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234"/>
  </p:notesMasterIdLst>
  <p:handoutMasterIdLst>
    <p:handoutMasterId r:id="rId235"/>
  </p:handoutMasterIdLst>
  <p:sldIdLst>
    <p:sldId id="783" r:id="rId2"/>
    <p:sldId id="782" r:id="rId3"/>
    <p:sldId id="634" r:id="rId4"/>
    <p:sldId id="871" r:id="rId5"/>
    <p:sldId id="872" r:id="rId6"/>
    <p:sldId id="873" r:id="rId7"/>
    <p:sldId id="874" r:id="rId8"/>
    <p:sldId id="635" r:id="rId9"/>
    <p:sldId id="636" r:id="rId10"/>
    <p:sldId id="875" r:id="rId11"/>
    <p:sldId id="876" r:id="rId12"/>
    <p:sldId id="637" r:id="rId13"/>
    <p:sldId id="639" r:id="rId14"/>
    <p:sldId id="638" r:id="rId15"/>
    <p:sldId id="640" r:id="rId16"/>
    <p:sldId id="877" r:id="rId17"/>
    <p:sldId id="878" r:id="rId18"/>
    <p:sldId id="879" r:id="rId19"/>
    <p:sldId id="880" r:id="rId20"/>
    <p:sldId id="881" r:id="rId21"/>
    <p:sldId id="882" r:id="rId22"/>
    <p:sldId id="650" r:id="rId23"/>
    <p:sldId id="683" r:id="rId24"/>
    <p:sldId id="651" r:id="rId25"/>
    <p:sldId id="652" r:id="rId26"/>
    <p:sldId id="883" r:id="rId27"/>
    <p:sldId id="653" r:id="rId28"/>
    <p:sldId id="654" r:id="rId29"/>
    <p:sldId id="655" r:id="rId30"/>
    <p:sldId id="884" r:id="rId31"/>
    <p:sldId id="886" r:id="rId32"/>
    <p:sldId id="885" r:id="rId33"/>
    <p:sldId id="656" r:id="rId34"/>
    <p:sldId id="887" r:id="rId35"/>
    <p:sldId id="657" r:id="rId36"/>
    <p:sldId id="658" r:id="rId37"/>
    <p:sldId id="659" r:id="rId38"/>
    <p:sldId id="660" r:id="rId39"/>
    <p:sldId id="661" r:id="rId40"/>
    <p:sldId id="662" r:id="rId41"/>
    <p:sldId id="663" r:id="rId42"/>
    <p:sldId id="664" r:id="rId43"/>
    <p:sldId id="678" r:id="rId44"/>
    <p:sldId id="679" r:id="rId45"/>
    <p:sldId id="680" r:id="rId46"/>
    <p:sldId id="888" r:id="rId47"/>
    <p:sldId id="681" r:id="rId48"/>
    <p:sldId id="752" r:id="rId49"/>
    <p:sldId id="754" r:id="rId50"/>
    <p:sldId id="790" r:id="rId51"/>
    <p:sldId id="753" r:id="rId52"/>
    <p:sldId id="666" r:id="rId53"/>
    <p:sldId id="791" r:id="rId54"/>
    <p:sldId id="889" r:id="rId55"/>
    <p:sldId id="890" r:id="rId56"/>
    <p:sldId id="665" r:id="rId57"/>
    <p:sldId id="792" r:id="rId58"/>
    <p:sldId id="793" r:id="rId59"/>
    <p:sldId id="891" r:id="rId60"/>
    <p:sldId id="667" r:id="rId61"/>
    <p:sldId id="671" r:id="rId62"/>
    <p:sldId id="672" r:id="rId63"/>
    <p:sldId id="673" r:id="rId64"/>
    <p:sldId id="674" r:id="rId65"/>
    <p:sldId id="675" r:id="rId66"/>
    <p:sldId id="897" r:id="rId67"/>
    <p:sldId id="676" r:id="rId68"/>
    <p:sldId id="677" r:id="rId69"/>
    <p:sldId id="684" r:id="rId70"/>
    <p:sldId id="685" r:id="rId71"/>
    <p:sldId id="686" r:id="rId72"/>
    <p:sldId id="687" r:id="rId73"/>
    <p:sldId id="688" r:id="rId74"/>
    <p:sldId id="689" r:id="rId75"/>
    <p:sldId id="724" r:id="rId76"/>
    <p:sldId id="690" r:id="rId77"/>
    <p:sldId id="691" r:id="rId78"/>
    <p:sldId id="692" r:id="rId79"/>
    <p:sldId id="693" r:id="rId80"/>
    <p:sldId id="694" r:id="rId81"/>
    <p:sldId id="786" r:id="rId82"/>
    <p:sldId id="787" r:id="rId83"/>
    <p:sldId id="892" r:id="rId84"/>
    <p:sldId id="788" r:id="rId85"/>
    <p:sldId id="789" r:id="rId86"/>
    <p:sldId id="695" r:id="rId87"/>
    <p:sldId id="696" r:id="rId88"/>
    <p:sldId id="698" r:id="rId89"/>
    <p:sldId id="893" r:id="rId90"/>
    <p:sldId id="699" r:id="rId91"/>
    <p:sldId id="700" r:id="rId92"/>
    <p:sldId id="701" r:id="rId93"/>
    <p:sldId id="894" r:id="rId94"/>
    <p:sldId id="703" r:id="rId95"/>
    <p:sldId id="704" r:id="rId96"/>
    <p:sldId id="705" r:id="rId97"/>
    <p:sldId id="706" r:id="rId98"/>
    <p:sldId id="707" r:id="rId99"/>
    <p:sldId id="709" r:id="rId100"/>
    <p:sldId id="710" r:id="rId101"/>
    <p:sldId id="711" r:id="rId102"/>
    <p:sldId id="712" r:id="rId103"/>
    <p:sldId id="713" r:id="rId104"/>
    <p:sldId id="714" r:id="rId105"/>
    <p:sldId id="895" r:id="rId106"/>
    <p:sldId id="715" r:id="rId107"/>
    <p:sldId id="721" r:id="rId108"/>
    <p:sldId id="716" r:id="rId109"/>
    <p:sldId id="717" r:id="rId110"/>
    <p:sldId id="718" r:id="rId111"/>
    <p:sldId id="719" r:id="rId112"/>
    <p:sldId id="720" r:id="rId113"/>
    <p:sldId id="722" r:id="rId114"/>
    <p:sldId id="723" r:id="rId115"/>
    <p:sldId id="725" r:id="rId116"/>
    <p:sldId id="726" r:id="rId117"/>
    <p:sldId id="727" r:id="rId118"/>
    <p:sldId id="728" r:id="rId119"/>
    <p:sldId id="729" r:id="rId120"/>
    <p:sldId id="730" r:id="rId121"/>
    <p:sldId id="731" r:id="rId122"/>
    <p:sldId id="732" r:id="rId123"/>
    <p:sldId id="733" r:id="rId124"/>
    <p:sldId id="734" r:id="rId125"/>
    <p:sldId id="735" r:id="rId126"/>
    <p:sldId id="736" r:id="rId127"/>
    <p:sldId id="737" r:id="rId128"/>
    <p:sldId id="738" r:id="rId129"/>
    <p:sldId id="739" r:id="rId130"/>
    <p:sldId id="740" r:id="rId131"/>
    <p:sldId id="741" r:id="rId132"/>
    <p:sldId id="742" r:id="rId133"/>
    <p:sldId id="743" r:id="rId134"/>
    <p:sldId id="744" r:id="rId135"/>
    <p:sldId id="745" r:id="rId136"/>
    <p:sldId id="746" r:id="rId137"/>
    <p:sldId id="747" r:id="rId138"/>
    <p:sldId id="748" r:id="rId139"/>
    <p:sldId id="749" r:id="rId140"/>
    <p:sldId id="756" r:id="rId141"/>
    <p:sldId id="757" r:id="rId142"/>
    <p:sldId id="758" r:id="rId143"/>
    <p:sldId id="759" r:id="rId144"/>
    <p:sldId id="760" r:id="rId145"/>
    <p:sldId id="761" r:id="rId146"/>
    <p:sldId id="762" r:id="rId147"/>
    <p:sldId id="763" r:id="rId148"/>
    <p:sldId id="750" r:id="rId149"/>
    <p:sldId id="768" r:id="rId150"/>
    <p:sldId id="769" r:id="rId151"/>
    <p:sldId id="770" r:id="rId152"/>
    <p:sldId id="771" r:id="rId153"/>
    <p:sldId id="772" r:id="rId154"/>
    <p:sldId id="773" r:id="rId155"/>
    <p:sldId id="774" r:id="rId156"/>
    <p:sldId id="775" r:id="rId157"/>
    <p:sldId id="755" r:id="rId158"/>
    <p:sldId id="764" r:id="rId159"/>
    <p:sldId id="765" r:id="rId160"/>
    <p:sldId id="766" r:id="rId161"/>
    <p:sldId id="784" r:id="rId162"/>
    <p:sldId id="785" r:id="rId163"/>
    <p:sldId id="767" r:id="rId164"/>
    <p:sldId id="751" r:id="rId165"/>
    <p:sldId id="776" r:id="rId166"/>
    <p:sldId id="777" r:id="rId167"/>
    <p:sldId id="778" r:id="rId168"/>
    <p:sldId id="779" r:id="rId169"/>
    <p:sldId id="780" r:id="rId170"/>
    <p:sldId id="781" r:id="rId171"/>
    <p:sldId id="810" r:id="rId172"/>
    <p:sldId id="811" r:id="rId173"/>
    <p:sldId id="812" r:id="rId174"/>
    <p:sldId id="813" r:id="rId175"/>
    <p:sldId id="814" r:id="rId176"/>
    <p:sldId id="815" r:id="rId177"/>
    <p:sldId id="816" r:id="rId178"/>
    <p:sldId id="817" r:id="rId179"/>
    <p:sldId id="818" r:id="rId180"/>
    <p:sldId id="819" r:id="rId181"/>
    <p:sldId id="820" r:id="rId182"/>
    <p:sldId id="896" r:id="rId183"/>
    <p:sldId id="821" r:id="rId184"/>
    <p:sldId id="822" r:id="rId185"/>
    <p:sldId id="823" r:id="rId186"/>
    <p:sldId id="824" r:id="rId187"/>
    <p:sldId id="825" r:id="rId188"/>
    <p:sldId id="826" r:id="rId189"/>
    <p:sldId id="827" r:id="rId190"/>
    <p:sldId id="828" r:id="rId191"/>
    <p:sldId id="829" r:id="rId192"/>
    <p:sldId id="830" r:id="rId193"/>
    <p:sldId id="831" r:id="rId194"/>
    <p:sldId id="832" r:id="rId195"/>
    <p:sldId id="833" r:id="rId196"/>
    <p:sldId id="834" r:id="rId197"/>
    <p:sldId id="835" r:id="rId198"/>
    <p:sldId id="836" r:id="rId199"/>
    <p:sldId id="837" r:id="rId200"/>
    <p:sldId id="838" r:id="rId201"/>
    <p:sldId id="839" r:id="rId202"/>
    <p:sldId id="840" r:id="rId203"/>
    <p:sldId id="841" r:id="rId204"/>
    <p:sldId id="842" r:id="rId205"/>
    <p:sldId id="843" r:id="rId206"/>
    <p:sldId id="844" r:id="rId207"/>
    <p:sldId id="845" r:id="rId208"/>
    <p:sldId id="846" r:id="rId209"/>
    <p:sldId id="847" r:id="rId210"/>
    <p:sldId id="848" r:id="rId211"/>
    <p:sldId id="849" r:id="rId212"/>
    <p:sldId id="850" r:id="rId213"/>
    <p:sldId id="851" r:id="rId214"/>
    <p:sldId id="852" r:id="rId215"/>
    <p:sldId id="853" r:id="rId216"/>
    <p:sldId id="854" r:id="rId217"/>
    <p:sldId id="855" r:id="rId218"/>
    <p:sldId id="856" r:id="rId219"/>
    <p:sldId id="857" r:id="rId220"/>
    <p:sldId id="858" r:id="rId221"/>
    <p:sldId id="859" r:id="rId222"/>
    <p:sldId id="860" r:id="rId223"/>
    <p:sldId id="861" r:id="rId224"/>
    <p:sldId id="862" r:id="rId225"/>
    <p:sldId id="863" r:id="rId226"/>
    <p:sldId id="864" r:id="rId227"/>
    <p:sldId id="865" r:id="rId228"/>
    <p:sldId id="866" r:id="rId229"/>
    <p:sldId id="867" r:id="rId230"/>
    <p:sldId id="868" r:id="rId231"/>
    <p:sldId id="869" r:id="rId232"/>
    <p:sldId id="870" r:id="rId23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EB29A"/>
    <a:srgbClr val="000F2E"/>
    <a:srgbClr val="0019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94434" autoAdjust="0"/>
  </p:normalViewPr>
  <p:slideViewPr>
    <p:cSldViewPr>
      <p:cViewPr varScale="1">
        <p:scale>
          <a:sx n="67" d="100"/>
          <a:sy n="67" d="100"/>
        </p:scale>
        <p:origin x="66" y="-46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handoutMaster" Target="handoutMasters/handout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5163DD-12C9-4B8E-91F3-BECE4B548A1F}" type="datetimeFigureOut">
              <a:rPr lang="en-US" smtClean="0"/>
              <a:pPr/>
              <a:t>4/27/2024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84565-77A9-41BC-A3D1-C71554A711C1}" type="slidenum">
              <a:rPr lang="en-US" smtClean="0"/>
              <a:pPr/>
              <a:t>‹#›</a:t>
            </a:fld>
            <a:endParaRPr lang="en-US"/>
          </a:p>
        </p:txBody>
      </p:sp>
    </p:spTree>
    <p:extLst>
      <p:ext uri="{BB962C8B-B14F-4D97-AF65-F5344CB8AC3E}">
        <p14:creationId xmlns:p14="http://schemas.microsoft.com/office/powerpoint/2010/main" val="53441510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B35E0ABE-3FD2-4491-A84F-F5DF78F574D2}" type="datetimeFigureOut">
              <a:rPr lang="en-US"/>
              <a:pPr>
                <a:defRPr/>
              </a:pPr>
              <a:t>4/27/2024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DD763F7-5C11-4DBC-83B1-39D83E1FBE10}" type="slidenum">
              <a:rPr lang="en-US" altLang="en-US"/>
              <a:pPr>
                <a:defRPr/>
              </a:pPr>
              <a:t>‹#›</a:t>
            </a:fld>
            <a:endParaRPr lang="en-US" altLang="en-US"/>
          </a:p>
        </p:txBody>
      </p:sp>
    </p:spTree>
    <p:extLst>
      <p:ext uri="{BB962C8B-B14F-4D97-AF65-F5344CB8AC3E}">
        <p14:creationId xmlns:p14="http://schemas.microsoft.com/office/powerpoint/2010/main" val="217198571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2292E83-4E84-4740-8999-21B99A524EB4}" type="datetime1">
              <a:rPr lang="en-US" smtClean="0"/>
              <a:pPr>
                <a:defRPr/>
              </a:pPr>
              <a:t>4/27/2024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2A8AC2-F0C4-4335-A6D7-C22D8A222454}" type="slidenum">
              <a:rPr lang="en-US" altLang="en-US"/>
              <a:pPr>
                <a:defRPr/>
              </a:pPr>
              <a:t>‹#›</a:t>
            </a:fld>
            <a:endParaRPr lang="en-US" altLang="en-US"/>
          </a:p>
        </p:txBody>
      </p:sp>
    </p:spTree>
    <p:extLst>
      <p:ext uri="{BB962C8B-B14F-4D97-AF65-F5344CB8AC3E}">
        <p14:creationId xmlns:p14="http://schemas.microsoft.com/office/powerpoint/2010/main" val="2096596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4AD883A-3962-435F-9831-24ADC35CB10C}" type="datetime1">
              <a:rPr lang="en-US" smtClean="0"/>
              <a:pPr>
                <a:defRPr/>
              </a:pPr>
              <a:t>4/27/2024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A110372-953E-4601-976C-D82CD9FCE073}" type="slidenum">
              <a:rPr lang="en-US" altLang="en-US"/>
              <a:pPr>
                <a:defRPr/>
              </a:pPr>
              <a:t>‹#›</a:t>
            </a:fld>
            <a:endParaRPr lang="en-US" altLang="en-US"/>
          </a:p>
        </p:txBody>
      </p:sp>
    </p:spTree>
    <p:extLst>
      <p:ext uri="{BB962C8B-B14F-4D97-AF65-F5344CB8AC3E}">
        <p14:creationId xmlns:p14="http://schemas.microsoft.com/office/powerpoint/2010/main" val="2314918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ADF5F9B-46DC-4E4F-98F8-47F377D811C8}" type="datetime1">
              <a:rPr lang="en-US" smtClean="0"/>
              <a:pPr>
                <a:defRPr/>
              </a:pPr>
              <a:t>4/27/2024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BCDF80F-6F68-4B94-9701-0F2026993C48}" type="slidenum">
              <a:rPr lang="en-US" altLang="en-US"/>
              <a:pPr>
                <a:defRPr/>
              </a:pPr>
              <a:t>‹#›</a:t>
            </a:fld>
            <a:endParaRPr lang="en-US" altLang="en-US"/>
          </a:p>
        </p:txBody>
      </p:sp>
    </p:spTree>
    <p:extLst>
      <p:ext uri="{BB962C8B-B14F-4D97-AF65-F5344CB8AC3E}">
        <p14:creationId xmlns:p14="http://schemas.microsoft.com/office/powerpoint/2010/main" val="2144011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B3B847F-E800-49BB-B888-ECFD11F24C1D}" type="datetime1">
              <a:rPr lang="en-US" smtClean="0"/>
              <a:pPr>
                <a:defRPr/>
              </a:pPr>
              <a:t>4/27/2024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1CA5F2-CD08-4EF5-BAD9-872B7BB27165}" type="slidenum">
              <a:rPr lang="en-US" altLang="en-US"/>
              <a:pPr>
                <a:defRPr/>
              </a:pPr>
              <a:t>‹#›</a:t>
            </a:fld>
            <a:endParaRPr lang="en-US" altLang="en-US"/>
          </a:p>
        </p:txBody>
      </p:sp>
    </p:spTree>
    <p:extLst>
      <p:ext uri="{BB962C8B-B14F-4D97-AF65-F5344CB8AC3E}">
        <p14:creationId xmlns:p14="http://schemas.microsoft.com/office/powerpoint/2010/main" val="363367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A39EC45-EBE1-44DB-AD55-76A5CDEE8551}" type="datetime1">
              <a:rPr lang="en-US" smtClean="0"/>
              <a:pPr>
                <a:defRPr/>
              </a:pPr>
              <a:t>4/27/2024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CB43365-358E-4EFB-9D2F-D6778ADA2A33}" type="slidenum">
              <a:rPr lang="en-US" altLang="en-US"/>
              <a:pPr>
                <a:defRPr/>
              </a:pPr>
              <a:t>‹#›</a:t>
            </a:fld>
            <a:endParaRPr lang="en-US" altLang="en-US"/>
          </a:p>
        </p:txBody>
      </p:sp>
    </p:spTree>
    <p:extLst>
      <p:ext uri="{BB962C8B-B14F-4D97-AF65-F5344CB8AC3E}">
        <p14:creationId xmlns:p14="http://schemas.microsoft.com/office/powerpoint/2010/main" val="811156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3A84E65-0CE4-4441-ACE8-8E023A7A741C}" type="datetime1">
              <a:rPr lang="en-US" smtClean="0"/>
              <a:pPr>
                <a:defRPr/>
              </a:pPr>
              <a:t>4/27/2024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061B66A-860D-4F77-A12A-57453AAB16AB}" type="slidenum">
              <a:rPr lang="en-US" altLang="en-US"/>
              <a:pPr>
                <a:defRPr/>
              </a:pPr>
              <a:t>‹#›</a:t>
            </a:fld>
            <a:endParaRPr lang="en-US" altLang="en-US"/>
          </a:p>
        </p:txBody>
      </p:sp>
    </p:spTree>
    <p:extLst>
      <p:ext uri="{BB962C8B-B14F-4D97-AF65-F5344CB8AC3E}">
        <p14:creationId xmlns:p14="http://schemas.microsoft.com/office/powerpoint/2010/main" val="3945981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6BC930A8-B92B-4AD0-9CA2-E3573C2D7B68}" type="datetime1">
              <a:rPr lang="en-US" smtClean="0"/>
              <a:pPr>
                <a:defRPr/>
              </a:pPr>
              <a:t>4/27/2024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19E9FAA-A59B-4AE0-A044-7FE2AB03AB9B}" type="slidenum">
              <a:rPr lang="en-US" altLang="en-US"/>
              <a:pPr>
                <a:defRPr/>
              </a:pPr>
              <a:t>‹#›</a:t>
            </a:fld>
            <a:endParaRPr lang="en-US" altLang="en-US"/>
          </a:p>
        </p:txBody>
      </p:sp>
    </p:spTree>
    <p:extLst>
      <p:ext uri="{BB962C8B-B14F-4D97-AF65-F5344CB8AC3E}">
        <p14:creationId xmlns:p14="http://schemas.microsoft.com/office/powerpoint/2010/main" val="97007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BFAF9F0-86F4-41BA-BF04-7A68BB35962C}" type="datetime1">
              <a:rPr lang="en-US" smtClean="0"/>
              <a:pPr>
                <a:defRPr/>
              </a:pPr>
              <a:t>4/27/2024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FF55CBD-5A35-43A0-8B72-DFEEFFF78235}" type="slidenum">
              <a:rPr lang="en-US" altLang="en-US"/>
              <a:pPr>
                <a:defRPr/>
              </a:pPr>
              <a:t>‹#›</a:t>
            </a:fld>
            <a:endParaRPr lang="en-US" altLang="en-US"/>
          </a:p>
        </p:txBody>
      </p:sp>
    </p:spTree>
    <p:extLst>
      <p:ext uri="{BB962C8B-B14F-4D97-AF65-F5344CB8AC3E}">
        <p14:creationId xmlns:p14="http://schemas.microsoft.com/office/powerpoint/2010/main" val="378413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B284C8E-89B8-4DD1-9A54-0E190BA47E5D}" type="datetime1">
              <a:rPr lang="en-US" smtClean="0"/>
              <a:pPr>
                <a:defRPr/>
              </a:pPr>
              <a:t>4/27/2024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EDAE260-203A-48BA-B1E0-2820BBC6B005}" type="slidenum">
              <a:rPr lang="en-US" altLang="en-US"/>
              <a:pPr>
                <a:defRPr/>
              </a:pPr>
              <a:t>‹#›</a:t>
            </a:fld>
            <a:endParaRPr lang="en-US" altLang="en-US"/>
          </a:p>
        </p:txBody>
      </p:sp>
    </p:spTree>
    <p:extLst>
      <p:ext uri="{BB962C8B-B14F-4D97-AF65-F5344CB8AC3E}">
        <p14:creationId xmlns:p14="http://schemas.microsoft.com/office/powerpoint/2010/main" val="3511905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B53A74D-7B57-49DB-9938-D92105508A1C}" type="datetime1">
              <a:rPr lang="en-US" smtClean="0"/>
              <a:pPr>
                <a:defRPr/>
              </a:pPr>
              <a:t>4/27/2024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043378E-E05F-4D65-B4F7-A87FC0276302}" type="slidenum">
              <a:rPr lang="en-US" altLang="en-US"/>
              <a:pPr>
                <a:defRPr/>
              </a:pPr>
              <a:t>‹#›</a:t>
            </a:fld>
            <a:endParaRPr lang="en-US" altLang="en-US"/>
          </a:p>
        </p:txBody>
      </p:sp>
    </p:spTree>
    <p:extLst>
      <p:ext uri="{BB962C8B-B14F-4D97-AF65-F5344CB8AC3E}">
        <p14:creationId xmlns:p14="http://schemas.microsoft.com/office/powerpoint/2010/main" val="2398914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9F7E326-5233-47C9-9183-AB0FCA1C5179}" type="datetime1">
              <a:rPr lang="en-US" smtClean="0"/>
              <a:pPr>
                <a:defRPr/>
              </a:pPr>
              <a:t>4/27/2024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D2A09E5-A14B-4738-A48E-EF064E453217}" type="slidenum">
              <a:rPr lang="en-US" altLang="en-US"/>
              <a:pPr>
                <a:defRPr/>
              </a:pPr>
              <a:t>‹#›</a:t>
            </a:fld>
            <a:endParaRPr lang="en-US" altLang="en-US"/>
          </a:p>
        </p:txBody>
      </p:sp>
    </p:spTree>
    <p:extLst>
      <p:ext uri="{BB962C8B-B14F-4D97-AF65-F5344CB8AC3E}">
        <p14:creationId xmlns:p14="http://schemas.microsoft.com/office/powerpoint/2010/main" val="3949383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a:defRPr/>
            </a:pPr>
            <a:fld id="{14A44C2B-9FC4-482D-A60E-5D6C377FC33F}" type="datetime1">
              <a:rPr lang="en-US" smtClean="0"/>
              <a:pPr>
                <a:defRPr/>
              </a:pPr>
              <a:t>4/27/2024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03391736-D1CD-4256-BC31-406FE5C1CD1F}" type="slidenum">
              <a:rPr lang="en-US" altLang="en-US"/>
              <a:pPr>
                <a:defRPr/>
              </a:pPr>
              <a:t>‹#›</a:t>
            </a:fld>
            <a:endParaRPr lang="en-US" altLang="en-US"/>
          </a:p>
        </p:txBody>
      </p:sp>
      <p:pic>
        <p:nvPicPr>
          <p:cNvPr id="1031" name="Picture 7"/>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153025"/>
            <a:ext cx="121920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javatpoint.com/jpa-finding-an-entity" TargetMode="External"/><Relationship Id="rId2" Type="http://schemas.openxmlformats.org/officeDocument/2006/relationships/hyperlink" Target="https://www.javatpoint.com/jpa-inserting-an-entity" TargetMode="External"/><Relationship Id="rId1" Type="http://schemas.openxmlformats.org/officeDocument/2006/relationships/slideLayout" Target="../slideLayouts/slideLayout2.xml"/><Relationship Id="rId5" Type="http://schemas.openxmlformats.org/officeDocument/2006/relationships/hyperlink" Target="https://www.javatpoint.com/jpa-deleting-an-entity" TargetMode="External"/><Relationship Id="rId4" Type="http://schemas.openxmlformats.org/officeDocument/2006/relationships/hyperlink" Target="https://www.javatpoint.com/jpa-updating-an-entity"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javatpoint.com/src/jdbc/ojdbc14.jar"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javatpoint.com/interface-in-java"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Module 3 </a:t>
            </a:r>
            <a:endParaRPr lang="en-US" dirty="0"/>
          </a:p>
        </p:txBody>
      </p:sp>
      <p:sp>
        <p:nvSpPr>
          <p:cNvPr id="3" name="Content Placeholder 2"/>
          <p:cNvSpPr>
            <a:spLocks noGrp="1"/>
          </p:cNvSpPr>
          <p:nvPr>
            <p:ph type="subTitle" idx="1"/>
          </p:nvPr>
        </p:nvSpPr>
        <p:spPr/>
        <p:txBody>
          <a:bodyPr/>
          <a:lstStyle/>
          <a:p>
            <a:r>
              <a:rPr lang="en-US" sz="4400" dirty="0"/>
              <a:t>Java Persistence using </a:t>
            </a:r>
            <a:r>
              <a:rPr lang="en-US" sz="4400" dirty="0" smtClean="0"/>
              <a:t>Hibernate and JPA</a:t>
            </a:r>
            <a:endParaRPr lang="en-US" sz="44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a:t>
            </a:fld>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Databases</a:t>
            </a:r>
            <a:br>
              <a:rPr lang="en-US" dirty="0"/>
            </a:br>
            <a:endParaRPr lang="en-US" dirty="0"/>
          </a:p>
        </p:txBody>
      </p:sp>
      <p:sp>
        <p:nvSpPr>
          <p:cNvPr id="3" name="Content Placeholder 2"/>
          <p:cNvSpPr>
            <a:spLocks noGrp="1"/>
          </p:cNvSpPr>
          <p:nvPr>
            <p:ph idx="1"/>
          </p:nvPr>
        </p:nvSpPr>
        <p:spPr>
          <a:xfrm>
            <a:off x="812344" y="1196752"/>
            <a:ext cx="10515600" cy="4351338"/>
          </a:xfrm>
        </p:spPr>
        <p:txBody>
          <a:bodyPr/>
          <a:lstStyle/>
          <a:p>
            <a:r>
              <a:rPr lang="en-US" dirty="0"/>
              <a:t>HSQL Database Engine</a:t>
            </a:r>
          </a:p>
          <a:p>
            <a:r>
              <a:rPr lang="en-US" dirty="0"/>
              <a:t>DB2/NT</a:t>
            </a:r>
          </a:p>
          <a:p>
            <a:r>
              <a:rPr lang="en-US" dirty="0" err="1"/>
              <a:t>MySQL</a:t>
            </a:r>
            <a:endParaRPr lang="en-US" dirty="0"/>
          </a:p>
          <a:p>
            <a:r>
              <a:rPr lang="en-US" dirty="0" err="1"/>
              <a:t>PostgreSQL</a:t>
            </a:r>
            <a:endParaRPr lang="en-US" dirty="0"/>
          </a:p>
          <a:p>
            <a:r>
              <a:rPr lang="en-US" dirty="0" err="1"/>
              <a:t>FrontBase</a:t>
            </a:r>
            <a:endParaRPr lang="en-US" dirty="0"/>
          </a:p>
          <a:p>
            <a:r>
              <a:rPr lang="en-US" dirty="0"/>
              <a:t>Oracle</a:t>
            </a:r>
          </a:p>
          <a:p>
            <a:r>
              <a:rPr lang="en-US" dirty="0"/>
              <a:t>Microsoft SQL Server Database</a:t>
            </a:r>
          </a:p>
          <a:p>
            <a:r>
              <a:rPr lang="en-US" dirty="0"/>
              <a:t>Sybase SQL Server</a:t>
            </a:r>
          </a:p>
          <a:p>
            <a:r>
              <a:rPr lang="en-US" dirty="0"/>
              <a:t>Informix Dynamic Server</a:t>
            </a:r>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10</a:t>
            </a:fld>
            <a:endParaRPr lang="en-US"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JPA Installation</a:t>
            </a:r>
            <a:endParaRPr lang="en-US" dirty="0"/>
          </a:p>
        </p:txBody>
      </p:sp>
      <p:sp>
        <p:nvSpPr>
          <p:cNvPr id="3" name="Content Placeholder 2"/>
          <p:cNvSpPr>
            <a:spLocks noGrp="1"/>
          </p:cNvSpPr>
          <p:nvPr>
            <p:ph idx="1"/>
          </p:nvPr>
        </p:nvSpPr>
        <p:spPr>
          <a:xfrm>
            <a:off x="838200" y="1428736"/>
            <a:ext cx="10515600" cy="4748227"/>
          </a:xfrm>
        </p:spPr>
        <p:txBody>
          <a:bodyPr/>
          <a:lstStyle/>
          <a:p>
            <a:r>
              <a:rPr lang="en-GB" dirty="0"/>
              <a:t>Click on </a:t>
            </a:r>
            <a:r>
              <a:rPr lang="en-GB" dirty="0" err="1"/>
              <a:t>EclipseLink</a:t>
            </a:r>
            <a:r>
              <a:rPr lang="en-GB" dirty="0"/>
              <a:t> 2.5.2 and then next.</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100</a:t>
            </a:fld>
            <a:endParaRPr lang="en-US" altLang="en-US"/>
          </a:p>
        </p:txBody>
      </p:sp>
      <p:pic>
        <p:nvPicPr>
          <p:cNvPr id="5" name="Picture 4" descr="JPA Installation"/>
          <p:cNvPicPr/>
          <p:nvPr/>
        </p:nvPicPr>
        <p:blipFill>
          <a:blip r:embed="rId2"/>
          <a:srcRect/>
          <a:stretch>
            <a:fillRect/>
          </a:stretch>
        </p:blipFill>
        <p:spPr bwMode="auto">
          <a:xfrm>
            <a:off x="3738546" y="1857364"/>
            <a:ext cx="5767705" cy="426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US" dirty="0"/>
              <a:t>JPA Installation</a:t>
            </a:r>
            <a:br>
              <a:rPr lang="en-US"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101</a:t>
            </a:fld>
            <a:endParaRPr lang="en-US" altLang="en-US"/>
          </a:p>
        </p:txBody>
      </p:sp>
      <p:sp>
        <p:nvSpPr>
          <p:cNvPr id="6" name="Content Placeholder 5"/>
          <p:cNvSpPr>
            <a:spLocks noGrp="1"/>
          </p:cNvSpPr>
          <p:nvPr>
            <p:ph idx="1"/>
          </p:nvPr>
        </p:nvSpPr>
        <p:spPr>
          <a:xfrm>
            <a:off x="838200" y="1071546"/>
            <a:ext cx="10515600" cy="5105417"/>
          </a:xfrm>
        </p:spPr>
        <p:txBody>
          <a:bodyPr/>
          <a:lstStyle/>
          <a:p>
            <a:pPr lvl="0"/>
            <a:r>
              <a:rPr lang="en-US" dirty="0"/>
              <a:t>Click on checkbox to accept the terms and then click finish. After that all the required jars will be downloaded.</a:t>
            </a:r>
          </a:p>
          <a:p>
            <a:endParaRPr lang="en-US" dirty="0"/>
          </a:p>
        </p:txBody>
      </p:sp>
      <p:pic>
        <p:nvPicPr>
          <p:cNvPr id="7" name="Picture 6" descr="JPA Installation"/>
          <p:cNvPicPr/>
          <p:nvPr/>
        </p:nvPicPr>
        <p:blipFill>
          <a:blip r:embed="rId2"/>
          <a:srcRect/>
          <a:stretch>
            <a:fillRect/>
          </a:stretch>
        </p:blipFill>
        <p:spPr bwMode="auto">
          <a:xfrm>
            <a:off x="4310050" y="1785926"/>
            <a:ext cx="5767705" cy="4246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4983"/>
          </a:xfrm>
        </p:spPr>
        <p:txBody>
          <a:bodyPr/>
          <a:lstStyle/>
          <a:p>
            <a:r>
              <a:rPr lang="en-GB" dirty="0"/>
              <a:t>JPA Installation</a:t>
            </a:r>
            <a:endParaRPr lang="en-US" dirty="0"/>
          </a:p>
        </p:txBody>
      </p:sp>
      <p:sp>
        <p:nvSpPr>
          <p:cNvPr id="3" name="Content Placeholder 2"/>
          <p:cNvSpPr>
            <a:spLocks noGrp="1"/>
          </p:cNvSpPr>
          <p:nvPr>
            <p:ph idx="1"/>
          </p:nvPr>
        </p:nvSpPr>
        <p:spPr>
          <a:xfrm>
            <a:off x="838200" y="1285860"/>
            <a:ext cx="10515600" cy="4891103"/>
          </a:xfrm>
        </p:spPr>
        <p:txBody>
          <a:bodyPr/>
          <a:lstStyle/>
          <a:p>
            <a:r>
              <a:rPr lang="en-GB" dirty="0"/>
              <a:t> </a:t>
            </a:r>
            <a:r>
              <a:rPr lang="en-US" dirty="0" err="1"/>
              <a:t>Now,click</a:t>
            </a:r>
            <a:r>
              <a:rPr lang="en-US" dirty="0"/>
              <a:t> finish.</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102</a:t>
            </a:fld>
            <a:endParaRPr lang="en-US" altLang="en-US"/>
          </a:p>
        </p:txBody>
      </p:sp>
      <p:pic>
        <p:nvPicPr>
          <p:cNvPr id="6" name="Picture 5" descr="JPA Installation"/>
          <p:cNvPicPr/>
          <p:nvPr/>
        </p:nvPicPr>
        <p:blipFill>
          <a:blip r:embed="rId2"/>
          <a:srcRect/>
          <a:stretch>
            <a:fillRect/>
          </a:stretch>
        </p:blipFill>
        <p:spPr bwMode="auto">
          <a:xfrm>
            <a:off x="4381488" y="785794"/>
            <a:ext cx="5038090" cy="66732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2173"/>
          </a:xfrm>
        </p:spPr>
        <p:txBody>
          <a:bodyPr/>
          <a:lstStyle/>
          <a:p>
            <a:r>
              <a:rPr lang="en-GB" dirty="0"/>
              <a:t/>
            </a:r>
            <a:br>
              <a:rPr lang="en-GB" dirty="0"/>
            </a:br>
            <a:r>
              <a:rPr lang="en-GB" dirty="0"/>
              <a:t> J</a:t>
            </a:r>
            <a:r>
              <a:rPr lang="en-US" dirty="0"/>
              <a:t>PA – ORM(Object Relational Mapping)</a:t>
            </a:r>
            <a:br>
              <a:rPr lang="en-US" dirty="0"/>
            </a:br>
            <a:r>
              <a:rPr lang="en-GB" dirty="0"/>
              <a:t/>
            </a:r>
            <a:br>
              <a:rPr lang="en-GB" dirty="0"/>
            </a:br>
            <a:endParaRPr lang="en-US" dirty="0"/>
          </a:p>
        </p:txBody>
      </p:sp>
      <p:sp>
        <p:nvSpPr>
          <p:cNvPr id="3" name="Content Placeholder 2"/>
          <p:cNvSpPr>
            <a:spLocks noGrp="1"/>
          </p:cNvSpPr>
          <p:nvPr>
            <p:ph idx="1"/>
          </p:nvPr>
        </p:nvSpPr>
        <p:spPr>
          <a:xfrm>
            <a:off x="838200" y="1071546"/>
            <a:ext cx="10515600" cy="5105417"/>
          </a:xfrm>
        </p:spPr>
        <p:txBody>
          <a:bodyPr/>
          <a:lstStyle/>
          <a:p>
            <a:r>
              <a:rPr lang="en-GB" dirty="0"/>
              <a:t>Object Relational Mapping (ORM) is a functionality which is used to develop and maintain a relationship between an object and relational database by mapping an object state to database column. It is capable to handle various database operations easily such as inserting, updating, deleting etc.</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103</a:t>
            </a:fld>
            <a:endParaRPr lang="en-US" altLang="en-US"/>
          </a:p>
        </p:txBody>
      </p:sp>
      <p:pic>
        <p:nvPicPr>
          <p:cNvPr id="5" name="Picture 4" descr="JPA Object Relational Mapping"/>
          <p:cNvPicPr/>
          <p:nvPr/>
        </p:nvPicPr>
        <p:blipFill>
          <a:blip r:embed="rId2"/>
          <a:srcRect/>
          <a:stretch>
            <a:fillRect/>
          </a:stretch>
        </p:blipFill>
        <p:spPr bwMode="auto">
          <a:xfrm>
            <a:off x="3738546" y="3286124"/>
            <a:ext cx="4237990" cy="13804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GB" dirty="0"/>
              <a:t> </a:t>
            </a:r>
            <a:br>
              <a:rPr lang="en-GB" dirty="0"/>
            </a:br>
            <a:r>
              <a:rPr lang="en-US" dirty="0"/>
              <a:t>ORM Frameworks</a:t>
            </a:r>
            <a:br>
              <a:rPr lang="en-US" dirty="0"/>
            </a:br>
            <a:r>
              <a:rPr lang="en-GB" dirty="0"/>
              <a:t/>
            </a:r>
            <a:br>
              <a:rPr lang="en-GB" dirty="0"/>
            </a:br>
            <a:endParaRPr lang="en-US" dirty="0"/>
          </a:p>
        </p:txBody>
      </p:sp>
      <p:sp>
        <p:nvSpPr>
          <p:cNvPr id="3" name="Content Placeholder 2"/>
          <p:cNvSpPr>
            <a:spLocks noGrp="1"/>
          </p:cNvSpPr>
          <p:nvPr>
            <p:ph idx="1"/>
          </p:nvPr>
        </p:nvSpPr>
        <p:spPr>
          <a:xfrm>
            <a:off x="838200" y="1142984"/>
            <a:ext cx="10515600" cy="5033979"/>
          </a:xfrm>
        </p:spPr>
        <p:txBody>
          <a:bodyPr/>
          <a:lstStyle/>
          <a:p>
            <a:r>
              <a:rPr lang="en-GB" dirty="0"/>
              <a:t>the various frameworks that function on ORM mechanism: -</a:t>
            </a:r>
          </a:p>
          <a:p>
            <a:pPr marL="514350" indent="-514350">
              <a:buFont typeface="+mj-lt"/>
              <a:buAutoNum type="arabicPeriod"/>
            </a:pPr>
            <a:r>
              <a:rPr lang="en-GB" dirty="0"/>
              <a:t>Hibernate</a:t>
            </a:r>
          </a:p>
          <a:p>
            <a:pPr marL="514350" indent="-514350">
              <a:buFont typeface="+mj-lt"/>
              <a:buAutoNum type="arabicPeriod"/>
            </a:pPr>
            <a:r>
              <a:rPr lang="en-GB" dirty="0" err="1"/>
              <a:t>TopLink</a:t>
            </a:r>
            <a:endParaRPr lang="en-GB" dirty="0"/>
          </a:p>
          <a:p>
            <a:pPr marL="514350" indent="-514350">
              <a:buFont typeface="+mj-lt"/>
              <a:buAutoNum type="arabicPeriod"/>
            </a:pPr>
            <a:r>
              <a:rPr lang="en-GB" dirty="0" err="1"/>
              <a:t>ORMLite</a:t>
            </a:r>
            <a:endParaRPr lang="en-GB" dirty="0"/>
          </a:p>
          <a:p>
            <a:pPr marL="514350" indent="-514350">
              <a:buFont typeface="+mj-lt"/>
              <a:buAutoNum type="arabicPeriod"/>
            </a:pPr>
            <a:r>
              <a:rPr lang="en-GB" dirty="0" err="1"/>
              <a:t>iBATIS</a:t>
            </a:r>
            <a:endParaRPr lang="en-GB" dirty="0"/>
          </a:p>
          <a:p>
            <a:pPr marL="514350" indent="-514350">
              <a:buFont typeface="+mj-lt"/>
              <a:buAutoNum type="arabicPeriod"/>
            </a:pPr>
            <a:r>
              <a:rPr lang="en-GB" dirty="0"/>
              <a:t>JPOX</a:t>
            </a:r>
          </a:p>
          <a:p>
            <a:endParaRPr lang="en-GB"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104</a:t>
            </a:fld>
            <a:endParaRPr lang="en-US"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Mapping</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105</a:t>
            </a:fld>
            <a:endParaRPr lang="en-US"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44212" cy="1325563"/>
          </a:xfrm>
        </p:spPr>
        <p:txBody>
          <a:bodyPr/>
          <a:lstStyle/>
          <a:p>
            <a:r>
              <a:rPr lang="en-GB" dirty="0"/>
              <a:t> </a:t>
            </a:r>
            <a:r>
              <a:rPr lang="en-US" dirty="0"/>
              <a:t>Mapping Directions</a:t>
            </a:r>
            <a:br>
              <a:rPr lang="en-US" dirty="0"/>
            </a:br>
            <a:r>
              <a:rPr lang="en-GB" dirty="0"/>
              <a:t/>
            </a:r>
            <a:br>
              <a:rPr lang="en-GB" dirty="0"/>
            </a:br>
            <a:endParaRPr lang="en-US" dirty="0"/>
          </a:p>
        </p:txBody>
      </p:sp>
      <p:sp>
        <p:nvSpPr>
          <p:cNvPr id="3" name="Content Placeholder 2"/>
          <p:cNvSpPr>
            <a:spLocks noGrp="1"/>
          </p:cNvSpPr>
          <p:nvPr>
            <p:ph idx="1"/>
          </p:nvPr>
        </p:nvSpPr>
        <p:spPr>
          <a:xfrm>
            <a:off x="838200" y="1357298"/>
            <a:ext cx="10515600" cy="4819665"/>
          </a:xfrm>
        </p:spPr>
        <p:txBody>
          <a:bodyPr/>
          <a:lstStyle/>
          <a:p>
            <a:r>
              <a:rPr lang="en-GB" dirty="0"/>
              <a:t>Mapping Directions are divided into two parts: -</a:t>
            </a:r>
          </a:p>
          <a:p>
            <a:pPr marL="514350" indent="-514350">
              <a:buFont typeface="+mj-lt"/>
              <a:buAutoNum type="arabicPeriod"/>
            </a:pPr>
            <a:r>
              <a:rPr lang="en-GB" b="1" dirty="0"/>
              <a:t>Unidirectional relationship -</a:t>
            </a:r>
            <a:r>
              <a:rPr lang="en-GB" dirty="0"/>
              <a:t> In this relationship, only one entity can refer the properties to another. It contains only one owing side that specifies how an update can be made in the database.</a:t>
            </a:r>
          </a:p>
          <a:p>
            <a:pPr marL="514350" indent="-514350">
              <a:buFont typeface="+mj-lt"/>
              <a:buAutoNum type="arabicPeriod"/>
            </a:pPr>
            <a:r>
              <a:rPr lang="en-GB" b="1" dirty="0"/>
              <a:t>Bidirectional relationship -</a:t>
            </a:r>
            <a:r>
              <a:rPr lang="en-GB" dirty="0"/>
              <a:t> This relationship contains an owning side as well as an inverse side. So here every entity has a relationship field or refer the property to other entity.</a:t>
            </a:r>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106</a:t>
            </a:fld>
            <a:endParaRPr lang="en-US"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Mapping</a:t>
            </a:r>
          </a:p>
        </p:txBody>
      </p:sp>
      <p:sp>
        <p:nvSpPr>
          <p:cNvPr id="3" name="Content Placeholder 2"/>
          <p:cNvSpPr>
            <a:spLocks noGrp="1"/>
          </p:cNvSpPr>
          <p:nvPr>
            <p:ph idx="1"/>
          </p:nvPr>
        </p:nvSpPr>
        <p:spPr/>
        <p:txBody>
          <a:bodyPr/>
          <a:lstStyle/>
          <a:p>
            <a:r>
              <a:rPr lang="en-GB" b="1" dirty="0"/>
              <a:t>One-to-one -</a:t>
            </a:r>
            <a:r>
              <a:rPr lang="en-GB" dirty="0"/>
              <a:t> This association is represented by @</a:t>
            </a:r>
            <a:r>
              <a:rPr lang="en-GB" dirty="0" err="1"/>
              <a:t>OneToOne</a:t>
            </a:r>
            <a:r>
              <a:rPr lang="en-GB" dirty="0"/>
              <a:t> annotation. Here, instance of each entity is related to a single instance of another entity.</a:t>
            </a:r>
          </a:p>
          <a:p>
            <a:r>
              <a:rPr lang="en-GB" b="1" dirty="0"/>
              <a:t>One-to-many -</a:t>
            </a:r>
            <a:r>
              <a:rPr lang="en-GB" dirty="0"/>
              <a:t> This association is represented by @</a:t>
            </a:r>
            <a:r>
              <a:rPr lang="en-GB" dirty="0" err="1"/>
              <a:t>OneToMany</a:t>
            </a:r>
            <a:r>
              <a:rPr lang="en-GB" dirty="0"/>
              <a:t> annotation. In this relationship, an instance of one entity can be related to more than one instance of another entity.</a:t>
            </a:r>
          </a:p>
          <a:p>
            <a:r>
              <a:rPr lang="en-GB" b="1" dirty="0"/>
              <a:t>Many-to-one -</a:t>
            </a:r>
            <a:r>
              <a:rPr lang="en-GB" dirty="0"/>
              <a:t> This mapping is defined by @</a:t>
            </a:r>
            <a:r>
              <a:rPr lang="en-GB" dirty="0" err="1"/>
              <a:t>ManyToOne</a:t>
            </a:r>
            <a:r>
              <a:rPr lang="en-GB" dirty="0"/>
              <a:t> annotation. In this relationship, multiple instances of an entity can be related to single instance of another entity.</a:t>
            </a:r>
          </a:p>
          <a:p>
            <a:r>
              <a:rPr lang="en-GB" b="1" dirty="0"/>
              <a:t>Many-to-many -</a:t>
            </a:r>
            <a:r>
              <a:rPr lang="en-GB" dirty="0"/>
              <a:t> This association is represented by @</a:t>
            </a:r>
            <a:r>
              <a:rPr lang="en-GB" dirty="0" err="1"/>
              <a:t>ManyToMany</a:t>
            </a:r>
            <a:r>
              <a:rPr lang="en-GB" dirty="0"/>
              <a:t> annotation. Here, multiple instances of an entity can be related to multiple instances of another entity. In this mapping, any side can be the owing side.</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107</a:t>
            </a:fld>
            <a:endParaRPr lang="en-US"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Entity</a:t>
            </a:r>
          </a:p>
        </p:txBody>
      </p:sp>
      <p:sp>
        <p:nvSpPr>
          <p:cNvPr id="3" name="Content Placeholder 2"/>
          <p:cNvSpPr>
            <a:spLocks noGrp="1"/>
          </p:cNvSpPr>
          <p:nvPr>
            <p:ph idx="1"/>
          </p:nvPr>
        </p:nvSpPr>
        <p:spPr>
          <a:xfrm>
            <a:off x="838200" y="1357298"/>
            <a:ext cx="10515600" cy="4819665"/>
          </a:xfrm>
        </p:spPr>
        <p:txBody>
          <a:bodyPr/>
          <a:lstStyle/>
          <a:p>
            <a:r>
              <a:rPr lang="en-GB" dirty="0"/>
              <a:t>entity is a group of states associated together in a single unit. </a:t>
            </a:r>
          </a:p>
          <a:p>
            <a:r>
              <a:rPr lang="en-GB" dirty="0"/>
              <a:t>On adding behaviour, an entity behaves as an object and becomes a major constituent of object-oriented paradigm. </a:t>
            </a:r>
          </a:p>
          <a:p>
            <a:r>
              <a:rPr lang="en-GB" dirty="0"/>
              <a:t>So, an entity is an application-defined object in Java Persistence Library.</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108</a:t>
            </a:fld>
            <a:endParaRPr lang="en-US"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Properties</a:t>
            </a:r>
          </a:p>
        </p:txBody>
      </p:sp>
      <p:sp>
        <p:nvSpPr>
          <p:cNvPr id="3" name="Content Placeholder 2"/>
          <p:cNvSpPr>
            <a:spLocks noGrp="1"/>
          </p:cNvSpPr>
          <p:nvPr>
            <p:ph idx="1"/>
          </p:nvPr>
        </p:nvSpPr>
        <p:spPr>
          <a:xfrm>
            <a:off x="838200" y="1142984"/>
            <a:ext cx="10515600" cy="5033979"/>
          </a:xfrm>
        </p:spPr>
        <p:txBody>
          <a:bodyPr/>
          <a:lstStyle/>
          <a:p>
            <a:r>
              <a:rPr lang="en-GB" dirty="0"/>
              <a:t>the properties of an entity that an object must have: -</a:t>
            </a:r>
          </a:p>
          <a:p>
            <a:pPr marL="514350" indent="-514350">
              <a:buFont typeface="+mj-lt"/>
              <a:buAutoNum type="arabicPeriod"/>
            </a:pPr>
            <a:r>
              <a:rPr lang="en-GB" b="1" dirty="0" err="1"/>
              <a:t>Persistability</a:t>
            </a:r>
            <a:r>
              <a:rPr lang="en-GB" b="1" dirty="0"/>
              <a:t> -</a:t>
            </a:r>
            <a:r>
              <a:rPr lang="en-GB" dirty="0"/>
              <a:t> An object is called persistent if it is stored in the database and can be accessed anytime.</a:t>
            </a:r>
          </a:p>
          <a:p>
            <a:pPr marL="514350" indent="-514350">
              <a:buFont typeface="+mj-lt"/>
              <a:buAutoNum type="arabicPeriod"/>
            </a:pPr>
            <a:r>
              <a:rPr lang="en-GB" b="1" dirty="0"/>
              <a:t>Persistent Identity -</a:t>
            </a:r>
            <a:r>
              <a:rPr lang="en-GB" dirty="0"/>
              <a:t> In Java, each entity is unique and represents as an object identity. Similarly, when the object identity is stored in a database then it is represented as persistence identity. This object identity is equivalent to primary key in database.</a:t>
            </a:r>
          </a:p>
          <a:p>
            <a:pPr marL="514350" indent="-514350">
              <a:buFont typeface="+mj-lt"/>
              <a:buAutoNum type="arabicPeriod"/>
            </a:pPr>
            <a:r>
              <a:rPr lang="en-GB" b="1" dirty="0" err="1"/>
              <a:t>Transactionality</a:t>
            </a:r>
            <a:r>
              <a:rPr lang="en-GB" b="1" dirty="0"/>
              <a:t> -</a:t>
            </a:r>
            <a:r>
              <a:rPr lang="en-GB" dirty="0"/>
              <a:t> Entity can perform various operations such as create, delete, update. Each operation makes some changes in the database. It ensures that whatever changes made in the database either be succeed or failed atomically.</a:t>
            </a:r>
          </a:p>
          <a:p>
            <a:pPr marL="514350" indent="-514350">
              <a:buFont typeface="+mj-lt"/>
              <a:buAutoNum type="arabicPeriod"/>
            </a:pPr>
            <a:r>
              <a:rPr lang="en-GB" b="1" dirty="0" err="1"/>
              <a:t>Granuality</a:t>
            </a:r>
            <a:r>
              <a:rPr lang="en-GB" b="1" dirty="0"/>
              <a:t> -</a:t>
            </a:r>
            <a:r>
              <a:rPr lang="en-GB" dirty="0"/>
              <a:t> Entities should not be primitives, primitive wrappers or built-in objects with single dimensional state.</a:t>
            </a:r>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109</a:t>
            </a:fld>
            <a:endParaRPr lang="en-US"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Technologies</a:t>
            </a:r>
            <a:br>
              <a:rPr lang="en-US" dirty="0"/>
            </a:br>
            <a:endParaRPr lang="en-US" dirty="0"/>
          </a:p>
        </p:txBody>
      </p:sp>
      <p:sp>
        <p:nvSpPr>
          <p:cNvPr id="3" name="Content Placeholder 2"/>
          <p:cNvSpPr>
            <a:spLocks noGrp="1"/>
          </p:cNvSpPr>
          <p:nvPr>
            <p:ph idx="1"/>
          </p:nvPr>
        </p:nvSpPr>
        <p:spPr/>
        <p:txBody>
          <a:bodyPr/>
          <a:lstStyle/>
          <a:p>
            <a:r>
              <a:rPr lang="en-US" dirty="0" err="1"/>
              <a:t>XDoclet</a:t>
            </a:r>
            <a:r>
              <a:rPr lang="en-US" dirty="0"/>
              <a:t> Spring</a:t>
            </a:r>
          </a:p>
          <a:p>
            <a:r>
              <a:rPr lang="en-US" dirty="0"/>
              <a:t>J2EE</a:t>
            </a:r>
          </a:p>
          <a:p>
            <a:r>
              <a:rPr lang="en-US" dirty="0"/>
              <a:t>Eclipse plug-ins</a:t>
            </a:r>
          </a:p>
          <a:p>
            <a:r>
              <a:rPr lang="en-US" dirty="0"/>
              <a:t>Maven</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11</a:t>
            </a:fld>
            <a:endParaRPr lang="en-US"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US" dirty="0"/>
              <a:t>Entity Metadata</a:t>
            </a:r>
            <a:br>
              <a:rPr lang="en-US" dirty="0"/>
            </a:br>
            <a:r>
              <a:rPr lang="en-US" dirty="0"/>
              <a:t/>
            </a:r>
            <a:br>
              <a:rPr lang="en-US" dirty="0"/>
            </a:br>
            <a:endParaRPr lang="en-US" dirty="0"/>
          </a:p>
        </p:txBody>
      </p:sp>
      <p:sp>
        <p:nvSpPr>
          <p:cNvPr id="3" name="Content Placeholder 2"/>
          <p:cNvSpPr>
            <a:spLocks noGrp="1"/>
          </p:cNvSpPr>
          <p:nvPr>
            <p:ph idx="1"/>
          </p:nvPr>
        </p:nvSpPr>
        <p:spPr>
          <a:xfrm>
            <a:off x="838200" y="928670"/>
            <a:ext cx="10515600" cy="5248293"/>
          </a:xfrm>
        </p:spPr>
        <p:txBody>
          <a:bodyPr/>
          <a:lstStyle/>
          <a:p>
            <a:r>
              <a:rPr lang="en-GB" dirty="0"/>
              <a:t>Each entity is associated with some metadata that represents the information of it. Instead of database, this metadata is exist either inside or outside the class. This metadata can be in following forms: -</a:t>
            </a:r>
          </a:p>
          <a:p>
            <a:pPr>
              <a:buFont typeface="Wingdings" pitchFamily="2" charset="2"/>
              <a:buChar char="Ø"/>
            </a:pPr>
            <a:r>
              <a:rPr lang="en-GB" b="1" dirty="0"/>
              <a:t>Annotation -</a:t>
            </a:r>
            <a:r>
              <a:rPr lang="en-GB" dirty="0"/>
              <a:t> In Java, annotations are the form of tags that represents metadata. This metadata persist inside the class.</a:t>
            </a:r>
          </a:p>
          <a:p>
            <a:pPr>
              <a:buFont typeface="Wingdings" pitchFamily="2" charset="2"/>
              <a:buChar char="Ø"/>
            </a:pPr>
            <a:r>
              <a:rPr lang="en-GB" b="1" dirty="0"/>
              <a:t>XML -</a:t>
            </a:r>
            <a:r>
              <a:rPr lang="en-GB" dirty="0"/>
              <a:t> In this form, metadata persist outside the class in XML file.</a:t>
            </a:r>
          </a:p>
          <a:p>
            <a:pPr>
              <a:buNone/>
            </a:pPr>
            <a:r>
              <a:rPr lang="en-GB" dirty="0"/>
              <a:t/>
            </a:r>
            <a:br>
              <a:rPr lang="en-GB"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110</a:t>
            </a:fld>
            <a:endParaRPr lang="en-US" alt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421"/>
          </a:xfrm>
        </p:spPr>
        <p:txBody>
          <a:bodyPr/>
          <a:lstStyle/>
          <a:p>
            <a:r>
              <a:rPr lang="en-US" dirty="0"/>
              <a:t/>
            </a:r>
            <a:br>
              <a:rPr lang="en-US" dirty="0"/>
            </a:br>
            <a:r>
              <a:rPr lang="en-US" dirty="0"/>
              <a:t/>
            </a:r>
            <a:br>
              <a:rPr lang="en-US" dirty="0"/>
            </a:br>
            <a:r>
              <a:rPr lang="en-US" dirty="0"/>
              <a:t>JPA Creating an Entity</a:t>
            </a:r>
            <a:br>
              <a:rPr lang="en-US" dirty="0"/>
            </a:br>
            <a:r>
              <a:rPr lang="en-US" dirty="0"/>
              <a:t/>
            </a:r>
            <a:br>
              <a:rPr lang="en-US" dirty="0"/>
            </a:br>
            <a:endParaRPr lang="en-US" dirty="0"/>
          </a:p>
        </p:txBody>
      </p:sp>
      <p:sp>
        <p:nvSpPr>
          <p:cNvPr id="3" name="Content Placeholder 2"/>
          <p:cNvSpPr>
            <a:spLocks noGrp="1"/>
          </p:cNvSpPr>
          <p:nvPr>
            <p:ph idx="1"/>
          </p:nvPr>
        </p:nvSpPr>
        <p:spPr>
          <a:xfrm>
            <a:off x="838200" y="928670"/>
            <a:ext cx="10515600" cy="5248293"/>
          </a:xfrm>
        </p:spPr>
        <p:txBody>
          <a:bodyPr/>
          <a:lstStyle/>
          <a:p>
            <a:r>
              <a:rPr lang="en-GB" dirty="0"/>
              <a:t>A Java class can be easily transformed into an entity. For transformation the basic requirements are: -</a:t>
            </a:r>
          </a:p>
          <a:p>
            <a:pPr>
              <a:buFont typeface="Wingdings" pitchFamily="2" charset="2"/>
              <a:buChar char="v"/>
            </a:pPr>
            <a:r>
              <a:rPr lang="en-US" dirty="0"/>
              <a:t>No-argument Constructor</a:t>
            </a:r>
          </a:p>
          <a:p>
            <a:pPr>
              <a:buFont typeface="Wingdings" pitchFamily="2" charset="2"/>
              <a:buChar char="v"/>
            </a:pPr>
            <a:r>
              <a:rPr lang="en-US" dirty="0"/>
              <a:t>Annotation</a:t>
            </a:r>
          </a:p>
          <a:p>
            <a:r>
              <a:rPr lang="en-US" dirty="0"/>
              <a:t>to transform a regular Java class into an entity class with the help of an example: -</a:t>
            </a:r>
          </a:p>
          <a:p>
            <a:endParaRPr lang="en-US" dirty="0"/>
          </a:p>
          <a:p>
            <a:r>
              <a:rPr lang="en-US" u="sng" dirty="0"/>
              <a:t>Simple Student class</a:t>
            </a:r>
          </a:p>
          <a:p>
            <a:pPr>
              <a:spcBef>
                <a:spcPts val="0"/>
              </a:spcBef>
              <a:buNone/>
            </a:pPr>
            <a:r>
              <a:rPr lang="en-US" sz="2000" b="1" dirty="0"/>
              <a:t>public</a:t>
            </a:r>
            <a:r>
              <a:rPr lang="en-US" sz="2000" dirty="0"/>
              <a:t> </a:t>
            </a:r>
            <a:r>
              <a:rPr lang="en-US" sz="2000" b="1" dirty="0"/>
              <a:t>class</a:t>
            </a:r>
            <a:r>
              <a:rPr lang="en-US" sz="2000" dirty="0"/>
              <a:t> Student {  </a:t>
            </a:r>
          </a:p>
          <a:p>
            <a:pPr>
              <a:spcBef>
                <a:spcPts val="0"/>
              </a:spcBef>
              <a:buNone/>
            </a:pP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id;  </a:t>
            </a:r>
          </a:p>
          <a:p>
            <a:pPr>
              <a:spcBef>
                <a:spcPts val="0"/>
              </a:spcBef>
              <a:buNone/>
            </a:pPr>
            <a:r>
              <a:rPr lang="en-US" sz="2000" dirty="0"/>
              <a:t>    </a:t>
            </a:r>
            <a:r>
              <a:rPr lang="en-US" sz="2000" b="1" dirty="0"/>
              <a:t>private</a:t>
            </a:r>
            <a:r>
              <a:rPr lang="en-US" sz="2000" dirty="0"/>
              <a:t> String name;  </a:t>
            </a:r>
          </a:p>
          <a:p>
            <a:pPr>
              <a:spcBef>
                <a:spcPts val="0"/>
              </a:spcBef>
              <a:buNone/>
            </a:pPr>
            <a:r>
              <a:rPr lang="en-US" sz="2000" dirty="0"/>
              <a:t>    </a:t>
            </a:r>
            <a:r>
              <a:rPr lang="en-US" sz="2000" b="1" dirty="0"/>
              <a:t>private</a:t>
            </a:r>
            <a:r>
              <a:rPr lang="en-US" sz="2000" dirty="0"/>
              <a:t> </a:t>
            </a:r>
            <a:r>
              <a:rPr lang="en-US" sz="2000" b="1" dirty="0"/>
              <a:t>long</a:t>
            </a:r>
            <a:r>
              <a:rPr lang="en-US" sz="2000" dirty="0"/>
              <a:t> fees;  </a:t>
            </a:r>
          </a:p>
          <a:p>
            <a:pPr>
              <a:spcBef>
                <a:spcPts val="0"/>
              </a:spcBef>
              <a:buNone/>
            </a:pPr>
            <a:r>
              <a:rPr lang="en-US" sz="2000" dirty="0"/>
              <a:t>    </a:t>
            </a:r>
            <a:r>
              <a:rPr lang="en-US" sz="2000" b="1" dirty="0"/>
              <a:t>public</a:t>
            </a:r>
            <a:r>
              <a:rPr lang="en-US" sz="2000" dirty="0"/>
              <a:t> Student() {}  </a:t>
            </a:r>
          </a:p>
          <a:p>
            <a:pPr>
              <a:spcBef>
                <a:spcPts val="0"/>
              </a:spcBef>
              <a:buNone/>
            </a:pPr>
            <a:r>
              <a:rPr lang="en-US" sz="2000" dirty="0"/>
              <a:t>    </a:t>
            </a:r>
            <a:r>
              <a:rPr lang="en-US" sz="2000" b="1" dirty="0"/>
              <a:t>public</a:t>
            </a:r>
            <a:r>
              <a:rPr lang="en-US" sz="2000" dirty="0"/>
              <a:t> Student(</a:t>
            </a:r>
            <a:r>
              <a:rPr lang="en-US" sz="2000" b="1" dirty="0" err="1"/>
              <a:t>int</a:t>
            </a:r>
            <a:r>
              <a:rPr lang="en-US" sz="2000" dirty="0"/>
              <a:t> id)   </a:t>
            </a:r>
          </a:p>
          <a:p>
            <a:pPr>
              <a:spcBef>
                <a:spcPts val="0"/>
              </a:spcBef>
              <a:buNone/>
            </a:pPr>
            <a:r>
              <a:rPr lang="en-US" sz="2000" dirty="0"/>
              <a:t>      {  </a:t>
            </a:r>
          </a:p>
          <a:p>
            <a:pPr>
              <a:spcBef>
                <a:spcPts val="0"/>
              </a:spcBef>
              <a:buNone/>
            </a:pPr>
            <a:r>
              <a:rPr lang="en-US" sz="2000" dirty="0"/>
              <a:t>        </a:t>
            </a:r>
            <a:r>
              <a:rPr lang="en-US" sz="2000" b="1" dirty="0"/>
              <a:t>this</a:t>
            </a:r>
            <a:r>
              <a:rPr lang="en-US" sz="2000" dirty="0"/>
              <a:t>.id = id;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getId</a:t>
            </a:r>
            <a:r>
              <a:rPr lang="en-US" sz="2000" dirty="0"/>
              <a:t>()   </a:t>
            </a:r>
          </a:p>
          <a:p>
            <a:pPr>
              <a:spcBef>
                <a:spcPts val="0"/>
              </a:spcBef>
              <a:buNone/>
            </a:pPr>
            <a:r>
              <a:rPr lang="en-US" sz="2000" dirty="0"/>
              <a:t>     {  </a:t>
            </a:r>
          </a:p>
          <a:p>
            <a:pPr>
              <a:spcBef>
                <a:spcPts val="0"/>
              </a:spcBef>
              <a:buNone/>
            </a:pPr>
            <a:r>
              <a:rPr lang="en-US" sz="2000" dirty="0"/>
              <a:t>        </a:t>
            </a:r>
            <a:r>
              <a:rPr lang="en-US" sz="2000" b="1" dirty="0"/>
              <a:t>return</a:t>
            </a:r>
            <a:r>
              <a:rPr lang="en-US" sz="2000" dirty="0"/>
              <a:t> id;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setId</a:t>
            </a:r>
            <a:r>
              <a:rPr lang="en-US" sz="2000" dirty="0"/>
              <a:t>(</a:t>
            </a:r>
            <a:r>
              <a:rPr lang="en-US" sz="2000" b="1" dirty="0" err="1"/>
              <a:t>int</a:t>
            </a:r>
            <a:r>
              <a:rPr lang="en-US" sz="2000" dirty="0"/>
              <a:t> id)    </a:t>
            </a:r>
          </a:p>
          <a:p>
            <a:pPr>
              <a:spcBef>
                <a:spcPts val="0"/>
              </a:spcBef>
              <a:buNone/>
            </a:pPr>
            <a:r>
              <a:rPr lang="en-US" sz="2000" dirty="0"/>
              <a:t>     {  </a:t>
            </a:r>
          </a:p>
          <a:p>
            <a:pPr>
              <a:spcBef>
                <a:spcPts val="0"/>
              </a:spcBef>
              <a:buNone/>
            </a:pPr>
            <a:r>
              <a:rPr lang="en-US" sz="2000" dirty="0"/>
              <a:t>        </a:t>
            </a:r>
            <a:r>
              <a:rPr lang="en-US" sz="2000" b="1" dirty="0"/>
              <a:t>this</a:t>
            </a:r>
            <a:r>
              <a:rPr lang="en-US" sz="2000" dirty="0"/>
              <a:t>.id = id;  </a:t>
            </a:r>
          </a:p>
          <a:p>
            <a:pPr>
              <a:spcBef>
                <a:spcPts val="0"/>
              </a:spcBef>
              <a:buNone/>
            </a:pPr>
            <a:r>
              <a:rPr lang="en-US" sz="2000" dirty="0"/>
              <a:t>         }  </a:t>
            </a:r>
          </a:p>
          <a:p>
            <a:pPr>
              <a:spcBef>
                <a:spcPts val="0"/>
              </a:spcBef>
              <a:buNone/>
            </a:pPr>
            <a:r>
              <a:rPr lang="en-US" sz="2000" dirty="0"/>
              <a:t>    </a:t>
            </a:r>
            <a:r>
              <a:rPr lang="en-US" sz="2000" b="1" dirty="0"/>
              <a:t>public</a:t>
            </a:r>
            <a:r>
              <a:rPr lang="en-US" sz="2000" dirty="0"/>
              <a:t> String </a:t>
            </a:r>
            <a:r>
              <a:rPr lang="en-US" sz="2000" dirty="0" err="1"/>
              <a:t>getName</a:t>
            </a:r>
            <a:r>
              <a:rPr lang="en-US" sz="2000" dirty="0"/>
              <a:t>()  </a:t>
            </a:r>
          </a:p>
          <a:p>
            <a:pPr>
              <a:spcBef>
                <a:spcPts val="0"/>
              </a:spcBef>
              <a:buNone/>
            </a:pPr>
            <a:r>
              <a:rPr lang="en-US" sz="2000" dirty="0"/>
              <a:t>     {  </a:t>
            </a:r>
          </a:p>
          <a:p>
            <a:pPr>
              <a:spcBef>
                <a:spcPts val="0"/>
              </a:spcBef>
              <a:buNone/>
            </a:pPr>
            <a:r>
              <a:rPr lang="en-US" sz="2000" dirty="0"/>
              <a:t>        </a:t>
            </a:r>
            <a:r>
              <a:rPr lang="en-US" sz="2000" b="1" dirty="0"/>
              <a:t>return</a:t>
            </a:r>
            <a:r>
              <a:rPr lang="en-US" sz="2000" dirty="0"/>
              <a:t> name;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setName</a:t>
            </a:r>
            <a:r>
              <a:rPr lang="en-US" sz="2000" dirty="0"/>
              <a:t>(String name)   </a:t>
            </a:r>
          </a:p>
          <a:p>
            <a:pPr>
              <a:spcBef>
                <a:spcPts val="0"/>
              </a:spcBef>
              <a:buNone/>
            </a:pPr>
            <a:r>
              <a:rPr lang="en-US" sz="2000" dirty="0"/>
              <a:t>     {  </a:t>
            </a:r>
          </a:p>
          <a:p>
            <a:pPr>
              <a:spcBef>
                <a:spcPts val="0"/>
              </a:spcBef>
              <a:buNone/>
            </a:pPr>
            <a:r>
              <a:rPr lang="en-US" sz="2000" dirty="0"/>
              <a:t>        </a:t>
            </a:r>
            <a:r>
              <a:rPr lang="en-US" sz="2000" b="1" dirty="0"/>
              <a:t>this</a:t>
            </a:r>
            <a:r>
              <a:rPr lang="en-US" sz="2000" dirty="0"/>
              <a:t>.name = name;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long</a:t>
            </a:r>
            <a:r>
              <a:rPr lang="en-US" sz="2000" dirty="0"/>
              <a:t> </a:t>
            </a:r>
            <a:r>
              <a:rPr lang="en-US" sz="2000" dirty="0" err="1"/>
              <a:t>getFees</a:t>
            </a:r>
            <a:r>
              <a:rPr lang="en-US" sz="2000" dirty="0"/>
              <a:t>()  </a:t>
            </a:r>
          </a:p>
          <a:p>
            <a:pPr>
              <a:spcBef>
                <a:spcPts val="0"/>
              </a:spcBef>
              <a:buNone/>
            </a:pPr>
            <a:r>
              <a:rPr lang="en-US" sz="2000" dirty="0"/>
              <a:t>     {  </a:t>
            </a:r>
          </a:p>
          <a:p>
            <a:pPr>
              <a:spcBef>
                <a:spcPts val="0"/>
              </a:spcBef>
              <a:buNone/>
            </a:pPr>
            <a:r>
              <a:rPr lang="en-US" sz="2000" dirty="0"/>
              <a:t>        </a:t>
            </a:r>
            <a:r>
              <a:rPr lang="en-US" sz="2000" b="1" dirty="0"/>
              <a:t>return</a:t>
            </a:r>
            <a:r>
              <a:rPr lang="en-US" sz="2000" dirty="0"/>
              <a:t> fees;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setFees</a:t>
            </a:r>
            <a:r>
              <a:rPr lang="en-US" sz="2000" dirty="0"/>
              <a:t> (</a:t>
            </a:r>
            <a:r>
              <a:rPr lang="en-US" sz="2000" b="1" dirty="0"/>
              <a:t>long</a:t>
            </a:r>
            <a:r>
              <a:rPr lang="en-US" sz="2000" dirty="0"/>
              <a:t> fees)  </a:t>
            </a:r>
          </a:p>
          <a:p>
            <a:pPr>
              <a:spcBef>
                <a:spcPts val="0"/>
              </a:spcBef>
              <a:buNone/>
            </a:pPr>
            <a:r>
              <a:rPr lang="en-US" sz="2000" dirty="0"/>
              <a:t>     {  </a:t>
            </a:r>
          </a:p>
          <a:p>
            <a:pPr>
              <a:spcBef>
                <a:spcPts val="0"/>
              </a:spcBef>
              <a:buNone/>
            </a:pPr>
            <a:r>
              <a:rPr lang="en-US" sz="2000" dirty="0"/>
              <a:t>        </a:t>
            </a:r>
            <a:r>
              <a:rPr lang="en-US" sz="2000" b="1" dirty="0" err="1"/>
              <a:t>this</a:t>
            </a:r>
            <a:r>
              <a:rPr lang="en-US" sz="2000" dirty="0" err="1"/>
              <a:t>.fees</a:t>
            </a:r>
            <a:r>
              <a:rPr lang="en-US" sz="2000" dirty="0"/>
              <a:t> = fees;  </a:t>
            </a:r>
          </a:p>
          <a:p>
            <a:pPr>
              <a:spcBef>
                <a:spcPts val="0"/>
              </a:spcBef>
              <a:buNone/>
            </a:pPr>
            <a:r>
              <a:rPr lang="en-US" sz="2000" dirty="0"/>
              <a:t>     }   </a:t>
            </a:r>
          </a:p>
          <a:p>
            <a:pPr>
              <a:spcBef>
                <a:spcPts val="0"/>
              </a:spcBef>
              <a:buNone/>
            </a:pPr>
            <a:r>
              <a:rPr lang="en-US" sz="2000" dirty="0"/>
              <a:t>}  </a:t>
            </a:r>
          </a:p>
          <a:p>
            <a:pPr>
              <a:buNone/>
            </a:pPr>
            <a:endParaRPr lang="en-GB" sz="2000" dirty="0"/>
          </a:p>
          <a:p>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111</a:t>
            </a:fld>
            <a:endParaRPr lang="en-US" alt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endParaRPr lang="en-US" dirty="0"/>
          </a:p>
        </p:txBody>
      </p:sp>
      <p:sp>
        <p:nvSpPr>
          <p:cNvPr id="3" name="Content Placeholder 2"/>
          <p:cNvSpPr>
            <a:spLocks noGrp="1"/>
          </p:cNvSpPr>
          <p:nvPr>
            <p:ph idx="1"/>
          </p:nvPr>
        </p:nvSpPr>
        <p:spPr>
          <a:xfrm>
            <a:off x="838200" y="1142984"/>
            <a:ext cx="10515600" cy="5033979"/>
          </a:xfrm>
        </p:spPr>
        <p:txBody>
          <a:bodyPr/>
          <a:lstStyle/>
          <a:p>
            <a:r>
              <a:rPr lang="en-GB" dirty="0"/>
              <a:t>Above class is a regular java class having three attributes id, name and fees. To transform this class into an entity add @Entity and @Id annotation in it.</a:t>
            </a:r>
          </a:p>
          <a:p>
            <a:r>
              <a:rPr lang="en-GB" b="1" dirty="0"/>
              <a:t>@Entity -</a:t>
            </a:r>
            <a:r>
              <a:rPr lang="en-GB" dirty="0"/>
              <a:t> This is a marker annotation which indicates that this class is an entity. This annotation must be placed on the class name.</a:t>
            </a:r>
          </a:p>
          <a:p>
            <a:r>
              <a:rPr lang="en-GB" b="1" dirty="0"/>
              <a:t>@Id -</a:t>
            </a:r>
            <a:r>
              <a:rPr lang="en-GB" dirty="0"/>
              <a:t> This annotation is placed on a specific field that holds the persistent identifying properties. This field is treated as a primary key in database.</a:t>
            </a:r>
          </a:p>
          <a:p>
            <a:r>
              <a:rPr lang="fr-FR" u="sng" dirty="0"/>
              <a:t>Simple </a:t>
            </a:r>
            <a:r>
              <a:rPr lang="fr-FR" u="sng" dirty="0" err="1"/>
              <a:t>Entity</a:t>
            </a:r>
            <a:r>
              <a:rPr lang="fr-FR" u="sng" dirty="0"/>
              <a:t> Class</a:t>
            </a:r>
          </a:p>
          <a:p>
            <a:pPr>
              <a:spcBef>
                <a:spcPts val="0"/>
              </a:spcBef>
              <a:buNone/>
            </a:pPr>
            <a:r>
              <a:rPr lang="fr-FR" sz="2000" b="1" dirty="0"/>
              <a:t>import</a:t>
            </a:r>
            <a:r>
              <a:rPr lang="fr-FR" sz="2000" dirty="0"/>
              <a:t> </a:t>
            </a:r>
            <a:r>
              <a:rPr lang="fr-FR" sz="2000" dirty="0" err="1"/>
              <a:t>javax.persistence</a:t>
            </a:r>
            <a:r>
              <a:rPr lang="fr-FR" sz="2000" dirty="0"/>
              <a:t>.*;  </a:t>
            </a:r>
          </a:p>
          <a:p>
            <a:pPr>
              <a:spcBef>
                <a:spcPts val="0"/>
              </a:spcBef>
              <a:buNone/>
            </a:pPr>
            <a:r>
              <a:rPr lang="fr-FR" sz="2000" dirty="0"/>
              <a:t>@</a:t>
            </a:r>
            <a:r>
              <a:rPr lang="fr-FR" sz="2000" dirty="0" err="1"/>
              <a:t>Entity</a:t>
            </a:r>
            <a:r>
              <a:rPr lang="fr-FR" sz="2000" dirty="0"/>
              <a:t>  </a:t>
            </a:r>
          </a:p>
          <a:p>
            <a:pPr>
              <a:spcBef>
                <a:spcPts val="0"/>
              </a:spcBef>
              <a:buNone/>
            </a:pPr>
            <a:r>
              <a:rPr lang="fr-FR" sz="2000" b="1" dirty="0"/>
              <a:t>public</a:t>
            </a:r>
            <a:r>
              <a:rPr lang="fr-FR" sz="2000" dirty="0"/>
              <a:t> </a:t>
            </a:r>
            <a:r>
              <a:rPr lang="fr-FR" sz="2000" b="1" dirty="0"/>
              <a:t>class</a:t>
            </a:r>
            <a:r>
              <a:rPr lang="fr-FR" sz="2000" dirty="0"/>
              <a:t> </a:t>
            </a:r>
            <a:r>
              <a:rPr lang="fr-FR" sz="2000" dirty="0" err="1"/>
              <a:t>Student</a:t>
            </a:r>
            <a:r>
              <a:rPr lang="fr-FR" sz="2000" dirty="0"/>
              <a:t> {  </a:t>
            </a:r>
          </a:p>
          <a:p>
            <a:pPr>
              <a:spcBef>
                <a:spcPts val="0"/>
              </a:spcBef>
              <a:buNone/>
            </a:pPr>
            <a:r>
              <a:rPr lang="fr-FR" sz="2000" dirty="0"/>
              <a:t>    @Id  </a:t>
            </a:r>
          </a:p>
          <a:p>
            <a:pPr>
              <a:spcBef>
                <a:spcPts val="0"/>
              </a:spcBef>
              <a:buNone/>
            </a:pPr>
            <a:r>
              <a:rPr lang="fr-FR" sz="2000" dirty="0"/>
              <a:t>    </a:t>
            </a:r>
            <a:r>
              <a:rPr lang="fr-FR" sz="2000" b="1" dirty="0" err="1"/>
              <a:t>private</a:t>
            </a:r>
            <a:r>
              <a:rPr lang="fr-FR" sz="2000" dirty="0"/>
              <a:t> </a:t>
            </a:r>
            <a:r>
              <a:rPr lang="fr-FR" sz="2000" b="1" dirty="0" err="1"/>
              <a:t>int</a:t>
            </a:r>
            <a:r>
              <a:rPr lang="fr-FR" sz="2000" dirty="0"/>
              <a:t> id;  </a:t>
            </a:r>
          </a:p>
          <a:p>
            <a:pPr>
              <a:spcBef>
                <a:spcPts val="0"/>
              </a:spcBef>
              <a:buNone/>
            </a:pPr>
            <a:r>
              <a:rPr lang="fr-FR" sz="2000" dirty="0"/>
              <a:t>    </a:t>
            </a:r>
            <a:r>
              <a:rPr lang="fr-FR" sz="2000" b="1" dirty="0" err="1"/>
              <a:t>private</a:t>
            </a:r>
            <a:r>
              <a:rPr lang="fr-FR" sz="2000" dirty="0"/>
              <a:t> String </a:t>
            </a:r>
            <a:r>
              <a:rPr lang="fr-FR" sz="2000" dirty="0" err="1"/>
              <a:t>name</a:t>
            </a:r>
            <a:r>
              <a:rPr lang="fr-FR" sz="2000" dirty="0"/>
              <a:t>;  </a:t>
            </a:r>
          </a:p>
          <a:p>
            <a:pPr>
              <a:spcBef>
                <a:spcPts val="0"/>
              </a:spcBef>
              <a:buNone/>
            </a:pPr>
            <a:r>
              <a:rPr lang="fr-FR" sz="2000" dirty="0"/>
              <a:t>    </a:t>
            </a:r>
            <a:r>
              <a:rPr lang="fr-FR" sz="2000" b="1" dirty="0" err="1"/>
              <a:t>private</a:t>
            </a:r>
            <a:r>
              <a:rPr lang="fr-FR" sz="2000" dirty="0"/>
              <a:t> </a:t>
            </a:r>
            <a:r>
              <a:rPr lang="fr-FR" sz="2000" b="1" dirty="0"/>
              <a:t>long</a:t>
            </a:r>
            <a:r>
              <a:rPr lang="fr-FR" sz="2000" dirty="0"/>
              <a:t> </a:t>
            </a:r>
            <a:r>
              <a:rPr lang="fr-FR" sz="2000" dirty="0" err="1"/>
              <a:t>fees</a:t>
            </a:r>
            <a:r>
              <a:rPr lang="fr-FR" sz="2000" dirty="0"/>
              <a:t>;  </a:t>
            </a:r>
          </a:p>
          <a:p>
            <a:pPr>
              <a:spcBef>
                <a:spcPts val="0"/>
              </a:spcBef>
              <a:buNone/>
            </a:pPr>
            <a:r>
              <a:rPr lang="fr-FR" sz="2000" dirty="0"/>
              <a:t>    </a:t>
            </a:r>
            <a:r>
              <a:rPr lang="fr-FR" sz="2000" b="1" dirty="0"/>
              <a:t>public</a:t>
            </a:r>
            <a:r>
              <a:rPr lang="fr-FR" sz="2000" dirty="0"/>
              <a:t> </a:t>
            </a:r>
            <a:r>
              <a:rPr lang="fr-FR" sz="2000" dirty="0" err="1"/>
              <a:t>Student</a:t>
            </a:r>
            <a:r>
              <a:rPr lang="fr-FR" sz="2000" dirty="0"/>
              <a:t>() {}  </a:t>
            </a:r>
          </a:p>
          <a:p>
            <a:pPr>
              <a:spcBef>
                <a:spcPts val="0"/>
              </a:spcBef>
              <a:buNone/>
            </a:pPr>
            <a:r>
              <a:rPr lang="fr-FR" sz="2000" dirty="0"/>
              <a:t>    </a:t>
            </a:r>
            <a:r>
              <a:rPr lang="fr-FR" sz="2000" b="1" dirty="0"/>
              <a:t>public</a:t>
            </a:r>
            <a:r>
              <a:rPr lang="fr-FR" sz="2000" dirty="0"/>
              <a:t> </a:t>
            </a:r>
            <a:r>
              <a:rPr lang="fr-FR" sz="2000" dirty="0" err="1"/>
              <a:t>Student</a:t>
            </a:r>
            <a:r>
              <a:rPr lang="fr-FR" sz="2000" dirty="0"/>
              <a:t>(</a:t>
            </a:r>
            <a:r>
              <a:rPr lang="fr-FR" sz="2000" b="1" dirty="0" err="1"/>
              <a:t>int</a:t>
            </a:r>
            <a:r>
              <a:rPr lang="fr-FR" sz="2000" dirty="0"/>
              <a:t> id)   </a:t>
            </a:r>
          </a:p>
          <a:p>
            <a:pPr>
              <a:spcBef>
                <a:spcPts val="0"/>
              </a:spcBef>
              <a:buNone/>
            </a:pPr>
            <a:r>
              <a:rPr lang="fr-FR" sz="2000" dirty="0"/>
              <a:t>     {  </a:t>
            </a:r>
          </a:p>
          <a:p>
            <a:pPr>
              <a:spcBef>
                <a:spcPts val="0"/>
              </a:spcBef>
              <a:buNone/>
            </a:pPr>
            <a:r>
              <a:rPr lang="fr-FR" sz="2000" dirty="0"/>
              <a:t>        </a:t>
            </a:r>
            <a:r>
              <a:rPr lang="fr-FR" sz="2000" b="1" dirty="0"/>
              <a:t>this</a:t>
            </a:r>
            <a:r>
              <a:rPr lang="fr-FR" sz="2000" dirty="0"/>
              <a:t>.id = id;  </a:t>
            </a:r>
          </a:p>
          <a:p>
            <a:pPr>
              <a:spcBef>
                <a:spcPts val="0"/>
              </a:spcBef>
              <a:buNone/>
            </a:pPr>
            <a:r>
              <a:rPr lang="fr-FR" sz="2000" dirty="0"/>
              <a:t>         }  </a:t>
            </a:r>
          </a:p>
          <a:p>
            <a:pPr>
              <a:spcBef>
                <a:spcPts val="0"/>
              </a:spcBef>
              <a:buNone/>
            </a:pPr>
            <a:r>
              <a:rPr lang="fr-FR" sz="2000" dirty="0"/>
              <a:t>    </a:t>
            </a:r>
            <a:r>
              <a:rPr lang="fr-FR" sz="2000" b="1" dirty="0"/>
              <a:t>public</a:t>
            </a:r>
            <a:r>
              <a:rPr lang="fr-FR" sz="2000" dirty="0"/>
              <a:t> </a:t>
            </a:r>
            <a:r>
              <a:rPr lang="fr-FR" sz="2000" b="1" dirty="0" err="1"/>
              <a:t>int</a:t>
            </a:r>
            <a:r>
              <a:rPr lang="fr-FR" sz="2000" dirty="0"/>
              <a:t> </a:t>
            </a:r>
            <a:r>
              <a:rPr lang="fr-FR" sz="2000" dirty="0" err="1"/>
              <a:t>getId</a:t>
            </a:r>
            <a:r>
              <a:rPr lang="fr-FR" sz="2000" dirty="0"/>
              <a:t>()   </a:t>
            </a:r>
          </a:p>
          <a:p>
            <a:pPr>
              <a:spcBef>
                <a:spcPts val="0"/>
              </a:spcBef>
              <a:buNone/>
            </a:pPr>
            <a:r>
              <a:rPr lang="fr-FR" sz="2000" dirty="0"/>
              <a:t>     {  </a:t>
            </a:r>
          </a:p>
          <a:p>
            <a:pPr>
              <a:spcBef>
                <a:spcPts val="0"/>
              </a:spcBef>
              <a:buNone/>
            </a:pPr>
            <a:r>
              <a:rPr lang="fr-FR" sz="2000" dirty="0"/>
              <a:t>        </a:t>
            </a:r>
            <a:r>
              <a:rPr lang="fr-FR" sz="2000" b="1" dirty="0"/>
              <a:t>return</a:t>
            </a:r>
            <a:r>
              <a:rPr lang="fr-FR" sz="2000" dirty="0"/>
              <a:t> id;  </a:t>
            </a:r>
          </a:p>
          <a:p>
            <a:pPr>
              <a:spcBef>
                <a:spcPts val="0"/>
              </a:spcBef>
              <a:buNone/>
            </a:pPr>
            <a:r>
              <a:rPr lang="fr-FR" sz="2000" dirty="0"/>
              <a:t>         }  </a:t>
            </a:r>
          </a:p>
          <a:p>
            <a:pPr>
              <a:spcBef>
                <a:spcPts val="0"/>
              </a:spcBef>
              <a:buNone/>
            </a:pPr>
            <a:r>
              <a:rPr lang="fr-FR" sz="2000" dirty="0"/>
              <a:t>    </a:t>
            </a:r>
            <a:r>
              <a:rPr lang="fr-FR" sz="2000" b="1" dirty="0"/>
              <a:t>public</a:t>
            </a:r>
            <a:r>
              <a:rPr lang="fr-FR" sz="2000" dirty="0"/>
              <a:t> </a:t>
            </a:r>
            <a:r>
              <a:rPr lang="fr-FR" sz="2000" b="1" dirty="0" err="1"/>
              <a:t>void</a:t>
            </a:r>
            <a:r>
              <a:rPr lang="fr-FR" sz="2000" dirty="0"/>
              <a:t> </a:t>
            </a:r>
            <a:r>
              <a:rPr lang="fr-FR" sz="2000" dirty="0" err="1"/>
              <a:t>setId</a:t>
            </a:r>
            <a:r>
              <a:rPr lang="fr-FR" sz="2000" dirty="0"/>
              <a:t>(</a:t>
            </a:r>
            <a:r>
              <a:rPr lang="fr-FR" sz="2000" b="1" dirty="0" err="1"/>
              <a:t>int</a:t>
            </a:r>
            <a:r>
              <a:rPr lang="fr-FR" sz="2000" dirty="0"/>
              <a:t> id)   </a:t>
            </a:r>
          </a:p>
          <a:p>
            <a:pPr>
              <a:spcBef>
                <a:spcPts val="0"/>
              </a:spcBef>
              <a:buNone/>
            </a:pPr>
            <a:r>
              <a:rPr lang="fr-FR" sz="2000" dirty="0"/>
              <a:t>     {  </a:t>
            </a:r>
          </a:p>
          <a:p>
            <a:pPr>
              <a:spcBef>
                <a:spcPts val="0"/>
              </a:spcBef>
              <a:buNone/>
            </a:pPr>
            <a:r>
              <a:rPr lang="fr-FR" sz="2000" dirty="0"/>
              <a:t>        </a:t>
            </a:r>
            <a:r>
              <a:rPr lang="fr-FR" sz="2000" b="1" dirty="0"/>
              <a:t>this</a:t>
            </a:r>
            <a:r>
              <a:rPr lang="fr-FR" sz="2000" dirty="0"/>
              <a:t>.id = id;  </a:t>
            </a:r>
          </a:p>
          <a:p>
            <a:pPr>
              <a:spcBef>
                <a:spcPts val="0"/>
              </a:spcBef>
              <a:buNone/>
            </a:pPr>
            <a:r>
              <a:rPr lang="fr-FR" sz="2000" dirty="0"/>
              <a:t>         }  </a:t>
            </a:r>
          </a:p>
          <a:p>
            <a:pPr>
              <a:spcBef>
                <a:spcPts val="0"/>
              </a:spcBef>
              <a:buNone/>
            </a:pPr>
            <a:r>
              <a:rPr lang="fr-FR" sz="2000" dirty="0"/>
              <a:t>    </a:t>
            </a:r>
            <a:r>
              <a:rPr lang="fr-FR" sz="2000" b="1" dirty="0"/>
              <a:t>public</a:t>
            </a:r>
            <a:r>
              <a:rPr lang="fr-FR" sz="2000" dirty="0"/>
              <a:t> String </a:t>
            </a:r>
            <a:r>
              <a:rPr lang="fr-FR" sz="2000" dirty="0" err="1"/>
              <a:t>getName</a:t>
            </a:r>
            <a:r>
              <a:rPr lang="fr-FR" sz="2000" dirty="0"/>
              <a:t>()  </a:t>
            </a:r>
          </a:p>
          <a:p>
            <a:pPr>
              <a:spcBef>
                <a:spcPts val="0"/>
              </a:spcBef>
              <a:buNone/>
            </a:pPr>
            <a:r>
              <a:rPr lang="fr-FR" sz="2000" dirty="0"/>
              <a:t>     {  </a:t>
            </a:r>
          </a:p>
          <a:p>
            <a:pPr>
              <a:spcBef>
                <a:spcPts val="0"/>
              </a:spcBef>
              <a:buNone/>
            </a:pPr>
            <a:r>
              <a:rPr lang="fr-FR" sz="2000" dirty="0"/>
              <a:t>        </a:t>
            </a:r>
            <a:r>
              <a:rPr lang="fr-FR" sz="2000" b="1" dirty="0"/>
              <a:t>return</a:t>
            </a:r>
            <a:r>
              <a:rPr lang="fr-FR" sz="2000" dirty="0"/>
              <a:t> </a:t>
            </a:r>
            <a:r>
              <a:rPr lang="fr-FR" sz="2000" dirty="0" err="1"/>
              <a:t>name</a:t>
            </a:r>
            <a:r>
              <a:rPr lang="fr-FR" sz="2000" dirty="0"/>
              <a:t>;   </a:t>
            </a:r>
          </a:p>
          <a:p>
            <a:pPr>
              <a:spcBef>
                <a:spcPts val="0"/>
              </a:spcBef>
              <a:buNone/>
            </a:pPr>
            <a:r>
              <a:rPr lang="fr-FR" sz="2000" dirty="0"/>
              <a:t>         }  </a:t>
            </a:r>
          </a:p>
          <a:p>
            <a:pPr>
              <a:spcBef>
                <a:spcPts val="0"/>
              </a:spcBef>
              <a:buNone/>
            </a:pPr>
            <a:r>
              <a:rPr lang="fr-FR" sz="2000" dirty="0"/>
              <a:t>    </a:t>
            </a:r>
            <a:r>
              <a:rPr lang="fr-FR" sz="2000" b="1" dirty="0"/>
              <a:t>public</a:t>
            </a:r>
            <a:r>
              <a:rPr lang="fr-FR" sz="2000" dirty="0"/>
              <a:t> </a:t>
            </a:r>
            <a:r>
              <a:rPr lang="fr-FR" sz="2000" b="1" dirty="0" err="1"/>
              <a:t>void</a:t>
            </a:r>
            <a:r>
              <a:rPr lang="fr-FR" sz="2000" dirty="0"/>
              <a:t> </a:t>
            </a:r>
            <a:r>
              <a:rPr lang="fr-FR" sz="2000" dirty="0" err="1"/>
              <a:t>setName</a:t>
            </a:r>
            <a:r>
              <a:rPr lang="fr-FR" sz="2000" dirty="0"/>
              <a:t>(String </a:t>
            </a:r>
            <a:r>
              <a:rPr lang="fr-FR" sz="2000" dirty="0" err="1"/>
              <a:t>name</a:t>
            </a:r>
            <a:r>
              <a:rPr lang="fr-FR" sz="2000" dirty="0"/>
              <a:t>)   </a:t>
            </a:r>
          </a:p>
          <a:p>
            <a:pPr>
              <a:spcBef>
                <a:spcPts val="0"/>
              </a:spcBef>
              <a:buNone/>
            </a:pPr>
            <a:r>
              <a:rPr lang="fr-FR" sz="2000" dirty="0"/>
              <a:t>     {  </a:t>
            </a:r>
          </a:p>
          <a:p>
            <a:pPr>
              <a:spcBef>
                <a:spcPts val="0"/>
              </a:spcBef>
              <a:buNone/>
            </a:pPr>
            <a:r>
              <a:rPr lang="fr-FR" sz="2000" dirty="0"/>
              <a:t>        </a:t>
            </a:r>
            <a:r>
              <a:rPr lang="fr-FR" sz="2000" b="1" dirty="0"/>
              <a:t>this</a:t>
            </a:r>
            <a:r>
              <a:rPr lang="fr-FR" sz="2000" dirty="0"/>
              <a:t>.name = </a:t>
            </a:r>
            <a:r>
              <a:rPr lang="fr-FR" sz="2000" dirty="0" err="1"/>
              <a:t>name</a:t>
            </a:r>
            <a:r>
              <a:rPr lang="fr-FR" sz="2000" dirty="0"/>
              <a:t>;  </a:t>
            </a:r>
          </a:p>
          <a:p>
            <a:pPr>
              <a:spcBef>
                <a:spcPts val="0"/>
              </a:spcBef>
              <a:buNone/>
            </a:pPr>
            <a:r>
              <a:rPr lang="fr-FR" sz="2000" dirty="0"/>
              <a:t>         }  </a:t>
            </a:r>
          </a:p>
          <a:p>
            <a:pPr>
              <a:spcBef>
                <a:spcPts val="0"/>
              </a:spcBef>
              <a:buNone/>
            </a:pPr>
            <a:r>
              <a:rPr lang="fr-FR" sz="2000" dirty="0"/>
              <a:t>    </a:t>
            </a:r>
            <a:r>
              <a:rPr lang="fr-FR" sz="2000" b="1" dirty="0"/>
              <a:t>public</a:t>
            </a:r>
            <a:r>
              <a:rPr lang="fr-FR" sz="2000" dirty="0"/>
              <a:t> </a:t>
            </a:r>
            <a:r>
              <a:rPr lang="fr-FR" sz="2000" b="1" dirty="0"/>
              <a:t>long</a:t>
            </a:r>
            <a:r>
              <a:rPr lang="fr-FR" sz="2000" dirty="0"/>
              <a:t> </a:t>
            </a:r>
            <a:r>
              <a:rPr lang="fr-FR" sz="2000" dirty="0" err="1"/>
              <a:t>getFees</a:t>
            </a:r>
            <a:r>
              <a:rPr lang="fr-FR" sz="2000" dirty="0"/>
              <a:t>()  </a:t>
            </a:r>
          </a:p>
          <a:p>
            <a:pPr>
              <a:spcBef>
                <a:spcPts val="0"/>
              </a:spcBef>
              <a:buNone/>
            </a:pPr>
            <a:r>
              <a:rPr lang="fr-FR" sz="2000" dirty="0"/>
              <a:t>     {  </a:t>
            </a:r>
          </a:p>
          <a:p>
            <a:pPr>
              <a:spcBef>
                <a:spcPts val="0"/>
              </a:spcBef>
              <a:buNone/>
            </a:pPr>
            <a:r>
              <a:rPr lang="fr-FR" sz="2000" dirty="0"/>
              <a:t>        </a:t>
            </a:r>
            <a:r>
              <a:rPr lang="fr-FR" sz="2000" b="1" dirty="0"/>
              <a:t>return</a:t>
            </a:r>
            <a:r>
              <a:rPr lang="fr-FR" sz="2000" dirty="0"/>
              <a:t> </a:t>
            </a:r>
            <a:r>
              <a:rPr lang="fr-FR" sz="2000" dirty="0" err="1"/>
              <a:t>fees</a:t>
            </a:r>
            <a:r>
              <a:rPr lang="fr-FR" sz="2000" dirty="0"/>
              <a:t>;  </a:t>
            </a:r>
          </a:p>
          <a:p>
            <a:pPr>
              <a:spcBef>
                <a:spcPts val="0"/>
              </a:spcBef>
              <a:buNone/>
            </a:pPr>
            <a:r>
              <a:rPr lang="fr-FR" sz="2000" dirty="0"/>
              <a:t>         }  </a:t>
            </a:r>
          </a:p>
          <a:p>
            <a:pPr>
              <a:spcBef>
                <a:spcPts val="0"/>
              </a:spcBef>
              <a:buNone/>
            </a:pPr>
            <a:r>
              <a:rPr lang="fr-FR" sz="2000" dirty="0"/>
              <a:t>    </a:t>
            </a:r>
            <a:r>
              <a:rPr lang="fr-FR" sz="2000" b="1" dirty="0"/>
              <a:t>public</a:t>
            </a:r>
            <a:r>
              <a:rPr lang="fr-FR" sz="2000" dirty="0"/>
              <a:t> </a:t>
            </a:r>
            <a:r>
              <a:rPr lang="fr-FR" sz="2000" b="1" dirty="0" err="1"/>
              <a:t>void</a:t>
            </a:r>
            <a:r>
              <a:rPr lang="fr-FR" sz="2000" dirty="0"/>
              <a:t> </a:t>
            </a:r>
            <a:r>
              <a:rPr lang="fr-FR" sz="2000" dirty="0" err="1"/>
              <a:t>setFees</a:t>
            </a:r>
            <a:r>
              <a:rPr lang="fr-FR" sz="2000" dirty="0"/>
              <a:t> (</a:t>
            </a:r>
            <a:r>
              <a:rPr lang="fr-FR" sz="2000" b="1" dirty="0"/>
              <a:t>long</a:t>
            </a:r>
            <a:r>
              <a:rPr lang="fr-FR" sz="2000" dirty="0"/>
              <a:t> </a:t>
            </a:r>
            <a:r>
              <a:rPr lang="fr-FR" sz="2000" dirty="0" err="1"/>
              <a:t>fees</a:t>
            </a:r>
            <a:r>
              <a:rPr lang="fr-FR" sz="2000" dirty="0"/>
              <a:t>)  </a:t>
            </a:r>
          </a:p>
          <a:p>
            <a:pPr>
              <a:spcBef>
                <a:spcPts val="0"/>
              </a:spcBef>
              <a:buNone/>
            </a:pPr>
            <a:r>
              <a:rPr lang="fr-FR" sz="2000" dirty="0"/>
              <a:t>     {  </a:t>
            </a:r>
          </a:p>
          <a:p>
            <a:pPr>
              <a:spcBef>
                <a:spcPts val="0"/>
              </a:spcBef>
              <a:buNone/>
            </a:pPr>
            <a:r>
              <a:rPr lang="fr-FR" sz="2000" dirty="0"/>
              <a:t>        </a:t>
            </a:r>
            <a:r>
              <a:rPr lang="fr-FR" sz="2000" b="1" dirty="0" err="1"/>
              <a:t>this</a:t>
            </a:r>
            <a:r>
              <a:rPr lang="fr-FR" sz="2000" dirty="0" err="1"/>
              <a:t>.fees</a:t>
            </a:r>
            <a:r>
              <a:rPr lang="fr-FR" sz="2000" dirty="0"/>
              <a:t> = </a:t>
            </a:r>
            <a:r>
              <a:rPr lang="fr-FR" sz="2000" dirty="0" err="1"/>
              <a:t>fees</a:t>
            </a:r>
            <a:r>
              <a:rPr lang="fr-FR" sz="2000" dirty="0"/>
              <a:t>;  </a:t>
            </a:r>
          </a:p>
          <a:p>
            <a:pPr>
              <a:spcBef>
                <a:spcPts val="0"/>
              </a:spcBef>
              <a:buNone/>
            </a:pPr>
            <a:r>
              <a:rPr lang="fr-FR" sz="2000" dirty="0"/>
              <a:t>     }   </a:t>
            </a:r>
          </a:p>
          <a:p>
            <a:pPr>
              <a:spcBef>
                <a:spcPts val="0"/>
              </a:spcBef>
              <a:buNone/>
            </a:pPr>
            <a:r>
              <a:rPr lang="fr-FR" sz="2000" dirty="0"/>
              <a:t>} </a:t>
            </a:r>
            <a:r>
              <a:rPr lang="fr-FR" dirty="0"/>
              <a:t> </a:t>
            </a:r>
          </a:p>
          <a:p>
            <a:pPr>
              <a:buNone/>
            </a:pPr>
            <a:r>
              <a:rPr lang="fr-FR" dirty="0"/>
              <a:t/>
            </a:r>
            <a:br>
              <a:rPr lang="fr-FR"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112</a:t>
            </a:fld>
            <a:endParaRPr lang="en-US" alt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Entity Manager</a:t>
            </a:r>
          </a:p>
        </p:txBody>
      </p:sp>
      <p:sp>
        <p:nvSpPr>
          <p:cNvPr id="3" name="Content Placeholder 2"/>
          <p:cNvSpPr>
            <a:spLocks noGrp="1"/>
          </p:cNvSpPr>
          <p:nvPr>
            <p:ph idx="1"/>
          </p:nvPr>
        </p:nvSpPr>
        <p:spPr/>
        <p:txBody>
          <a:bodyPr/>
          <a:lstStyle/>
          <a:p>
            <a:r>
              <a:rPr lang="en-GB" dirty="0"/>
              <a:t>roles of an entity manager:</a:t>
            </a:r>
          </a:p>
          <a:p>
            <a:pPr>
              <a:buFont typeface="Courier New" pitchFamily="49" charset="0"/>
              <a:buChar char="o"/>
            </a:pPr>
            <a:r>
              <a:rPr lang="en-GB" dirty="0"/>
              <a:t>The entity manager implements the API and encapsulates all of them within a single interface.</a:t>
            </a:r>
          </a:p>
          <a:p>
            <a:pPr>
              <a:buFont typeface="Courier New" pitchFamily="49" charset="0"/>
              <a:buChar char="o"/>
            </a:pPr>
            <a:r>
              <a:rPr lang="en-GB" dirty="0"/>
              <a:t>Entity manager is used to read, delete and write an entity.</a:t>
            </a:r>
          </a:p>
          <a:p>
            <a:pPr>
              <a:buFont typeface="Courier New" pitchFamily="49" charset="0"/>
              <a:buChar char="o"/>
            </a:pPr>
            <a:r>
              <a:rPr lang="en-GB" dirty="0"/>
              <a:t>An object referenced by an entity is managed by entity manager.</a:t>
            </a:r>
          </a:p>
          <a:p>
            <a:endParaRPr lang="en-GB" dirty="0"/>
          </a:p>
          <a:p>
            <a:pPr>
              <a:buFont typeface="Courier New" pitchFamily="49" charset="0"/>
              <a:buChar char="o"/>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113</a:t>
            </a:fld>
            <a:endParaRPr lang="en-US"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GB" dirty="0"/>
              <a:t>Steps to persist an entity object.</a:t>
            </a:r>
            <a:br>
              <a:rPr lang="en-GB" dirty="0"/>
            </a:br>
            <a:endParaRPr lang="en-US" dirty="0"/>
          </a:p>
        </p:txBody>
      </p:sp>
      <p:sp>
        <p:nvSpPr>
          <p:cNvPr id="3" name="Content Placeholder 2"/>
          <p:cNvSpPr>
            <a:spLocks noGrp="1"/>
          </p:cNvSpPr>
          <p:nvPr>
            <p:ph idx="1"/>
          </p:nvPr>
        </p:nvSpPr>
        <p:spPr>
          <a:xfrm>
            <a:off x="838200" y="928670"/>
            <a:ext cx="10515600" cy="5248293"/>
          </a:xfrm>
        </p:spPr>
        <p:txBody>
          <a:bodyPr/>
          <a:lstStyle/>
          <a:p>
            <a:r>
              <a:rPr lang="en-GB" dirty="0"/>
              <a:t>1) Creating an entity manager factory object</a:t>
            </a:r>
          </a:p>
          <a:p>
            <a:r>
              <a:rPr lang="en-GB" dirty="0"/>
              <a:t>The </a:t>
            </a:r>
            <a:r>
              <a:rPr lang="en-GB" b="1" dirty="0" err="1"/>
              <a:t>EntityManagerFactory</a:t>
            </a:r>
            <a:r>
              <a:rPr lang="en-GB" dirty="0"/>
              <a:t> interface present in </a:t>
            </a:r>
            <a:r>
              <a:rPr lang="en-GB" b="1" dirty="0" err="1"/>
              <a:t>java.persistence</a:t>
            </a:r>
            <a:r>
              <a:rPr lang="en-GB" dirty="0"/>
              <a:t> package is used to provide an entity manager.</a:t>
            </a:r>
          </a:p>
          <a:p>
            <a:r>
              <a:rPr lang="en-GB" dirty="0" err="1"/>
              <a:t>EntityManagerFactory</a:t>
            </a:r>
            <a:r>
              <a:rPr lang="en-GB" dirty="0"/>
              <a:t> </a:t>
            </a:r>
            <a:r>
              <a:rPr lang="en-GB" dirty="0" err="1"/>
              <a:t>emf</a:t>
            </a:r>
            <a:r>
              <a:rPr lang="en-GB" dirty="0"/>
              <a:t>=</a:t>
            </a:r>
            <a:r>
              <a:rPr lang="en-GB" dirty="0" err="1"/>
              <a:t>Persistence.createEntityManagerFactory</a:t>
            </a:r>
            <a:r>
              <a:rPr lang="en-GB" dirty="0"/>
              <a:t>("</a:t>
            </a:r>
            <a:r>
              <a:rPr lang="en-GB" dirty="0" err="1"/>
              <a:t>Student_details</a:t>
            </a:r>
            <a:r>
              <a:rPr lang="en-GB" dirty="0"/>
              <a:t>");  </a:t>
            </a:r>
          </a:p>
          <a:p>
            <a:pPr>
              <a:buFont typeface="Wingdings" pitchFamily="2" charset="2"/>
              <a:buChar char="Ø"/>
            </a:pPr>
            <a:r>
              <a:rPr lang="en-GB" b="1" dirty="0"/>
              <a:t>Persistence -</a:t>
            </a:r>
            <a:r>
              <a:rPr lang="en-GB" dirty="0"/>
              <a:t> The Persistence is a bootstrap class which is used to obtain an </a:t>
            </a:r>
            <a:r>
              <a:rPr lang="en-GB" dirty="0" err="1"/>
              <a:t>EntityManagerFactory</a:t>
            </a:r>
            <a:r>
              <a:rPr lang="en-GB" dirty="0"/>
              <a:t> interface.</a:t>
            </a:r>
          </a:p>
          <a:p>
            <a:pPr>
              <a:buFont typeface="Wingdings" pitchFamily="2" charset="2"/>
              <a:buChar char="Ø"/>
            </a:pPr>
            <a:r>
              <a:rPr lang="en-GB" b="1" dirty="0" err="1"/>
              <a:t>createEntityManagerFactory</a:t>
            </a:r>
            <a:r>
              <a:rPr lang="en-GB" b="1" dirty="0"/>
              <a:t>() method -</a:t>
            </a:r>
            <a:r>
              <a:rPr lang="en-GB" dirty="0"/>
              <a:t> The role of this method is to create and return an </a:t>
            </a:r>
            <a:r>
              <a:rPr lang="en-GB" dirty="0" err="1"/>
              <a:t>EntityManagerFactory</a:t>
            </a:r>
            <a:r>
              <a:rPr lang="en-GB" dirty="0"/>
              <a:t> for the named persistence unit. Thus, this method contains the name of persistence unit passed in the Persistence.xml file.</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114</a:t>
            </a:fld>
            <a:endParaRPr lang="en-US"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a:t>
            </a:r>
            <a:br>
              <a:rPr lang="en-US" dirty="0"/>
            </a:br>
            <a:endParaRPr lang="en-US" dirty="0"/>
          </a:p>
        </p:txBody>
      </p:sp>
      <p:sp>
        <p:nvSpPr>
          <p:cNvPr id="3" name="Content Placeholder 2"/>
          <p:cNvSpPr>
            <a:spLocks noGrp="1"/>
          </p:cNvSpPr>
          <p:nvPr>
            <p:ph idx="1"/>
          </p:nvPr>
        </p:nvSpPr>
        <p:spPr>
          <a:xfrm>
            <a:off x="838200" y="1285860"/>
            <a:ext cx="10515600" cy="4891103"/>
          </a:xfrm>
        </p:spPr>
        <p:txBody>
          <a:bodyPr/>
          <a:lstStyle/>
          <a:p>
            <a:r>
              <a:rPr lang="en-US" dirty="0"/>
              <a:t>2) Obtaining an entity manager from factory.</a:t>
            </a:r>
          </a:p>
          <a:p>
            <a:r>
              <a:rPr lang="en-US" dirty="0" err="1"/>
              <a:t>EntityManager</a:t>
            </a:r>
            <a:r>
              <a:rPr lang="en-US" dirty="0"/>
              <a:t> </a:t>
            </a:r>
            <a:r>
              <a:rPr lang="en-US" dirty="0" err="1"/>
              <a:t>em</a:t>
            </a:r>
            <a:r>
              <a:rPr lang="en-US" dirty="0"/>
              <a:t>=</a:t>
            </a:r>
            <a:r>
              <a:rPr lang="en-US" dirty="0" err="1"/>
              <a:t>emf.createEntityManager</a:t>
            </a:r>
            <a:r>
              <a:rPr lang="en-US" dirty="0"/>
              <a:t>();  </a:t>
            </a:r>
          </a:p>
          <a:p>
            <a:r>
              <a:rPr lang="en-US" b="1" dirty="0" err="1"/>
              <a:t>EntityManager</a:t>
            </a:r>
            <a:r>
              <a:rPr lang="en-US" b="1" dirty="0"/>
              <a:t> -</a:t>
            </a:r>
            <a:r>
              <a:rPr lang="en-US" dirty="0"/>
              <a:t> An </a:t>
            </a:r>
            <a:r>
              <a:rPr lang="en-US" dirty="0" err="1"/>
              <a:t>EntityManager</a:t>
            </a:r>
            <a:r>
              <a:rPr lang="en-US" dirty="0"/>
              <a:t> is an interface</a:t>
            </a:r>
          </a:p>
          <a:p>
            <a:r>
              <a:rPr lang="en-US" b="1" dirty="0" err="1"/>
              <a:t>createEntityManager</a:t>
            </a:r>
            <a:r>
              <a:rPr lang="en-US" b="1" dirty="0"/>
              <a:t>() method -</a:t>
            </a:r>
            <a:r>
              <a:rPr lang="en-US" dirty="0"/>
              <a:t> It creates new application-managed </a:t>
            </a:r>
            <a:r>
              <a:rPr lang="en-US" dirty="0" err="1"/>
              <a:t>EntityManager</a:t>
            </a:r>
            <a:endParaRPr lang="en-US" dirty="0"/>
          </a:p>
          <a:p>
            <a:r>
              <a:rPr lang="en-US" dirty="0"/>
              <a:t>3) </a:t>
            </a:r>
            <a:r>
              <a:rPr lang="en-US" dirty="0" err="1"/>
              <a:t>Intializing</a:t>
            </a:r>
            <a:r>
              <a:rPr lang="en-US" dirty="0"/>
              <a:t> an entity manager.</a:t>
            </a:r>
          </a:p>
          <a:p>
            <a:r>
              <a:rPr lang="en-US" dirty="0" err="1"/>
              <a:t>em.getTransaction</a:t>
            </a:r>
            <a:r>
              <a:rPr lang="en-US" dirty="0"/>
              <a:t>().begin();  </a:t>
            </a:r>
          </a:p>
          <a:p>
            <a:r>
              <a:rPr lang="en-US" b="1" dirty="0" err="1"/>
              <a:t>getTransaction</a:t>
            </a:r>
            <a:r>
              <a:rPr lang="en-US" b="1" dirty="0"/>
              <a:t>() method -</a:t>
            </a:r>
            <a:r>
              <a:rPr lang="en-US" dirty="0"/>
              <a:t> This method returns the resource-level </a:t>
            </a:r>
            <a:r>
              <a:rPr lang="en-US" dirty="0" err="1"/>
              <a:t>EntityTransaction</a:t>
            </a:r>
            <a:r>
              <a:rPr lang="en-US" dirty="0"/>
              <a:t> object.</a:t>
            </a:r>
          </a:p>
          <a:p>
            <a:r>
              <a:rPr lang="en-US" b="1" dirty="0"/>
              <a:t>begin() method -</a:t>
            </a:r>
            <a:r>
              <a:rPr lang="en-US" dirty="0"/>
              <a:t> This method is used to start the transaction.</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115</a:t>
            </a:fld>
            <a:endParaRPr lang="en-US"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Step</a:t>
            </a:r>
            <a:br>
              <a:rPr lang="en-US" dirty="0"/>
            </a:br>
            <a:endParaRPr lang="en-US" dirty="0"/>
          </a:p>
        </p:txBody>
      </p:sp>
      <p:sp>
        <p:nvSpPr>
          <p:cNvPr id="3" name="Content Placeholder 2"/>
          <p:cNvSpPr>
            <a:spLocks noGrp="1"/>
          </p:cNvSpPr>
          <p:nvPr>
            <p:ph idx="1"/>
          </p:nvPr>
        </p:nvSpPr>
        <p:spPr>
          <a:xfrm>
            <a:off x="838200" y="1357298"/>
            <a:ext cx="10515600" cy="4819665"/>
          </a:xfrm>
        </p:spPr>
        <p:txBody>
          <a:bodyPr/>
          <a:lstStyle/>
          <a:p>
            <a:r>
              <a:rPr lang="en-GB" dirty="0"/>
              <a:t>4) Persisting a data into relational database.</a:t>
            </a:r>
          </a:p>
          <a:p>
            <a:r>
              <a:rPr lang="en-GB" dirty="0" err="1"/>
              <a:t>em.persist</a:t>
            </a:r>
            <a:r>
              <a:rPr lang="en-GB" dirty="0"/>
              <a:t>(s1);  </a:t>
            </a:r>
          </a:p>
          <a:p>
            <a:r>
              <a:rPr lang="en-GB" b="1" dirty="0"/>
              <a:t>persist() -</a:t>
            </a:r>
            <a:r>
              <a:rPr lang="en-GB" dirty="0"/>
              <a:t> This method is used to make an instance managed and persistent. An entity instance is passed within this method.</a:t>
            </a:r>
          </a:p>
          <a:p>
            <a:r>
              <a:rPr lang="en-GB" dirty="0"/>
              <a:t>5) Closing the transaction</a:t>
            </a:r>
          </a:p>
          <a:p>
            <a:r>
              <a:rPr lang="en-GB" dirty="0" err="1"/>
              <a:t>em.getTransaction</a:t>
            </a:r>
            <a:r>
              <a:rPr lang="en-GB" dirty="0"/>
              <a:t>().commit();  </a:t>
            </a:r>
          </a:p>
          <a:p>
            <a:r>
              <a:rPr lang="en-GB" dirty="0"/>
              <a:t>6) Releasing the factory resources.</a:t>
            </a:r>
          </a:p>
          <a:p>
            <a:r>
              <a:rPr lang="en-GB" dirty="0" err="1"/>
              <a:t>emf.close</a:t>
            </a:r>
            <a:r>
              <a:rPr lang="en-GB" dirty="0"/>
              <a:t>();  </a:t>
            </a:r>
          </a:p>
          <a:p>
            <a:r>
              <a:rPr lang="en-GB" dirty="0"/>
              <a:t>    </a:t>
            </a:r>
            <a:r>
              <a:rPr lang="en-GB" dirty="0" err="1"/>
              <a:t>em.close</a:t>
            </a:r>
            <a:r>
              <a:rPr lang="en-GB" dirty="0"/>
              <a:t>();  </a:t>
            </a:r>
          </a:p>
          <a:p>
            <a:r>
              <a:rPr lang="en-GB" b="1" dirty="0"/>
              <a:t>close() -</a:t>
            </a:r>
            <a:r>
              <a:rPr lang="en-GB" dirty="0"/>
              <a:t> This method is used to releasing the factory resources.</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116</a:t>
            </a:fld>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588" y="285728"/>
            <a:ext cx="10515600" cy="777859"/>
          </a:xfrm>
        </p:spPr>
        <p:txBody>
          <a:bodyPr/>
          <a:lstStyle/>
          <a:p>
            <a:r>
              <a:rPr lang="en-GB" dirty="0"/>
              <a:t/>
            </a:r>
            <a:br>
              <a:rPr lang="en-GB" dirty="0"/>
            </a:br>
            <a:r>
              <a:rPr lang="en-US" dirty="0"/>
              <a:t>Entity Operations</a:t>
            </a:r>
            <a:br>
              <a:rPr lang="en-US" dirty="0"/>
            </a:br>
            <a:r>
              <a:rPr lang="en-GB" dirty="0"/>
              <a:t/>
            </a:r>
            <a:br>
              <a:rPr lang="en-GB" dirty="0"/>
            </a:br>
            <a:endParaRPr lang="en-US" dirty="0"/>
          </a:p>
        </p:txBody>
      </p:sp>
      <p:sp>
        <p:nvSpPr>
          <p:cNvPr id="3" name="Content Placeholder 2"/>
          <p:cNvSpPr>
            <a:spLocks noGrp="1"/>
          </p:cNvSpPr>
          <p:nvPr>
            <p:ph idx="1"/>
          </p:nvPr>
        </p:nvSpPr>
        <p:spPr>
          <a:xfrm>
            <a:off x="838200" y="1071546"/>
            <a:ext cx="10515600" cy="5105417"/>
          </a:xfrm>
        </p:spPr>
        <p:txBody>
          <a:bodyPr/>
          <a:lstStyle/>
          <a:p>
            <a:r>
              <a:rPr lang="en-GB" dirty="0">
                <a:hlinkClick r:id="rId2"/>
              </a:rPr>
              <a:t>Inserting an Entity</a:t>
            </a:r>
            <a:endParaRPr lang="en-GB" dirty="0"/>
          </a:p>
          <a:p>
            <a:r>
              <a:rPr lang="en-GB" dirty="0">
                <a:hlinkClick r:id="rId3"/>
              </a:rPr>
              <a:t>Finding an Entity</a:t>
            </a:r>
            <a:endParaRPr lang="en-GB" dirty="0"/>
          </a:p>
          <a:p>
            <a:r>
              <a:rPr lang="en-GB" dirty="0">
                <a:hlinkClick r:id="rId4"/>
              </a:rPr>
              <a:t>Updating an Entity</a:t>
            </a:r>
            <a:endParaRPr lang="en-GB" dirty="0"/>
          </a:p>
          <a:p>
            <a:r>
              <a:rPr lang="en-GB" dirty="0">
                <a:hlinkClick r:id="rId5"/>
              </a:rPr>
              <a:t>Deleting an Entity</a:t>
            </a:r>
            <a:endParaRPr lang="en-GB" dirty="0"/>
          </a:p>
          <a:p>
            <a:r>
              <a:rPr lang="en-GB" dirty="0"/>
              <a:t/>
            </a:r>
            <a:br>
              <a:rPr lang="en-GB" dirty="0"/>
            </a:br>
            <a:r>
              <a:rPr lang="en-GB" dirty="0"/>
              <a:t> </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117</a:t>
            </a:fld>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r>
              <a:rPr lang="en-US" dirty="0"/>
              <a:t>Inserting an Entity</a:t>
            </a:r>
            <a:br>
              <a:rPr lang="en-US" dirty="0"/>
            </a:br>
            <a:endParaRPr lang="en-US" dirty="0"/>
          </a:p>
        </p:txBody>
      </p:sp>
      <p:sp>
        <p:nvSpPr>
          <p:cNvPr id="3" name="Content Placeholder 2"/>
          <p:cNvSpPr>
            <a:spLocks noGrp="1"/>
          </p:cNvSpPr>
          <p:nvPr>
            <p:ph idx="1"/>
          </p:nvPr>
        </p:nvSpPr>
        <p:spPr/>
        <p:txBody>
          <a:bodyPr/>
          <a:lstStyle/>
          <a:p>
            <a:pPr>
              <a:spcBef>
                <a:spcPts val="0"/>
              </a:spcBef>
            </a:pPr>
            <a:r>
              <a:rPr lang="en-US" dirty="0"/>
              <a:t> </a:t>
            </a:r>
            <a:r>
              <a:rPr lang="en-GB" dirty="0"/>
              <a:t>In JPA, we can easily insert data into database through entities. The </a:t>
            </a:r>
            <a:r>
              <a:rPr lang="en-GB" dirty="0" err="1"/>
              <a:t>EntityManager</a:t>
            </a:r>
            <a:r>
              <a:rPr lang="en-GB" dirty="0"/>
              <a:t> provides persist() method to insert records.</a:t>
            </a:r>
          </a:p>
          <a:p>
            <a:r>
              <a:rPr lang="en-GB" u="sng" dirty="0"/>
              <a:t>JPA Entity Insertion Example</a:t>
            </a:r>
          </a:p>
          <a:p>
            <a:r>
              <a:rPr lang="en-GB" dirty="0"/>
              <a:t>Here, we will insert the record of students.</a:t>
            </a:r>
          </a:p>
          <a:p>
            <a:r>
              <a:rPr lang="en-GB" dirty="0"/>
              <a:t>This example contains the following steps: -</a:t>
            </a:r>
          </a:p>
          <a:p>
            <a:r>
              <a:rPr lang="en-GB" dirty="0"/>
              <a:t>Create an entity class named as StudentEntity.java under </a:t>
            </a:r>
            <a:r>
              <a:rPr lang="en-GB" dirty="0" err="1"/>
              <a:t>com.javatpoint.jpa.student</a:t>
            </a:r>
            <a:r>
              <a:rPr lang="en-GB" dirty="0"/>
              <a:t> package that contains attributes </a:t>
            </a:r>
            <a:r>
              <a:rPr lang="en-GB" dirty="0" err="1"/>
              <a:t>s_id</a:t>
            </a:r>
            <a:r>
              <a:rPr lang="en-GB" dirty="0"/>
              <a:t>, </a:t>
            </a:r>
            <a:r>
              <a:rPr lang="en-GB" dirty="0" err="1"/>
              <a:t>s_name</a:t>
            </a:r>
            <a:r>
              <a:rPr lang="en-GB" dirty="0"/>
              <a:t>, </a:t>
            </a:r>
            <a:r>
              <a:rPr lang="en-GB" dirty="0" err="1"/>
              <a:t>s_age</a:t>
            </a:r>
            <a:r>
              <a:rPr lang="en-GB" dirty="0"/>
              <a:t>.</a:t>
            </a:r>
          </a:p>
          <a:p>
            <a:pPr>
              <a:spcBef>
                <a:spcPts val="0"/>
              </a:spcBef>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118</a:t>
            </a:fld>
            <a:endParaRPr lang="en-US"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r>
              <a:rPr lang="en-US" b="1" dirty="0"/>
              <a:t>StudentEntity.java</a:t>
            </a:r>
            <a:endParaRPr lang="en-US" dirty="0"/>
          </a:p>
        </p:txBody>
      </p:sp>
      <p:sp>
        <p:nvSpPr>
          <p:cNvPr id="3" name="Content Placeholder 2"/>
          <p:cNvSpPr>
            <a:spLocks noGrp="1"/>
          </p:cNvSpPr>
          <p:nvPr>
            <p:ph idx="1"/>
          </p:nvPr>
        </p:nvSpPr>
        <p:spPr/>
        <p:txBody>
          <a:bodyPr/>
          <a:lstStyle/>
          <a:p>
            <a:pPr>
              <a:spcBef>
                <a:spcPts val="0"/>
              </a:spcBef>
              <a:buNone/>
            </a:pPr>
            <a:r>
              <a:rPr lang="en-US" sz="2000" dirty="0"/>
              <a:t> </a:t>
            </a:r>
            <a:r>
              <a:rPr lang="en-US" sz="2000" b="1" dirty="0"/>
              <a:t>package</a:t>
            </a:r>
            <a:r>
              <a:rPr lang="en-US" sz="2000" dirty="0"/>
              <a:t> </a:t>
            </a:r>
            <a:r>
              <a:rPr lang="en-US" sz="2000" dirty="0" err="1"/>
              <a:t>com.javatpoint.jpa.student</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dirty="0"/>
              <a:t>@Table(name="student")  </a:t>
            </a:r>
          </a:p>
          <a:p>
            <a:pPr>
              <a:spcBef>
                <a:spcPts val="0"/>
              </a:spcBef>
              <a:buNone/>
            </a:pPr>
            <a:r>
              <a:rPr lang="en-US" sz="2000" b="1" dirty="0"/>
              <a:t>public</a:t>
            </a:r>
            <a:r>
              <a:rPr lang="en-US" sz="2000" dirty="0"/>
              <a:t> </a:t>
            </a:r>
            <a:r>
              <a:rPr lang="en-US" sz="2000" b="1" dirty="0"/>
              <a:t>class</a:t>
            </a:r>
            <a:r>
              <a:rPr lang="en-US" sz="2000" dirty="0"/>
              <a:t> </a:t>
            </a:r>
            <a:r>
              <a:rPr lang="en-US" sz="2000" dirty="0" err="1"/>
              <a:t>StudentEntity</a:t>
            </a:r>
            <a:r>
              <a:rPr lang="en-US" sz="2000" dirty="0"/>
              <a:t>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s_id</a:t>
            </a:r>
            <a:r>
              <a:rPr lang="en-US" sz="2000" dirty="0"/>
              <a:t>;  </a:t>
            </a:r>
          </a:p>
          <a:p>
            <a:pPr>
              <a:spcBef>
                <a:spcPts val="0"/>
              </a:spcBef>
              <a:buNone/>
            </a:pPr>
            <a:r>
              <a:rPr lang="en-US" sz="2000" dirty="0"/>
              <a:t>    </a:t>
            </a:r>
            <a:r>
              <a:rPr lang="en-US" sz="2000" b="1" dirty="0"/>
              <a:t>private</a:t>
            </a:r>
            <a:r>
              <a:rPr lang="en-US" sz="2000" dirty="0"/>
              <a:t> String </a:t>
            </a:r>
            <a:r>
              <a:rPr lang="en-US" sz="2000" dirty="0" err="1"/>
              <a:t>s_name</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s_age</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a:t>
            </a:r>
            <a:r>
              <a:rPr lang="en-US" sz="2000" b="1" dirty="0" err="1"/>
              <a:t>int</a:t>
            </a:r>
            <a:r>
              <a:rPr lang="en-US" sz="2000" dirty="0"/>
              <a:t> </a:t>
            </a:r>
            <a:r>
              <a:rPr lang="en-US" sz="2000" dirty="0" err="1"/>
              <a:t>s_id</a:t>
            </a:r>
            <a:r>
              <a:rPr lang="en-US" sz="2000" dirty="0"/>
              <a:t>, String </a:t>
            </a:r>
            <a:r>
              <a:rPr lang="en-US" sz="2000" dirty="0" err="1"/>
              <a:t>s_name</a:t>
            </a:r>
            <a:r>
              <a:rPr lang="en-US" sz="2000" dirty="0"/>
              <a:t>, </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getS_id</a:t>
            </a:r>
            <a:r>
              <a:rPr lang="en-US" sz="2000" dirty="0"/>
              <a:t>() {  </a:t>
            </a:r>
          </a:p>
          <a:p>
            <a:pPr>
              <a:spcBef>
                <a:spcPts val="0"/>
              </a:spcBef>
              <a:buNone/>
            </a:pPr>
            <a:r>
              <a:rPr lang="en-US" sz="2000" dirty="0"/>
              <a:t>        </a:t>
            </a:r>
            <a:r>
              <a:rPr lang="en-US" sz="2000" b="1" dirty="0"/>
              <a:t>return</a:t>
            </a:r>
            <a:r>
              <a:rPr lang="en-US" sz="2000" dirty="0"/>
              <a:t>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setS_id</a:t>
            </a:r>
            <a:r>
              <a:rPr lang="en-US" sz="2000" dirty="0"/>
              <a:t>(</a:t>
            </a:r>
            <a:r>
              <a:rPr lang="en-US" sz="2000" b="1" dirty="0" err="1"/>
              <a:t>int</a:t>
            </a:r>
            <a:r>
              <a:rPr lang="en-US" sz="2000" dirty="0"/>
              <a:t> </a:t>
            </a:r>
            <a:r>
              <a:rPr lang="en-US" sz="2000" dirty="0" err="1"/>
              <a:t>s_id</a:t>
            </a:r>
            <a:r>
              <a:rPr lang="en-US" sz="2000" dirty="0"/>
              <a:t>) {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String </a:t>
            </a:r>
            <a:r>
              <a:rPr lang="en-US" sz="2000" dirty="0" err="1"/>
              <a:t>getS_name</a:t>
            </a:r>
            <a:r>
              <a:rPr lang="en-US" sz="2000" dirty="0"/>
              <a:t>() {  </a:t>
            </a:r>
          </a:p>
          <a:p>
            <a:pPr>
              <a:spcBef>
                <a:spcPts val="0"/>
              </a:spcBef>
              <a:buNone/>
            </a:pPr>
            <a:r>
              <a:rPr lang="en-US" sz="2000" dirty="0"/>
              <a:t>        </a:t>
            </a:r>
            <a:r>
              <a:rPr lang="en-US" sz="2000" b="1" dirty="0"/>
              <a:t>return</a:t>
            </a:r>
            <a:r>
              <a:rPr lang="en-US" sz="2000" dirty="0"/>
              <a:t>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setS_name</a:t>
            </a:r>
            <a:r>
              <a:rPr lang="en-US" sz="2000" dirty="0"/>
              <a:t>(String </a:t>
            </a:r>
            <a:r>
              <a:rPr lang="en-US" sz="2000" dirty="0" err="1"/>
              <a:t>s_name</a:t>
            </a:r>
            <a:r>
              <a:rPr lang="en-US" sz="2000" dirty="0"/>
              <a:t>) {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getS_age</a:t>
            </a:r>
            <a:r>
              <a:rPr lang="en-US" sz="2000" dirty="0"/>
              <a:t>() {  </a:t>
            </a:r>
          </a:p>
          <a:p>
            <a:pPr>
              <a:spcBef>
                <a:spcPts val="0"/>
              </a:spcBef>
              <a:buNone/>
            </a:pPr>
            <a:r>
              <a:rPr lang="en-US" sz="2000" dirty="0"/>
              <a:t>        </a:t>
            </a:r>
            <a:r>
              <a:rPr lang="en-US" sz="2000" b="1" dirty="0"/>
              <a:t>return</a:t>
            </a:r>
            <a:r>
              <a:rPr lang="en-US" sz="2000" dirty="0"/>
              <a:t>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setS_age</a:t>
            </a:r>
            <a:r>
              <a:rPr lang="en-US" sz="2000" dirty="0"/>
              <a:t>(</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119</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US" dirty="0"/>
              <a:t>Hibernate Architecture</a:t>
            </a:r>
          </a:p>
        </p:txBody>
      </p:sp>
      <p:sp>
        <p:nvSpPr>
          <p:cNvPr id="3" name="Content Placeholder 2"/>
          <p:cNvSpPr>
            <a:spLocks noGrp="1"/>
          </p:cNvSpPr>
          <p:nvPr>
            <p:ph idx="1"/>
          </p:nvPr>
        </p:nvSpPr>
        <p:spPr>
          <a:xfrm>
            <a:off x="838200" y="1285860"/>
            <a:ext cx="10515600" cy="4891103"/>
          </a:xfrm>
        </p:spPr>
        <p:txBody>
          <a:bodyPr/>
          <a:lstStyle/>
          <a:p>
            <a:r>
              <a:rPr lang="en-GB" dirty="0"/>
              <a:t>The Hibernate architecture includes many objects such as persistent object, session factory, transaction factory, connection factory, session, transaction etc.</a:t>
            </a:r>
          </a:p>
          <a:p>
            <a:r>
              <a:rPr lang="en-GB" dirty="0"/>
              <a:t/>
            </a:r>
            <a:br>
              <a:rPr lang="en-GB" dirty="0"/>
            </a:br>
            <a:r>
              <a:rPr lang="en-GB" dirty="0"/>
              <a:t>The Hibernate architecture is categorized in four layers.</a:t>
            </a:r>
          </a:p>
          <a:p>
            <a:r>
              <a:rPr lang="en-GB" dirty="0"/>
              <a:t>Java application layer</a:t>
            </a:r>
          </a:p>
          <a:p>
            <a:r>
              <a:rPr lang="en-GB" dirty="0"/>
              <a:t>Hibernate framework layer</a:t>
            </a:r>
          </a:p>
          <a:p>
            <a:r>
              <a:rPr lang="en-GB" dirty="0"/>
              <a:t>Backhand </a:t>
            </a:r>
            <a:r>
              <a:rPr lang="en-GB" dirty="0" err="1"/>
              <a:t>api</a:t>
            </a:r>
            <a:r>
              <a:rPr lang="en-GB" dirty="0"/>
              <a:t> layer</a:t>
            </a:r>
          </a:p>
          <a:p>
            <a:r>
              <a:rPr lang="en-GB"/>
              <a:t>Database layer</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12</a:t>
            </a:fld>
            <a:endParaRPr lang="en-US"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4983"/>
          </a:xfrm>
        </p:spPr>
        <p:txBody>
          <a:bodyPr/>
          <a:lstStyle/>
          <a:p>
            <a:r>
              <a:rPr lang="en-GB" dirty="0"/>
              <a:t> </a:t>
            </a:r>
            <a:r>
              <a:rPr lang="en-US" b="1" dirty="0"/>
              <a:t>Persistence.xml</a:t>
            </a:r>
            <a:endParaRPr lang="en-US" dirty="0"/>
          </a:p>
        </p:txBody>
      </p:sp>
      <p:sp>
        <p:nvSpPr>
          <p:cNvPr id="3" name="Content Placeholder 2"/>
          <p:cNvSpPr>
            <a:spLocks noGrp="1"/>
          </p:cNvSpPr>
          <p:nvPr>
            <p:ph idx="1"/>
          </p:nvPr>
        </p:nvSpPr>
        <p:spPr>
          <a:xfrm>
            <a:off x="838200" y="1214422"/>
            <a:ext cx="10515600" cy="4962541"/>
          </a:xfrm>
        </p:spPr>
        <p:txBody>
          <a:bodyPr/>
          <a:lstStyle/>
          <a:p>
            <a:r>
              <a:rPr lang="en-GB" dirty="0"/>
              <a:t> Now, map the entity class and other databases </a:t>
            </a:r>
            <a:r>
              <a:rPr lang="en-GB" dirty="0" err="1"/>
              <a:t>confiuguration</a:t>
            </a:r>
            <a:r>
              <a:rPr lang="en-GB" dirty="0"/>
              <a:t> in Persistence.xml file.</a:t>
            </a:r>
          </a:p>
          <a:p>
            <a:pPr>
              <a:spcBef>
                <a:spcPts val="0"/>
              </a:spcBef>
              <a:buNone/>
            </a:pPr>
            <a:r>
              <a:rPr lang="en-US" sz="2000" dirty="0"/>
              <a:t>&lt;persistence&gt;  </a:t>
            </a:r>
          </a:p>
          <a:p>
            <a:pPr>
              <a:spcBef>
                <a:spcPts val="0"/>
              </a:spcBef>
              <a:buNone/>
            </a:pPr>
            <a:r>
              <a:rPr lang="en-US" sz="2000" dirty="0"/>
              <a:t>&lt;persistence-unit name="</a:t>
            </a:r>
            <a:r>
              <a:rPr lang="en-US" sz="2000" dirty="0" err="1"/>
              <a:t>Student_details</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com.javatpoint.jpa.student.StudentEntity</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&lt;properties&gt;  </a:t>
            </a:r>
          </a:p>
          <a:p>
            <a:pPr>
              <a:spcBef>
                <a:spcPts val="0"/>
              </a:spcBef>
              <a:buNone/>
            </a:pPr>
            <a:r>
              <a:rPr lang="en-US" sz="2000" dirty="0"/>
              <a:t>&lt;property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&lt;property name="</a:t>
            </a:r>
            <a:r>
              <a:rPr lang="en-US" sz="2000" dirty="0" err="1"/>
              <a:t>javax.persistence.jdbc.url</a:t>
            </a:r>
            <a:r>
              <a:rPr lang="en-US" sz="2000" dirty="0"/>
              <a:t>" value="</a:t>
            </a:r>
            <a:r>
              <a:rPr lang="en-US" sz="2000" dirty="0" err="1"/>
              <a:t>jdbc:mysql</a:t>
            </a:r>
            <a:r>
              <a:rPr lang="en-US" sz="2000" dirty="0"/>
              <a:t>://localhost:3306/</a:t>
            </a:r>
            <a:r>
              <a:rPr lang="en-US" sz="2000" dirty="0" err="1"/>
              <a:t>studentdata</a:t>
            </a:r>
            <a:r>
              <a:rPr lang="en-US" sz="2000" dirty="0"/>
              <a:t>"/&gt;  </a:t>
            </a:r>
          </a:p>
          <a:p>
            <a:pPr>
              <a:spcBef>
                <a:spcPts val="0"/>
              </a:spcBef>
              <a:buNone/>
            </a:pPr>
            <a:r>
              <a:rPr lang="en-US" sz="2000" dirty="0"/>
              <a:t>&lt;property name="</a:t>
            </a:r>
            <a:r>
              <a:rPr lang="en-US" sz="2000" dirty="0" err="1"/>
              <a:t>javax.persistence.jdbc.user</a:t>
            </a:r>
            <a:r>
              <a:rPr lang="en-US" sz="2000" dirty="0"/>
              <a:t>" value="root"/&gt;  </a:t>
            </a:r>
          </a:p>
          <a:p>
            <a:pPr>
              <a:spcBef>
                <a:spcPts val="0"/>
              </a:spcBef>
              <a:buNone/>
            </a:pPr>
            <a:r>
              <a:rPr lang="en-US" sz="2000" dirty="0"/>
              <a:t>&lt;property name="</a:t>
            </a:r>
            <a:r>
              <a:rPr lang="en-US" sz="2000" dirty="0" err="1"/>
              <a:t>javax.persistence.jdbc.password</a:t>
            </a:r>
            <a:r>
              <a:rPr lang="en-US" sz="2000" dirty="0"/>
              <a:t>" value=""/&gt;  </a:t>
            </a:r>
          </a:p>
          <a:p>
            <a:pPr>
              <a:spcBef>
                <a:spcPts val="0"/>
              </a:spcBef>
              <a:buNone/>
            </a:pPr>
            <a:r>
              <a:rPr lang="en-US" sz="2000" dirty="0"/>
              <a:t>&lt;property name="</a:t>
            </a:r>
            <a:r>
              <a:rPr lang="en-US" sz="2000" dirty="0" err="1"/>
              <a:t>eclipselink.logging.level</a:t>
            </a:r>
            <a:r>
              <a:rPr lang="en-US" sz="2000" dirty="0"/>
              <a:t>" value="SEVERE"/&gt;  </a:t>
            </a:r>
          </a:p>
          <a:p>
            <a:pPr>
              <a:spcBef>
                <a:spcPts val="0"/>
              </a:spcBef>
              <a:buNone/>
            </a:pPr>
            <a:r>
              <a:rPr lang="en-US" sz="2000" dirty="0"/>
              <a:t>&lt;property name="</a:t>
            </a:r>
            <a:r>
              <a:rPr lang="en-US" sz="2000" dirty="0" err="1"/>
              <a:t>eclipselink.ddl</a:t>
            </a:r>
            <a:r>
              <a:rPr lang="en-US" sz="2000" dirty="0"/>
              <a:t>-generation" value="create-or-extend-tables"/&gt;  </a:t>
            </a:r>
          </a:p>
          <a:p>
            <a:pPr>
              <a:spcBef>
                <a:spcPts val="0"/>
              </a:spcBef>
              <a:buNone/>
            </a:pPr>
            <a:r>
              <a:rPr lang="en-US" sz="2000" dirty="0"/>
              <a:t>&lt;/properties&gt;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&lt;/persistence&gt;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120</a:t>
            </a:fld>
            <a:endParaRPr lang="en-US"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4983"/>
          </a:xfrm>
        </p:spPr>
        <p:txBody>
          <a:bodyPr/>
          <a:lstStyle/>
          <a:p>
            <a:r>
              <a:rPr lang="en-US" b="1" dirty="0"/>
              <a:t>PersistStudent.java</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121</a:t>
            </a:fld>
            <a:endParaRPr lang="en-US" altLang="en-US"/>
          </a:p>
        </p:txBody>
      </p:sp>
      <p:sp>
        <p:nvSpPr>
          <p:cNvPr id="6" name="Content Placeholder 5"/>
          <p:cNvSpPr>
            <a:spLocks noGrp="1"/>
          </p:cNvSpPr>
          <p:nvPr>
            <p:ph idx="1"/>
          </p:nvPr>
        </p:nvSpPr>
        <p:spPr/>
        <p:txBody>
          <a:bodyPr/>
          <a:lstStyle/>
          <a:p>
            <a:r>
              <a:rPr lang="en-US" dirty="0"/>
              <a:t>Create a persistence class named as PersistStudent.java under </a:t>
            </a:r>
            <a:r>
              <a:rPr lang="en-US" dirty="0" err="1"/>
              <a:t>com.javatpoint.jpa.persist</a:t>
            </a:r>
            <a:r>
              <a:rPr lang="en-US" dirty="0"/>
              <a:t> package to persist the entity object with data.</a:t>
            </a:r>
          </a:p>
          <a:p>
            <a:pPr>
              <a:spcBef>
                <a:spcPts val="0"/>
              </a:spcBef>
              <a:buNone/>
            </a:pPr>
            <a:r>
              <a:rPr lang="en-US" sz="2000" b="1" dirty="0"/>
              <a:t>package</a:t>
            </a:r>
            <a:r>
              <a:rPr lang="en-US" sz="2000" dirty="0"/>
              <a:t> </a:t>
            </a:r>
            <a:r>
              <a:rPr lang="en-US" sz="2000" dirty="0" err="1"/>
              <a:t>com.javatpoint.jpa.persist</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com.javatpoint.jpa.student</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PersistStudent</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main(String </a:t>
            </a:r>
            <a:r>
              <a:rPr lang="en-US" sz="2000" dirty="0" err="1"/>
              <a:t>args</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a:t>
            </a:r>
            <a:r>
              <a:rPr lang="en-US" sz="2000" dirty="0" err="1"/>
              <a:t>Persistence.createEntityManagerFactory</a:t>
            </a:r>
            <a:r>
              <a:rPr lang="en-US" sz="2000" dirty="0"/>
              <a:t>("</a:t>
            </a:r>
            <a:r>
              <a:rPr lang="en-US" sz="2000" dirty="0" err="1"/>
              <a:t>Student_details</a:t>
            </a:r>
            <a:r>
              <a:rPr lang="en-US" sz="2000" dirty="0"/>
              <a:t>");  </a:t>
            </a:r>
          </a:p>
          <a:p>
            <a:pPr>
              <a:spcBef>
                <a:spcPts val="0"/>
              </a:spcBef>
              <a:buNone/>
            </a:pPr>
            <a:r>
              <a:rPr lang="en-US" sz="2000" dirty="0"/>
              <a:t>        </a:t>
            </a:r>
            <a:r>
              <a:rPr lang="en-US" sz="2000" dirty="0" err="1"/>
              <a:t>EntityManager</a:t>
            </a:r>
            <a:r>
              <a:rPr lang="en-US" sz="2000" dirty="0"/>
              <a:t> </a:t>
            </a:r>
            <a:r>
              <a:rPr lang="en-US" sz="2000" dirty="0" err="1"/>
              <a:t>em</a:t>
            </a:r>
            <a:r>
              <a:rPr lang="en-US" sz="2000" dirty="0"/>
              <a:t>=</a:t>
            </a:r>
            <a:r>
              <a:rPr lang="en-US" sz="2000" dirty="0" err="1"/>
              <a:t>emf.createEntityManager</a:t>
            </a:r>
            <a:r>
              <a:rPr lang="en-US" sz="2000" dirty="0"/>
              <a:t>();  </a:t>
            </a:r>
          </a:p>
          <a:p>
            <a:pPr>
              <a:spcBef>
                <a:spcPts val="0"/>
              </a:spcBef>
              <a:buNone/>
            </a:pPr>
            <a:r>
              <a:rPr lang="en-US" sz="2000" dirty="0"/>
              <a:t>          </a:t>
            </a:r>
          </a:p>
          <a:p>
            <a:pPr>
              <a:spcBef>
                <a:spcPts val="0"/>
              </a:spcBef>
              <a:buNone/>
            </a:pPr>
            <a:r>
              <a:rPr lang="en-US" sz="2000" dirty="0" err="1"/>
              <a:t>em.getTransaction</a:t>
            </a:r>
            <a:r>
              <a:rPr lang="en-US" sz="2000" dirty="0"/>
              <a:t>().begin();  </a:t>
            </a:r>
          </a:p>
          <a:p>
            <a:pPr>
              <a:spcBef>
                <a:spcPts val="0"/>
              </a:spcBef>
              <a:buNone/>
            </a:pPr>
            <a:r>
              <a:rPr lang="en-US" sz="2000" dirty="0"/>
              <a:t>          </a:t>
            </a:r>
          </a:p>
          <a:p>
            <a:pPr>
              <a:spcBef>
                <a:spcPts val="0"/>
              </a:spcBef>
              <a:buNone/>
            </a:pPr>
            <a:r>
              <a:rPr lang="en-US" sz="2000" dirty="0"/>
              <a:t>        </a:t>
            </a:r>
            <a:r>
              <a:rPr lang="en-US" sz="2000" dirty="0" err="1"/>
              <a:t>StudentEntity</a:t>
            </a:r>
            <a:r>
              <a:rPr lang="en-US" sz="2000" dirty="0"/>
              <a:t> s1=</a:t>
            </a:r>
            <a:r>
              <a:rPr lang="en-US" sz="2000" b="1" dirty="0"/>
              <a:t>new</a:t>
            </a:r>
            <a:r>
              <a:rPr lang="en-US" sz="2000" dirty="0"/>
              <a:t> </a:t>
            </a:r>
            <a:r>
              <a:rPr lang="en-US" sz="2000" dirty="0" err="1"/>
              <a:t>StudentEntity</a:t>
            </a:r>
            <a:r>
              <a:rPr lang="en-US" sz="2000" dirty="0"/>
              <a:t>();  </a:t>
            </a:r>
          </a:p>
          <a:p>
            <a:pPr>
              <a:spcBef>
                <a:spcPts val="0"/>
              </a:spcBef>
              <a:buNone/>
            </a:pPr>
            <a:r>
              <a:rPr lang="en-US" sz="2000" dirty="0"/>
              <a:t>        s1.setS_id(101);  </a:t>
            </a:r>
          </a:p>
          <a:p>
            <a:pPr>
              <a:spcBef>
                <a:spcPts val="0"/>
              </a:spcBef>
              <a:buNone/>
            </a:pPr>
            <a:r>
              <a:rPr lang="en-US" sz="2000" dirty="0"/>
              <a:t>        s1.setS_name("</a:t>
            </a:r>
            <a:r>
              <a:rPr lang="en-US" sz="2000" dirty="0" err="1"/>
              <a:t>Gaurav</a:t>
            </a:r>
            <a:r>
              <a:rPr lang="en-US" sz="2000" dirty="0"/>
              <a:t>");  </a:t>
            </a:r>
          </a:p>
          <a:p>
            <a:pPr>
              <a:spcBef>
                <a:spcPts val="0"/>
              </a:spcBef>
              <a:buNone/>
            </a:pPr>
            <a:r>
              <a:rPr lang="en-US" sz="2000" dirty="0"/>
              <a:t>        s1.setS_age(24);  </a:t>
            </a:r>
          </a:p>
          <a:p>
            <a:pPr>
              <a:spcBef>
                <a:spcPts val="0"/>
              </a:spcBef>
              <a:buNone/>
            </a:pPr>
            <a:r>
              <a:rPr lang="en-US" sz="2000" dirty="0"/>
              <a:t>          </a:t>
            </a:r>
          </a:p>
          <a:p>
            <a:pPr>
              <a:spcBef>
                <a:spcPts val="0"/>
              </a:spcBef>
              <a:buNone/>
            </a:pPr>
            <a:r>
              <a:rPr lang="en-US" sz="2000" dirty="0"/>
              <a:t>        </a:t>
            </a:r>
            <a:r>
              <a:rPr lang="en-US" sz="2000" dirty="0" err="1"/>
              <a:t>StudentEntity</a:t>
            </a:r>
            <a:r>
              <a:rPr lang="en-US" sz="2000" dirty="0"/>
              <a:t> s2=</a:t>
            </a:r>
            <a:r>
              <a:rPr lang="en-US" sz="2000" b="1" dirty="0"/>
              <a:t>new</a:t>
            </a:r>
            <a:r>
              <a:rPr lang="en-US" sz="2000" dirty="0"/>
              <a:t> </a:t>
            </a:r>
            <a:r>
              <a:rPr lang="en-US" sz="2000" dirty="0" err="1"/>
              <a:t>StudentEntity</a:t>
            </a:r>
            <a:r>
              <a:rPr lang="en-US" sz="2000" dirty="0"/>
              <a:t>();  </a:t>
            </a:r>
          </a:p>
          <a:p>
            <a:pPr>
              <a:spcBef>
                <a:spcPts val="0"/>
              </a:spcBef>
              <a:buNone/>
            </a:pPr>
            <a:r>
              <a:rPr lang="en-US" sz="2000" dirty="0"/>
              <a:t>        s2.setS_id(102);  </a:t>
            </a:r>
          </a:p>
          <a:p>
            <a:pPr>
              <a:spcBef>
                <a:spcPts val="0"/>
              </a:spcBef>
              <a:buNone/>
            </a:pPr>
            <a:r>
              <a:rPr lang="en-US" sz="2000" dirty="0"/>
              <a:t>        s2.setS_name("</a:t>
            </a:r>
            <a:r>
              <a:rPr lang="en-US" sz="2000" dirty="0" err="1"/>
              <a:t>Ronit</a:t>
            </a:r>
            <a:r>
              <a:rPr lang="en-US" sz="2000" dirty="0"/>
              <a:t>");  </a:t>
            </a:r>
          </a:p>
          <a:p>
            <a:pPr>
              <a:spcBef>
                <a:spcPts val="0"/>
              </a:spcBef>
              <a:buNone/>
            </a:pPr>
            <a:r>
              <a:rPr lang="en-US" sz="2000" dirty="0"/>
              <a:t>        s2.setS_age(22);  </a:t>
            </a:r>
          </a:p>
          <a:p>
            <a:pPr>
              <a:spcBef>
                <a:spcPts val="0"/>
              </a:spcBef>
              <a:buNone/>
            </a:pPr>
            <a:r>
              <a:rPr lang="en-US" sz="2000" dirty="0"/>
              <a:t>          </a:t>
            </a:r>
          </a:p>
          <a:p>
            <a:pPr>
              <a:spcBef>
                <a:spcPts val="0"/>
              </a:spcBef>
              <a:buNone/>
            </a:pPr>
            <a:r>
              <a:rPr lang="en-US" sz="2000" dirty="0"/>
              <a:t>        </a:t>
            </a:r>
            <a:r>
              <a:rPr lang="en-US" sz="2000" dirty="0" err="1"/>
              <a:t>StudentEntity</a:t>
            </a:r>
            <a:r>
              <a:rPr lang="en-US" sz="2000" dirty="0"/>
              <a:t> s3=</a:t>
            </a:r>
            <a:r>
              <a:rPr lang="en-US" sz="2000" b="1" dirty="0"/>
              <a:t>new</a:t>
            </a:r>
            <a:r>
              <a:rPr lang="en-US" sz="2000" dirty="0"/>
              <a:t> </a:t>
            </a:r>
            <a:r>
              <a:rPr lang="en-US" sz="2000" dirty="0" err="1"/>
              <a:t>StudentEntity</a:t>
            </a:r>
            <a:r>
              <a:rPr lang="en-US" sz="2000" dirty="0"/>
              <a:t>();  </a:t>
            </a:r>
          </a:p>
          <a:p>
            <a:pPr>
              <a:spcBef>
                <a:spcPts val="0"/>
              </a:spcBef>
              <a:buNone/>
            </a:pPr>
            <a:r>
              <a:rPr lang="en-US" sz="2000" dirty="0"/>
              <a:t>        s3.setS_id(103);  </a:t>
            </a:r>
          </a:p>
          <a:p>
            <a:pPr>
              <a:spcBef>
                <a:spcPts val="0"/>
              </a:spcBef>
              <a:buNone/>
            </a:pPr>
            <a:r>
              <a:rPr lang="en-US" sz="2000" dirty="0"/>
              <a:t>        s3.setS_name("</a:t>
            </a:r>
            <a:r>
              <a:rPr lang="en-US" sz="2000" dirty="0" err="1"/>
              <a:t>Rahul</a:t>
            </a:r>
            <a:r>
              <a:rPr lang="en-US" sz="2000" dirty="0"/>
              <a:t>");  </a:t>
            </a:r>
          </a:p>
          <a:p>
            <a:pPr>
              <a:spcBef>
                <a:spcPts val="0"/>
              </a:spcBef>
              <a:buNone/>
            </a:pPr>
            <a:r>
              <a:rPr lang="en-US" sz="2000" dirty="0"/>
              <a:t>        s3.setS_age(26);  </a:t>
            </a:r>
          </a:p>
          <a:p>
            <a:pPr>
              <a:spcBef>
                <a:spcPts val="0"/>
              </a:spcBef>
              <a:buNone/>
            </a:pPr>
            <a:r>
              <a:rPr lang="en-US" sz="2000" dirty="0"/>
              <a:t>          </a:t>
            </a:r>
          </a:p>
          <a:p>
            <a:pPr>
              <a:spcBef>
                <a:spcPts val="0"/>
              </a:spcBef>
              <a:buNone/>
            </a:pPr>
            <a:r>
              <a:rPr lang="en-US" sz="2000" dirty="0"/>
              <a:t>        </a:t>
            </a:r>
            <a:r>
              <a:rPr lang="en-US" sz="2000" dirty="0" err="1"/>
              <a:t>em.persist</a:t>
            </a:r>
            <a:r>
              <a:rPr lang="en-US" sz="2000" dirty="0"/>
              <a:t>(s1);  </a:t>
            </a:r>
          </a:p>
          <a:p>
            <a:pPr>
              <a:spcBef>
                <a:spcPts val="0"/>
              </a:spcBef>
              <a:buNone/>
            </a:pPr>
            <a:r>
              <a:rPr lang="en-US" sz="2000" dirty="0"/>
              <a:t>        </a:t>
            </a:r>
            <a:r>
              <a:rPr lang="en-US" sz="2000" dirty="0" err="1"/>
              <a:t>em.persist</a:t>
            </a:r>
            <a:r>
              <a:rPr lang="en-US" sz="2000" dirty="0"/>
              <a:t>(s2);  </a:t>
            </a:r>
          </a:p>
          <a:p>
            <a:pPr>
              <a:spcBef>
                <a:spcPts val="0"/>
              </a:spcBef>
              <a:buNone/>
            </a:pPr>
            <a:r>
              <a:rPr lang="en-US" sz="2000" dirty="0"/>
              <a:t>        </a:t>
            </a:r>
            <a:r>
              <a:rPr lang="en-US" sz="2000" dirty="0" err="1"/>
              <a:t>em.persist</a:t>
            </a:r>
            <a:r>
              <a:rPr lang="en-US" sz="2000" dirty="0"/>
              <a:t>(s3);       </a:t>
            </a:r>
          </a:p>
          <a:p>
            <a:pPr>
              <a:spcBef>
                <a:spcPts val="0"/>
              </a:spcBef>
              <a:buNone/>
            </a:pPr>
            <a:r>
              <a:rPr lang="en-US" sz="2000" dirty="0"/>
              <a:t>  </a:t>
            </a:r>
          </a:p>
          <a:p>
            <a:pPr>
              <a:spcBef>
                <a:spcPts val="0"/>
              </a:spcBef>
              <a:buNone/>
            </a:pPr>
            <a:r>
              <a:rPr lang="en-US" sz="2000" dirty="0" err="1"/>
              <a:t>em.getTransaction</a:t>
            </a:r>
            <a:r>
              <a:rPr lang="en-US" sz="2000" dirty="0"/>
              <a:t>().commit();  </a:t>
            </a:r>
          </a:p>
          <a:p>
            <a:pPr>
              <a:spcBef>
                <a:spcPts val="0"/>
              </a:spcBef>
              <a:buNone/>
            </a:pP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US" b="1" dirty="0"/>
              <a:t>Output</a:t>
            </a:r>
            <a:r>
              <a:rPr lang="en-US" dirty="0"/>
              <a:t/>
            </a:r>
            <a:br>
              <a:rPr lang="en-US" dirty="0"/>
            </a:br>
            <a:endParaRPr lang="en-US" dirty="0"/>
          </a:p>
        </p:txBody>
      </p:sp>
      <p:sp>
        <p:nvSpPr>
          <p:cNvPr id="3" name="Content Placeholder 2"/>
          <p:cNvSpPr>
            <a:spLocks noGrp="1"/>
          </p:cNvSpPr>
          <p:nvPr>
            <p:ph idx="1"/>
          </p:nvPr>
        </p:nvSpPr>
        <p:spPr>
          <a:xfrm>
            <a:off x="838200" y="1285860"/>
            <a:ext cx="10515600" cy="4891103"/>
          </a:xfrm>
        </p:spPr>
        <p:txBody>
          <a:bodyPr/>
          <a:lstStyle/>
          <a:p>
            <a:r>
              <a:rPr lang="en-GB" dirty="0"/>
              <a:t> After the execution of the program, the student table is generated under </a:t>
            </a:r>
            <a:r>
              <a:rPr lang="en-GB" dirty="0" err="1"/>
              <a:t>MySQL</a:t>
            </a:r>
            <a:r>
              <a:rPr lang="en-GB" dirty="0"/>
              <a:t> </a:t>
            </a:r>
            <a:r>
              <a:rPr lang="en-GB" dirty="0" err="1"/>
              <a:t>workbench.This</a:t>
            </a:r>
            <a:r>
              <a:rPr lang="en-GB" dirty="0"/>
              <a:t> table contains the student </a:t>
            </a:r>
            <a:r>
              <a:rPr lang="en-GB" dirty="0" err="1"/>
              <a:t>details.To</a:t>
            </a:r>
            <a:r>
              <a:rPr lang="en-GB" dirty="0"/>
              <a:t> fetch data, run </a:t>
            </a:r>
            <a:r>
              <a:rPr lang="en-GB" b="1" dirty="0"/>
              <a:t>select * from student</a:t>
            </a:r>
            <a:r>
              <a:rPr lang="en-GB" dirty="0"/>
              <a:t> query in </a:t>
            </a:r>
            <a:r>
              <a:rPr lang="en-GB" dirty="0" err="1"/>
              <a:t>MySQL</a:t>
            </a:r>
            <a:r>
              <a:rPr lang="en-GB" dirty="0"/>
              <a:t>.</a:t>
            </a:r>
          </a:p>
          <a:p>
            <a:r>
              <a:rPr lang="en-GB" dirty="0"/>
              <a:t/>
            </a:r>
            <a:br>
              <a:rPr lang="en-GB"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122</a:t>
            </a:fld>
            <a:endParaRPr lang="en-US" altLang="en-US"/>
          </a:p>
        </p:txBody>
      </p:sp>
      <p:pic>
        <p:nvPicPr>
          <p:cNvPr id="5" name="Picture 4" descr="JPA Inserting an Entity"/>
          <p:cNvPicPr/>
          <p:nvPr/>
        </p:nvPicPr>
        <p:blipFill>
          <a:blip r:embed="rId2"/>
          <a:srcRect/>
          <a:stretch>
            <a:fillRect/>
          </a:stretch>
        </p:blipFill>
        <p:spPr bwMode="auto">
          <a:xfrm>
            <a:off x="5234305" y="2914650"/>
            <a:ext cx="1723390" cy="1028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an entity</a:t>
            </a:r>
          </a:p>
        </p:txBody>
      </p:sp>
      <p:sp>
        <p:nvSpPr>
          <p:cNvPr id="3" name="Content Placeholder 2"/>
          <p:cNvSpPr>
            <a:spLocks noGrp="1"/>
          </p:cNvSpPr>
          <p:nvPr>
            <p:ph idx="1"/>
          </p:nvPr>
        </p:nvSpPr>
        <p:spPr/>
        <p:txBody>
          <a:bodyPr/>
          <a:lstStyle/>
          <a:p>
            <a:r>
              <a:rPr lang="en-GB" dirty="0"/>
              <a:t>To find an entity, </a:t>
            </a:r>
            <a:r>
              <a:rPr lang="en-GB" dirty="0" err="1"/>
              <a:t>EntityManger</a:t>
            </a:r>
            <a:r>
              <a:rPr lang="en-GB" dirty="0"/>
              <a:t> interface provides find() method that searches an element on the basis of primary key.</a:t>
            </a:r>
          </a:p>
          <a:p>
            <a:r>
              <a:rPr lang="en-GB" dirty="0"/>
              <a:t>JPA Entity Finding Example</a:t>
            </a:r>
          </a:p>
          <a:p>
            <a:r>
              <a:rPr lang="en-GB" dirty="0"/>
              <a:t>Here, we will search a particular record and fetch it on the console.</a:t>
            </a:r>
          </a:p>
          <a:p>
            <a:r>
              <a:rPr lang="en-GB" dirty="0"/>
              <a:t>This example contains the following steps: -</a:t>
            </a:r>
          </a:p>
          <a:p>
            <a:r>
              <a:rPr lang="en-GB" dirty="0"/>
              <a:t>Create an entity class named as StudentEntity.java under </a:t>
            </a:r>
            <a:r>
              <a:rPr lang="en-GB" dirty="0" err="1"/>
              <a:t>com.javatpoint.jpa.student</a:t>
            </a:r>
            <a:r>
              <a:rPr lang="en-GB" dirty="0"/>
              <a:t> package that contains attributes </a:t>
            </a:r>
            <a:r>
              <a:rPr lang="en-GB" dirty="0" err="1"/>
              <a:t>s_id</a:t>
            </a:r>
            <a:r>
              <a:rPr lang="en-GB" dirty="0"/>
              <a:t>, </a:t>
            </a:r>
            <a:r>
              <a:rPr lang="en-GB" dirty="0" err="1"/>
              <a:t>s_name</a:t>
            </a:r>
            <a:r>
              <a:rPr lang="en-GB" dirty="0"/>
              <a:t>, </a:t>
            </a:r>
            <a:r>
              <a:rPr lang="en-GB" dirty="0" err="1"/>
              <a:t>s_age</a:t>
            </a:r>
            <a:r>
              <a:rPr lang="en-GB" dirty="0"/>
              <a:t>.</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123</a:t>
            </a:fld>
            <a:endParaRPr lang="en-US" alt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4983"/>
          </a:xfrm>
        </p:spPr>
        <p:txBody>
          <a:bodyPr/>
          <a:lstStyle/>
          <a:p>
            <a:r>
              <a:rPr lang="en-US" dirty="0"/>
              <a:t> </a:t>
            </a:r>
            <a:r>
              <a:rPr lang="en-US" b="1" dirty="0"/>
              <a:t>StudentEntity.java</a:t>
            </a:r>
            <a:endParaRPr lang="en-US" dirty="0"/>
          </a:p>
        </p:txBody>
      </p:sp>
      <p:sp>
        <p:nvSpPr>
          <p:cNvPr id="3" name="Content Placeholder 2"/>
          <p:cNvSpPr>
            <a:spLocks noGrp="1"/>
          </p:cNvSpPr>
          <p:nvPr>
            <p:ph idx="1"/>
          </p:nvPr>
        </p:nvSpPr>
        <p:spPr>
          <a:xfrm>
            <a:off x="838200" y="928670"/>
            <a:ext cx="10515600" cy="5248293"/>
          </a:xfrm>
        </p:spPr>
        <p:txBody>
          <a:bodyPr/>
          <a:lstStyle/>
          <a:p>
            <a:pPr>
              <a:spcBef>
                <a:spcPts val="0"/>
              </a:spcBef>
              <a:buNone/>
            </a:pPr>
            <a:r>
              <a:rPr lang="en-US" sz="2000" b="1" dirty="0"/>
              <a:t>package</a:t>
            </a:r>
            <a:r>
              <a:rPr lang="en-US" sz="2000" dirty="0"/>
              <a:t> </a:t>
            </a:r>
            <a:r>
              <a:rPr lang="en-US" sz="2000" dirty="0" err="1"/>
              <a:t>com.javatpoint.jpa.student</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dirty="0"/>
              <a:t>@Table(name="student")  </a:t>
            </a:r>
          </a:p>
          <a:p>
            <a:pPr>
              <a:spcBef>
                <a:spcPts val="0"/>
              </a:spcBef>
              <a:buNone/>
            </a:pPr>
            <a:r>
              <a:rPr lang="en-US" sz="2000" b="1" dirty="0"/>
              <a:t>public</a:t>
            </a:r>
            <a:r>
              <a:rPr lang="en-US" sz="2000" dirty="0"/>
              <a:t> </a:t>
            </a:r>
            <a:r>
              <a:rPr lang="en-US" sz="2000" b="1" dirty="0"/>
              <a:t>class</a:t>
            </a:r>
            <a:r>
              <a:rPr lang="en-US" sz="2000" dirty="0"/>
              <a:t> </a:t>
            </a:r>
            <a:r>
              <a:rPr lang="en-US" sz="2000" dirty="0" err="1"/>
              <a:t>StudentEntity</a:t>
            </a:r>
            <a:r>
              <a:rPr lang="en-US" sz="2000" dirty="0"/>
              <a:t>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s_id</a:t>
            </a:r>
            <a:r>
              <a:rPr lang="en-US" sz="2000" dirty="0"/>
              <a:t>;  </a:t>
            </a:r>
          </a:p>
          <a:p>
            <a:pPr>
              <a:spcBef>
                <a:spcPts val="0"/>
              </a:spcBef>
              <a:buNone/>
            </a:pPr>
            <a:r>
              <a:rPr lang="en-US" sz="2000" dirty="0"/>
              <a:t>    </a:t>
            </a:r>
            <a:r>
              <a:rPr lang="en-US" sz="2000" b="1" dirty="0"/>
              <a:t>private</a:t>
            </a:r>
            <a:r>
              <a:rPr lang="en-US" sz="2000" dirty="0"/>
              <a:t> String </a:t>
            </a:r>
            <a:r>
              <a:rPr lang="en-US" sz="2000" dirty="0" err="1"/>
              <a:t>s_name</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s_age</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a:t>
            </a:r>
            <a:r>
              <a:rPr lang="en-US" sz="2000" b="1" dirty="0" err="1"/>
              <a:t>int</a:t>
            </a:r>
            <a:r>
              <a:rPr lang="en-US" sz="2000" dirty="0"/>
              <a:t> </a:t>
            </a:r>
            <a:r>
              <a:rPr lang="en-US" sz="2000" dirty="0" err="1"/>
              <a:t>s_id</a:t>
            </a:r>
            <a:r>
              <a:rPr lang="en-US" sz="2000" dirty="0"/>
              <a:t>, String </a:t>
            </a:r>
            <a:r>
              <a:rPr lang="en-US" sz="2000" dirty="0" err="1"/>
              <a:t>s_name</a:t>
            </a:r>
            <a:r>
              <a:rPr lang="en-US" sz="2000" dirty="0"/>
              <a:t>, </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getS_id</a:t>
            </a:r>
            <a:r>
              <a:rPr lang="en-US" sz="2000" dirty="0"/>
              <a:t>() {  </a:t>
            </a:r>
          </a:p>
          <a:p>
            <a:pPr>
              <a:spcBef>
                <a:spcPts val="0"/>
              </a:spcBef>
              <a:buNone/>
            </a:pPr>
            <a:r>
              <a:rPr lang="en-US" sz="2000" dirty="0"/>
              <a:t>        </a:t>
            </a:r>
            <a:r>
              <a:rPr lang="en-US" sz="2000" b="1" dirty="0"/>
              <a:t>return</a:t>
            </a:r>
            <a:r>
              <a:rPr lang="en-US" sz="2000" dirty="0"/>
              <a:t>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setS_id</a:t>
            </a:r>
            <a:r>
              <a:rPr lang="en-US" sz="2000" dirty="0"/>
              <a:t>(</a:t>
            </a:r>
            <a:r>
              <a:rPr lang="en-US" sz="2000" b="1" dirty="0" err="1"/>
              <a:t>int</a:t>
            </a:r>
            <a:r>
              <a:rPr lang="en-US" sz="2000" dirty="0"/>
              <a:t> </a:t>
            </a:r>
            <a:r>
              <a:rPr lang="en-US" sz="2000" dirty="0" err="1"/>
              <a:t>s_id</a:t>
            </a:r>
            <a:r>
              <a:rPr lang="en-US" sz="2000" dirty="0"/>
              <a:t>) {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String </a:t>
            </a:r>
            <a:r>
              <a:rPr lang="en-US" sz="2000" dirty="0" err="1"/>
              <a:t>getS_name</a:t>
            </a:r>
            <a:r>
              <a:rPr lang="en-US" sz="2000" dirty="0"/>
              <a:t>() {  </a:t>
            </a:r>
          </a:p>
          <a:p>
            <a:pPr>
              <a:spcBef>
                <a:spcPts val="0"/>
              </a:spcBef>
              <a:buNone/>
            </a:pPr>
            <a:r>
              <a:rPr lang="en-US" sz="2000" dirty="0"/>
              <a:t>        </a:t>
            </a:r>
            <a:r>
              <a:rPr lang="en-US" sz="2000" b="1" dirty="0"/>
              <a:t>return</a:t>
            </a:r>
            <a:r>
              <a:rPr lang="en-US" sz="2000" dirty="0"/>
              <a:t>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setS_name</a:t>
            </a:r>
            <a:r>
              <a:rPr lang="en-US" sz="2000" dirty="0"/>
              <a:t>(String </a:t>
            </a:r>
            <a:r>
              <a:rPr lang="en-US" sz="2000" dirty="0" err="1"/>
              <a:t>s_name</a:t>
            </a:r>
            <a:r>
              <a:rPr lang="en-US" sz="2000" dirty="0"/>
              <a:t>) {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getS_age</a:t>
            </a:r>
            <a:r>
              <a:rPr lang="en-US" sz="2000" dirty="0"/>
              <a:t>() {  </a:t>
            </a:r>
          </a:p>
          <a:p>
            <a:pPr>
              <a:spcBef>
                <a:spcPts val="0"/>
              </a:spcBef>
              <a:buNone/>
            </a:pPr>
            <a:r>
              <a:rPr lang="en-US" sz="2000" dirty="0"/>
              <a:t>        </a:t>
            </a:r>
            <a:r>
              <a:rPr lang="en-US" sz="2000" b="1" dirty="0"/>
              <a:t>return</a:t>
            </a:r>
            <a:r>
              <a:rPr lang="en-US" sz="2000" dirty="0"/>
              <a:t>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setS_age</a:t>
            </a:r>
            <a:r>
              <a:rPr lang="en-US" sz="2000" dirty="0"/>
              <a:t>(</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124</a:t>
            </a:fld>
            <a:endParaRPr lang="en-US"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125</a:t>
            </a:fld>
            <a:endParaRPr lang="en-US" altLang="en-US"/>
          </a:p>
        </p:txBody>
      </p:sp>
      <p:sp>
        <p:nvSpPr>
          <p:cNvPr id="7" name="Content Placeholder 6"/>
          <p:cNvSpPr>
            <a:spLocks noGrp="1"/>
          </p:cNvSpPr>
          <p:nvPr>
            <p:ph idx="1"/>
          </p:nvPr>
        </p:nvSpPr>
        <p:spPr/>
        <p:txBody>
          <a:bodyPr/>
          <a:lstStyle/>
          <a:p>
            <a:r>
              <a:rPr lang="en-GB" dirty="0"/>
              <a:t>Now, map the entity class and other databases </a:t>
            </a:r>
            <a:r>
              <a:rPr lang="en-GB" dirty="0" err="1"/>
              <a:t>confiuguration</a:t>
            </a:r>
            <a:r>
              <a:rPr lang="en-GB" dirty="0"/>
              <a:t> in Persistence.xml file.</a:t>
            </a:r>
          </a:p>
          <a:p>
            <a:pPr>
              <a:spcBef>
                <a:spcPts val="0"/>
              </a:spcBef>
              <a:buNone/>
            </a:pPr>
            <a:r>
              <a:rPr lang="en-US" sz="2000" dirty="0"/>
              <a:t>&lt;persistence&gt;  </a:t>
            </a:r>
          </a:p>
          <a:p>
            <a:pPr>
              <a:spcBef>
                <a:spcPts val="0"/>
              </a:spcBef>
              <a:buNone/>
            </a:pPr>
            <a:r>
              <a:rPr lang="en-US" sz="2000" dirty="0"/>
              <a:t>&lt;persistence-unit name="</a:t>
            </a:r>
            <a:r>
              <a:rPr lang="en-US" sz="2000" dirty="0" err="1"/>
              <a:t>Student_details</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com.javatpoint.jpa.student.StudentEntity</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&lt;properties&gt;  </a:t>
            </a:r>
          </a:p>
          <a:p>
            <a:pPr>
              <a:spcBef>
                <a:spcPts val="0"/>
              </a:spcBef>
              <a:buNone/>
            </a:pPr>
            <a:r>
              <a:rPr lang="en-US" sz="2000" dirty="0"/>
              <a:t>&lt;property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&lt;property name="</a:t>
            </a:r>
            <a:r>
              <a:rPr lang="en-US" sz="2000" dirty="0" err="1"/>
              <a:t>javax.persistence.jdbc.url</a:t>
            </a:r>
            <a:r>
              <a:rPr lang="en-US" sz="2000" dirty="0"/>
              <a:t>" value="</a:t>
            </a:r>
            <a:r>
              <a:rPr lang="en-US" sz="2000" dirty="0" err="1"/>
              <a:t>jdbc:mysql</a:t>
            </a:r>
            <a:r>
              <a:rPr lang="en-US" sz="2000" dirty="0"/>
              <a:t>://localhost:3306/</a:t>
            </a:r>
            <a:r>
              <a:rPr lang="en-US" sz="2000" dirty="0" err="1"/>
              <a:t>studentdata</a:t>
            </a:r>
            <a:r>
              <a:rPr lang="en-US" sz="2000" dirty="0"/>
              <a:t>"/&gt;  </a:t>
            </a:r>
          </a:p>
          <a:p>
            <a:pPr>
              <a:spcBef>
                <a:spcPts val="0"/>
              </a:spcBef>
              <a:buNone/>
            </a:pPr>
            <a:r>
              <a:rPr lang="en-US" sz="2000" dirty="0"/>
              <a:t>&lt;property name="</a:t>
            </a:r>
            <a:r>
              <a:rPr lang="en-US" sz="2000" dirty="0" err="1"/>
              <a:t>javax.persistence.jdbc.user</a:t>
            </a:r>
            <a:r>
              <a:rPr lang="en-US" sz="2000" dirty="0"/>
              <a:t>" value="root"/&gt;  </a:t>
            </a:r>
          </a:p>
          <a:p>
            <a:pPr>
              <a:spcBef>
                <a:spcPts val="0"/>
              </a:spcBef>
              <a:buNone/>
            </a:pPr>
            <a:r>
              <a:rPr lang="en-US" sz="2000" dirty="0"/>
              <a:t>&lt;property name="</a:t>
            </a:r>
            <a:r>
              <a:rPr lang="en-US" sz="2000" dirty="0" err="1"/>
              <a:t>javax.persistence.jdbc.password</a:t>
            </a:r>
            <a:r>
              <a:rPr lang="en-US" sz="2000" dirty="0"/>
              <a:t>" value=""/&gt;  </a:t>
            </a:r>
          </a:p>
          <a:p>
            <a:pPr>
              <a:spcBef>
                <a:spcPts val="0"/>
              </a:spcBef>
              <a:buNone/>
            </a:pPr>
            <a:r>
              <a:rPr lang="en-US" sz="2000" dirty="0"/>
              <a:t>&lt;property name="</a:t>
            </a:r>
            <a:r>
              <a:rPr lang="en-US" sz="2000" dirty="0" err="1"/>
              <a:t>eclipselink.logging.level</a:t>
            </a:r>
            <a:r>
              <a:rPr lang="en-US" sz="2000" dirty="0"/>
              <a:t>" value="SEVERE"/&gt;  </a:t>
            </a:r>
          </a:p>
          <a:p>
            <a:pPr>
              <a:spcBef>
                <a:spcPts val="0"/>
              </a:spcBef>
              <a:buNone/>
            </a:pPr>
            <a:r>
              <a:rPr lang="en-US" sz="2000" dirty="0"/>
              <a:t>&lt;property name="</a:t>
            </a:r>
            <a:r>
              <a:rPr lang="en-US" sz="2000" dirty="0" err="1"/>
              <a:t>eclipselink.ddl</a:t>
            </a:r>
            <a:r>
              <a:rPr lang="en-US" sz="2000" dirty="0"/>
              <a:t>-generation" value="create-or-extend-tables"/&gt;  </a:t>
            </a:r>
          </a:p>
          <a:p>
            <a:pPr>
              <a:spcBef>
                <a:spcPts val="0"/>
              </a:spcBef>
              <a:buNone/>
            </a:pPr>
            <a:r>
              <a:rPr lang="en-US" sz="2000" dirty="0"/>
              <a:t>&lt;/properties&gt;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&lt;/persistence&gt;  </a:t>
            </a:r>
          </a:p>
          <a:p>
            <a:pPr>
              <a:spcBef>
                <a:spcPts val="0"/>
              </a:spcBef>
              <a:buNone/>
            </a:pPr>
            <a:endParaRPr lang="en-US" sz="2000"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FindStudent.java</a:t>
            </a:r>
            <a:endParaRPr lang="en-US" dirty="0"/>
          </a:p>
        </p:txBody>
      </p:sp>
      <p:sp>
        <p:nvSpPr>
          <p:cNvPr id="3" name="Content Placeholder 2"/>
          <p:cNvSpPr>
            <a:spLocks noGrp="1"/>
          </p:cNvSpPr>
          <p:nvPr>
            <p:ph idx="1"/>
          </p:nvPr>
        </p:nvSpPr>
        <p:spPr>
          <a:xfrm>
            <a:off x="838200" y="1285860"/>
            <a:ext cx="10515600" cy="4891103"/>
          </a:xfrm>
        </p:spPr>
        <p:txBody>
          <a:bodyPr/>
          <a:lstStyle/>
          <a:p>
            <a:r>
              <a:rPr lang="en-GB" dirty="0"/>
              <a:t>Create a persistence class named as FindStudent.java under </a:t>
            </a:r>
            <a:r>
              <a:rPr lang="en-GB" dirty="0" err="1"/>
              <a:t>com.javatpoint.jpa.find</a:t>
            </a:r>
            <a:r>
              <a:rPr lang="en-GB" dirty="0"/>
              <a:t> package to persist the entity object with data.</a:t>
            </a:r>
          </a:p>
          <a:p>
            <a:pPr>
              <a:buNone/>
            </a:pPr>
            <a:r>
              <a:rPr lang="en-US" sz="2000" b="1" dirty="0"/>
              <a:t>package</a:t>
            </a:r>
            <a:r>
              <a:rPr lang="en-US" sz="2000" dirty="0"/>
              <a:t> </a:t>
            </a:r>
            <a:r>
              <a:rPr lang="en-US" sz="2000" dirty="0" err="1"/>
              <a:t>com.javatpoint.jpa.find</a:t>
            </a:r>
            <a:r>
              <a:rPr lang="en-US" sz="2000" dirty="0"/>
              <a:t>;  </a:t>
            </a:r>
          </a:p>
          <a:p>
            <a:pPr>
              <a:buNone/>
            </a:pPr>
            <a:r>
              <a:rPr lang="en-US" sz="2000" dirty="0"/>
              <a:t> </a:t>
            </a:r>
            <a:r>
              <a:rPr lang="en-US" sz="2000" b="1" dirty="0"/>
              <a:t>import</a:t>
            </a:r>
            <a:r>
              <a:rPr lang="en-US" sz="2000" dirty="0"/>
              <a:t> </a:t>
            </a:r>
            <a:r>
              <a:rPr lang="en-US" sz="2000" dirty="0" err="1"/>
              <a:t>javax.persistence</a:t>
            </a:r>
            <a:r>
              <a:rPr lang="en-US" sz="2000" dirty="0"/>
              <a:t>.*;  </a:t>
            </a:r>
          </a:p>
          <a:p>
            <a:pPr>
              <a:buNone/>
            </a:pPr>
            <a:r>
              <a:rPr lang="en-US" sz="2000" dirty="0"/>
              <a:t> </a:t>
            </a:r>
            <a:r>
              <a:rPr lang="en-US" sz="2000" b="1" dirty="0"/>
              <a:t>import</a:t>
            </a:r>
            <a:r>
              <a:rPr lang="en-US" sz="2000" dirty="0"/>
              <a:t> </a:t>
            </a:r>
            <a:r>
              <a:rPr lang="en-US" sz="2000" dirty="0" err="1"/>
              <a:t>com.javatpoint.jpa.student</a:t>
            </a:r>
            <a:r>
              <a:rPr lang="en-US" sz="2000" dirty="0"/>
              <a:t>.*;  </a:t>
            </a:r>
          </a:p>
          <a:p>
            <a:pPr>
              <a:buNone/>
            </a:pPr>
            <a:r>
              <a:rPr lang="en-US" sz="2000" dirty="0"/>
              <a:t>  </a:t>
            </a:r>
            <a:r>
              <a:rPr lang="en-US" sz="2000" b="1" dirty="0"/>
              <a:t>public</a:t>
            </a:r>
            <a:r>
              <a:rPr lang="en-US" sz="2000" dirty="0"/>
              <a:t> </a:t>
            </a:r>
            <a:r>
              <a:rPr lang="en-US" sz="2000" b="1" dirty="0"/>
              <a:t>class</a:t>
            </a:r>
            <a:r>
              <a:rPr lang="en-US" sz="2000" dirty="0"/>
              <a:t> </a:t>
            </a:r>
            <a:r>
              <a:rPr lang="en-US" sz="2000" dirty="0" err="1"/>
              <a:t>FindStudent</a:t>
            </a:r>
            <a:r>
              <a:rPr lang="en-US" sz="2000" dirty="0"/>
              <a:t> {  </a:t>
            </a:r>
          </a:p>
          <a:p>
            <a:pPr>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main(String </a:t>
            </a:r>
            <a:r>
              <a:rPr lang="en-US" sz="2000" dirty="0" err="1"/>
              <a:t>args</a:t>
            </a:r>
            <a:r>
              <a:rPr lang="en-US" sz="2000" dirty="0"/>
              <a:t>[])  </a:t>
            </a:r>
          </a:p>
          <a:p>
            <a:pPr>
              <a:buNone/>
            </a:pPr>
            <a:r>
              <a:rPr lang="en-US" sz="2000" dirty="0"/>
              <a:t>    {  </a:t>
            </a:r>
          </a:p>
          <a:p>
            <a:pPr>
              <a:buNone/>
            </a:pPr>
            <a:r>
              <a:rPr lang="en-US" sz="2000" dirty="0"/>
              <a:t>        </a:t>
            </a:r>
            <a:r>
              <a:rPr lang="en-US" sz="2000" dirty="0" err="1"/>
              <a:t>EntityManagerFactory</a:t>
            </a:r>
            <a:r>
              <a:rPr lang="en-US" sz="2000" dirty="0"/>
              <a:t> </a:t>
            </a:r>
            <a:r>
              <a:rPr lang="en-US" sz="2000" dirty="0" err="1"/>
              <a:t>emf</a:t>
            </a:r>
            <a:r>
              <a:rPr lang="en-US" sz="2000" dirty="0"/>
              <a:t>=</a:t>
            </a:r>
            <a:r>
              <a:rPr lang="en-US" sz="2000" dirty="0" err="1"/>
              <a:t>Persistence.createEntityManagerFactory</a:t>
            </a:r>
            <a:r>
              <a:rPr lang="en-US" sz="2000" dirty="0"/>
              <a:t>("</a:t>
            </a:r>
            <a:r>
              <a:rPr lang="en-US" sz="2000" dirty="0" err="1"/>
              <a:t>Student_details</a:t>
            </a:r>
            <a:r>
              <a:rPr lang="en-US" sz="2000" dirty="0"/>
              <a:t>");  </a:t>
            </a:r>
          </a:p>
          <a:p>
            <a:pPr>
              <a:buNone/>
            </a:pPr>
            <a:r>
              <a:rPr lang="en-US" sz="2000" dirty="0"/>
              <a:t>        </a:t>
            </a:r>
            <a:r>
              <a:rPr lang="en-US" sz="2000" dirty="0" err="1"/>
              <a:t>EntityManager</a:t>
            </a:r>
            <a:r>
              <a:rPr lang="en-US" sz="2000" dirty="0"/>
              <a:t> </a:t>
            </a:r>
            <a:r>
              <a:rPr lang="en-US" sz="2000" dirty="0" err="1"/>
              <a:t>em</a:t>
            </a:r>
            <a:r>
              <a:rPr lang="en-US" sz="2000" dirty="0"/>
              <a:t>=</a:t>
            </a:r>
            <a:r>
              <a:rPr lang="en-US" sz="2000" dirty="0" err="1"/>
              <a:t>emf.createEntityManager</a:t>
            </a:r>
            <a:r>
              <a:rPr lang="en-US" sz="2000" dirty="0"/>
              <a:t>();  </a:t>
            </a:r>
          </a:p>
          <a:p>
            <a:pPr>
              <a:buNone/>
            </a:pPr>
            <a:r>
              <a:rPr lang="en-US" sz="2000" dirty="0"/>
              <a:t>                </a:t>
            </a:r>
          </a:p>
          <a:p>
            <a:pPr>
              <a:buNone/>
            </a:pPr>
            <a:r>
              <a:rPr lang="en-US" sz="2000" dirty="0"/>
              <a:t>          </a:t>
            </a:r>
          </a:p>
          <a:p>
            <a:pPr>
              <a:buNone/>
            </a:pPr>
            <a:r>
              <a:rPr lang="en-US" sz="2000" dirty="0"/>
              <a:t>        </a:t>
            </a:r>
            <a:r>
              <a:rPr lang="en-US" sz="2000" dirty="0" err="1"/>
              <a:t>StudentEntity</a:t>
            </a:r>
            <a:r>
              <a:rPr lang="en-US" sz="2000" dirty="0"/>
              <a:t> s=</a:t>
            </a:r>
            <a:r>
              <a:rPr lang="en-US" sz="2000" dirty="0" err="1"/>
              <a:t>em.find</a:t>
            </a:r>
            <a:r>
              <a:rPr lang="en-US" sz="2000" dirty="0"/>
              <a:t>(StudentEntity.</a:t>
            </a:r>
            <a:r>
              <a:rPr lang="en-US" sz="2000" b="1" dirty="0"/>
              <a:t>class</a:t>
            </a:r>
            <a:r>
              <a:rPr lang="en-US" sz="2000" dirty="0"/>
              <a:t>,101);  </a:t>
            </a:r>
          </a:p>
          <a:p>
            <a:pPr>
              <a:spcBef>
                <a:spcPts val="0"/>
              </a:spcBef>
              <a:buNone/>
            </a:pPr>
            <a:r>
              <a:rPr lang="en-US" sz="2000" dirty="0"/>
              <a:t>          </a:t>
            </a:r>
          </a:p>
          <a:p>
            <a:pPr>
              <a:buNone/>
            </a:pPr>
            <a:r>
              <a:rPr lang="en-US" sz="2000" dirty="0"/>
              <a:t>        </a:t>
            </a:r>
            <a:r>
              <a:rPr lang="en-US" sz="2000" dirty="0" err="1"/>
              <a:t>System.out.println</a:t>
            </a:r>
            <a:r>
              <a:rPr lang="en-US" sz="2000" dirty="0"/>
              <a:t>("Student id = "+</a:t>
            </a:r>
            <a:r>
              <a:rPr lang="en-US" sz="2000" dirty="0" err="1"/>
              <a:t>s.getS_id</a:t>
            </a:r>
            <a:r>
              <a:rPr lang="en-US" sz="2000" dirty="0"/>
              <a:t>());  </a:t>
            </a:r>
          </a:p>
          <a:p>
            <a:pPr>
              <a:buNone/>
            </a:pPr>
            <a:r>
              <a:rPr lang="en-US" sz="2000" dirty="0"/>
              <a:t>        </a:t>
            </a:r>
            <a:r>
              <a:rPr lang="en-US" sz="2000" dirty="0" err="1"/>
              <a:t>System.out.println</a:t>
            </a:r>
            <a:r>
              <a:rPr lang="en-US" sz="2000" dirty="0"/>
              <a:t>("Student Name = "+</a:t>
            </a:r>
            <a:r>
              <a:rPr lang="en-US" sz="2000" dirty="0" err="1"/>
              <a:t>s.getS_name</a:t>
            </a:r>
            <a:r>
              <a:rPr lang="en-US" sz="2000" dirty="0"/>
              <a:t>());  </a:t>
            </a:r>
          </a:p>
          <a:p>
            <a:pPr>
              <a:buNone/>
            </a:pPr>
            <a:r>
              <a:rPr lang="en-US" sz="2000" dirty="0"/>
              <a:t>        </a:t>
            </a:r>
            <a:r>
              <a:rPr lang="en-US" sz="2000" dirty="0" err="1"/>
              <a:t>System.out.println</a:t>
            </a:r>
            <a:r>
              <a:rPr lang="en-US" sz="2000" dirty="0"/>
              <a:t>("Student Age = "+</a:t>
            </a:r>
            <a:r>
              <a:rPr lang="en-US" sz="2000" dirty="0" err="1"/>
              <a:t>s.getS_age</a:t>
            </a:r>
            <a:r>
              <a:rPr lang="en-US" sz="2000" dirty="0"/>
              <a:t>());  </a:t>
            </a:r>
          </a:p>
          <a:p>
            <a:pPr>
              <a:buNone/>
            </a:pPr>
            <a:r>
              <a:rPr lang="en-US" sz="2000" dirty="0"/>
              <a:t>        }  </a:t>
            </a:r>
          </a:p>
          <a:p>
            <a:pPr>
              <a:buNone/>
            </a:pPr>
            <a:r>
              <a:rPr lang="en-US" sz="2000" dirty="0"/>
              <a:t>}  </a:t>
            </a:r>
          </a:p>
          <a:p>
            <a:pPr>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126</a:t>
            </a:fld>
            <a:endParaRPr lang="en-US" alt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US" b="1" dirty="0"/>
              <a:t>Output</a:t>
            </a:r>
            <a:r>
              <a:rPr lang="en-GB" dirty="0"/>
              <a:t/>
            </a:r>
            <a:br>
              <a:rPr lang="en-GB" dirty="0"/>
            </a:br>
            <a:endParaRPr lang="en-US" dirty="0"/>
          </a:p>
        </p:txBody>
      </p:sp>
      <p:sp>
        <p:nvSpPr>
          <p:cNvPr id="3" name="Content Placeholder 2"/>
          <p:cNvSpPr>
            <a:spLocks noGrp="1"/>
          </p:cNvSpPr>
          <p:nvPr>
            <p:ph idx="1"/>
          </p:nvPr>
        </p:nvSpPr>
        <p:spPr>
          <a:xfrm>
            <a:off x="838200" y="1214422"/>
            <a:ext cx="10515600" cy="4962541"/>
          </a:xfrm>
        </p:spPr>
        <p:txBody>
          <a:bodyPr/>
          <a:lstStyle/>
          <a:p>
            <a:r>
              <a:rPr lang="en-GB" dirty="0"/>
              <a:t> </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127</a:t>
            </a:fld>
            <a:endParaRPr lang="en-US" altLang="en-US"/>
          </a:p>
        </p:txBody>
      </p:sp>
      <p:pic>
        <p:nvPicPr>
          <p:cNvPr id="7" name="Picture 6" descr="JPA Finding an entity"/>
          <p:cNvPicPr/>
          <p:nvPr/>
        </p:nvPicPr>
        <p:blipFill>
          <a:blip r:embed="rId2"/>
          <a:srcRect/>
          <a:stretch>
            <a:fillRect/>
          </a:stretch>
        </p:blipFill>
        <p:spPr bwMode="auto">
          <a:xfrm>
            <a:off x="4289107" y="2620010"/>
            <a:ext cx="3613785" cy="16179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an Entity</a:t>
            </a:r>
          </a:p>
        </p:txBody>
      </p:sp>
      <p:sp>
        <p:nvSpPr>
          <p:cNvPr id="3" name="Content Placeholder 2"/>
          <p:cNvSpPr>
            <a:spLocks noGrp="1"/>
          </p:cNvSpPr>
          <p:nvPr>
            <p:ph idx="1"/>
          </p:nvPr>
        </p:nvSpPr>
        <p:spPr/>
        <p:txBody>
          <a:bodyPr/>
          <a:lstStyle/>
          <a:p>
            <a:r>
              <a:rPr lang="en-GB" dirty="0"/>
              <a:t>JPA allows us to change the records in database by updating an entity.</a:t>
            </a:r>
          </a:p>
          <a:p>
            <a:r>
              <a:rPr lang="en-GB" dirty="0"/>
              <a:t>JPA Entity Update Example</a:t>
            </a:r>
          </a:p>
          <a:p>
            <a:r>
              <a:rPr lang="en-GB" dirty="0"/>
              <a:t>Here, we will update the age of a student on the basis of primary key.</a:t>
            </a:r>
          </a:p>
          <a:p>
            <a:r>
              <a:rPr lang="en-GB" dirty="0"/>
              <a:t>This example contains the following steps: -</a:t>
            </a:r>
          </a:p>
          <a:p>
            <a:r>
              <a:rPr lang="en-GB" dirty="0"/>
              <a:t>Create an entity class named as StudentEntity.java under </a:t>
            </a:r>
            <a:r>
              <a:rPr lang="en-GB" dirty="0" err="1"/>
              <a:t>com.javatpoint.jpa.student</a:t>
            </a:r>
            <a:r>
              <a:rPr lang="en-GB" dirty="0"/>
              <a:t> package that contains attributes </a:t>
            </a:r>
            <a:r>
              <a:rPr lang="en-GB" dirty="0" err="1"/>
              <a:t>s_id</a:t>
            </a:r>
            <a:r>
              <a:rPr lang="en-GB" dirty="0"/>
              <a:t>, </a:t>
            </a:r>
            <a:r>
              <a:rPr lang="en-GB" dirty="0" err="1"/>
              <a:t>s_name</a:t>
            </a:r>
            <a:r>
              <a:rPr lang="en-GB" dirty="0"/>
              <a:t> and </a:t>
            </a:r>
            <a:r>
              <a:rPr lang="en-GB" dirty="0" err="1"/>
              <a:t>s_age</a:t>
            </a:r>
            <a:r>
              <a:rPr lang="en-GB" dirty="0"/>
              <a:t>.</a:t>
            </a:r>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128</a:t>
            </a:fld>
            <a:endParaRPr lang="en-US" alt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US" dirty="0"/>
              <a:t> </a:t>
            </a:r>
            <a:r>
              <a:rPr lang="en-US" b="1" dirty="0"/>
              <a:t>StudentEntity.java</a:t>
            </a:r>
            <a:r>
              <a:rPr lang="en-US" dirty="0"/>
              <a:t/>
            </a:r>
            <a:br>
              <a:rPr lang="en-US" dirty="0"/>
            </a:br>
            <a:endParaRPr lang="en-US" dirty="0"/>
          </a:p>
        </p:txBody>
      </p:sp>
      <p:sp>
        <p:nvSpPr>
          <p:cNvPr id="3" name="Content Placeholder 2"/>
          <p:cNvSpPr>
            <a:spLocks noGrp="1"/>
          </p:cNvSpPr>
          <p:nvPr>
            <p:ph idx="1"/>
          </p:nvPr>
        </p:nvSpPr>
        <p:spPr>
          <a:xfrm>
            <a:off x="838200" y="1142984"/>
            <a:ext cx="10515600" cy="5033979"/>
          </a:xfrm>
        </p:spPr>
        <p:txBody>
          <a:bodyPr/>
          <a:lstStyle/>
          <a:p>
            <a:pPr>
              <a:spcBef>
                <a:spcPts val="0"/>
              </a:spcBef>
            </a:pPr>
            <a:r>
              <a:rPr lang="en-US" sz="2000" b="1" dirty="0"/>
              <a:t> </a:t>
            </a:r>
            <a:r>
              <a:rPr lang="en-GB" dirty="0"/>
              <a:t>Create an entity class named as StudentEntity.java under </a:t>
            </a:r>
            <a:r>
              <a:rPr lang="en-GB" dirty="0" err="1"/>
              <a:t>com.javatpoint.jpa.student</a:t>
            </a:r>
            <a:r>
              <a:rPr lang="en-GB" dirty="0"/>
              <a:t> package that contains attributes </a:t>
            </a:r>
            <a:r>
              <a:rPr lang="en-GB" dirty="0" err="1"/>
              <a:t>s_id</a:t>
            </a:r>
            <a:r>
              <a:rPr lang="en-GB" dirty="0"/>
              <a:t>, </a:t>
            </a:r>
            <a:r>
              <a:rPr lang="en-GB" dirty="0" err="1"/>
              <a:t>s_name</a:t>
            </a:r>
            <a:r>
              <a:rPr lang="en-GB" dirty="0"/>
              <a:t> and </a:t>
            </a:r>
            <a:r>
              <a:rPr lang="en-GB" dirty="0" err="1"/>
              <a:t>s_age</a:t>
            </a:r>
            <a:r>
              <a:rPr lang="en-GB" dirty="0"/>
              <a:t>.</a:t>
            </a:r>
          </a:p>
          <a:p>
            <a:pPr>
              <a:spcBef>
                <a:spcPts val="0"/>
              </a:spcBef>
              <a:buNone/>
            </a:pPr>
            <a:r>
              <a:rPr lang="en-US" sz="2000" b="1" dirty="0"/>
              <a:t>package</a:t>
            </a:r>
            <a:r>
              <a:rPr lang="en-US" sz="2000" dirty="0"/>
              <a:t> </a:t>
            </a:r>
            <a:r>
              <a:rPr lang="en-US" sz="2000" dirty="0" err="1"/>
              <a:t>com.javatpoint.jpa.student</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dirty="0"/>
              <a:t>@Table(name="student")  </a:t>
            </a:r>
          </a:p>
          <a:p>
            <a:pPr>
              <a:spcBef>
                <a:spcPts val="0"/>
              </a:spcBef>
              <a:buNone/>
            </a:pPr>
            <a:r>
              <a:rPr lang="en-US" sz="2000" b="1" dirty="0"/>
              <a:t>public</a:t>
            </a:r>
            <a:r>
              <a:rPr lang="en-US" sz="2000" dirty="0"/>
              <a:t> </a:t>
            </a:r>
            <a:r>
              <a:rPr lang="en-US" sz="2000" b="1" dirty="0"/>
              <a:t>class</a:t>
            </a:r>
            <a:r>
              <a:rPr lang="en-US" sz="2000" dirty="0"/>
              <a:t> </a:t>
            </a:r>
            <a:r>
              <a:rPr lang="en-US" sz="2000" dirty="0" err="1"/>
              <a:t>StudentEntity</a:t>
            </a:r>
            <a:r>
              <a:rPr lang="en-US" sz="2000" dirty="0"/>
              <a:t>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s_id</a:t>
            </a:r>
            <a:r>
              <a:rPr lang="en-US" sz="2000" dirty="0"/>
              <a:t>;  </a:t>
            </a:r>
          </a:p>
          <a:p>
            <a:pPr>
              <a:spcBef>
                <a:spcPts val="0"/>
              </a:spcBef>
              <a:buNone/>
            </a:pPr>
            <a:r>
              <a:rPr lang="en-US" sz="2000" dirty="0"/>
              <a:t>    </a:t>
            </a:r>
            <a:r>
              <a:rPr lang="en-US" sz="2000" b="1" dirty="0"/>
              <a:t>private</a:t>
            </a:r>
            <a:r>
              <a:rPr lang="en-US" sz="2000" dirty="0"/>
              <a:t> String </a:t>
            </a:r>
            <a:r>
              <a:rPr lang="en-US" sz="2000" dirty="0" err="1"/>
              <a:t>s_name</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s_age</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a:t>
            </a:r>
            <a:r>
              <a:rPr lang="en-US" sz="2000" b="1" dirty="0" err="1"/>
              <a:t>int</a:t>
            </a:r>
            <a:r>
              <a:rPr lang="en-US" sz="2000" dirty="0"/>
              <a:t> </a:t>
            </a:r>
            <a:r>
              <a:rPr lang="en-US" sz="2000" dirty="0" err="1"/>
              <a:t>s_id</a:t>
            </a:r>
            <a:r>
              <a:rPr lang="en-US" sz="2000" dirty="0"/>
              <a:t>, String </a:t>
            </a:r>
            <a:r>
              <a:rPr lang="en-US" sz="2000" dirty="0" err="1"/>
              <a:t>s_name</a:t>
            </a:r>
            <a:r>
              <a:rPr lang="en-US" sz="2000" dirty="0"/>
              <a:t>, </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getS_id</a:t>
            </a:r>
            <a:r>
              <a:rPr lang="en-US" sz="2000" dirty="0"/>
              <a:t>() {  </a:t>
            </a:r>
          </a:p>
          <a:p>
            <a:pPr>
              <a:spcBef>
                <a:spcPts val="0"/>
              </a:spcBef>
              <a:buNone/>
            </a:pPr>
            <a:r>
              <a:rPr lang="en-US" sz="2000" dirty="0"/>
              <a:t>        </a:t>
            </a:r>
            <a:r>
              <a:rPr lang="en-US" sz="2000" b="1" dirty="0"/>
              <a:t>return</a:t>
            </a:r>
            <a:r>
              <a:rPr lang="en-US" sz="2000" dirty="0"/>
              <a:t>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setS_id</a:t>
            </a:r>
            <a:r>
              <a:rPr lang="en-US" sz="2000" dirty="0"/>
              <a:t>(</a:t>
            </a:r>
            <a:r>
              <a:rPr lang="en-US" sz="2000" b="1" dirty="0" err="1"/>
              <a:t>int</a:t>
            </a:r>
            <a:r>
              <a:rPr lang="en-US" sz="2000" dirty="0"/>
              <a:t> </a:t>
            </a:r>
            <a:r>
              <a:rPr lang="en-US" sz="2000" dirty="0" err="1"/>
              <a:t>s_id</a:t>
            </a:r>
            <a:r>
              <a:rPr lang="en-US" sz="2000" dirty="0"/>
              <a:t>) {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String </a:t>
            </a:r>
            <a:r>
              <a:rPr lang="en-US" sz="2000" dirty="0" err="1"/>
              <a:t>getS_name</a:t>
            </a:r>
            <a:r>
              <a:rPr lang="en-US" sz="2000" dirty="0"/>
              <a:t>() {  </a:t>
            </a:r>
          </a:p>
          <a:p>
            <a:pPr>
              <a:spcBef>
                <a:spcPts val="0"/>
              </a:spcBef>
              <a:buNone/>
            </a:pPr>
            <a:r>
              <a:rPr lang="en-US" sz="2000" dirty="0"/>
              <a:t>        </a:t>
            </a:r>
            <a:r>
              <a:rPr lang="en-US" sz="2000" b="1" dirty="0"/>
              <a:t>return</a:t>
            </a:r>
            <a:r>
              <a:rPr lang="en-US" sz="2000" dirty="0"/>
              <a:t>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setS_name</a:t>
            </a:r>
            <a:r>
              <a:rPr lang="en-US" sz="2000" dirty="0"/>
              <a:t>(String </a:t>
            </a:r>
            <a:r>
              <a:rPr lang="en-US" sz="2000" dirty="0" err="1"/>
              <a:t>s_name</a:t>
            </a:r>
            <a:r>
              <a:rPr lang="en-US" sz="2000" dirty="0"/>
              <a:t>) {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getS_age</a:t>
            </a:r>
            <a:r>
              <a:rPr lang="en-US" sz="2000" dirty="0"/>
              <a:t>() {  </a:t>
            </a:r>
          </a:p>
          <a:p>
            <a:pPr>
              <a:spcBef>
                <a:spcPts val="0"/>
              </a:spcBef>
              <a:buNone/>
            </a:pPr>
            <a:r>
              <a:rPr lang="en-US" sz="2000" dirty="0"/>
              <a:t>        </a:t>
            </a:r>
            <a:r>
              <a:rPr lang="en-US" sz="2000" b="1" dirty="0"/>
              <a:t>return</a:t>
            </a:r>
            <a:r>
              <a:rPr lang="en-US" sz="2000" dirty="0"/>
              <a:t>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setS_age</a:t>
            </a:r>
            <a:r>
              <a:rPr lang="en-US" sz="2000" dirty="0"/>
              <a:t>(</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endParaRPr lang="en-GB" sz="2000" dirty="0"/>
          </a:p>
          <a:p>
            <a:pPr>
              <a:spcBef>
                <a:spcPts val="0"/>
              </a:spcBef>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129</a:t>
            </a:fld>
            <a:endParaRPr lang="en-US"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US" dirty="0"/>
              <a:t>Hibernate Architecture</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13</a:t>
            </a:fld>
            <a:endParaRPr lang="en-US" altLang="en-US"/>
          </a:p>
        </p:txBody>
      </p:sp>
      <p:sp>
        <p:nvSpPr>
          <p:cNvPr id="6" name="Rectangle 5"/>
          <p:cNvSpPr/>
          <p:nvPr/>
        </p:nvSpPr>
        <p:spPr>
          <a:xfrm>
            <a:off x="738150" y="928670"/>
            <a:ext cx="10287072" cy="369332"/>
          </a:xfrm>
          <a:prstGeom prst="rect">
            <a:avLst/>
          </a:prstGeom>
        </p:spPr>
        <p:txBody>
          <a:bodyPr wrap="square">
            <a:spAutoFit/>
          </a:bodyPr>
          <a:lstStyle/>
          <a:p>
            <a:r>
              <a:rPr lang="en-GB" dirty="0"/>
              <a:t>This is the high level architecture of Hibernate with mapping file and configuration file.</a:t>
            </a:r>
            <a:endParaRPr lang="en-US" dirty="0"/>
          </a:p>
        </p:txBody>
      </p:sp>
      <p:sp>
        <p:nvSpPr>
          <p:cNvPr id="7" name="Content Placeholder 6"/>
          <p:cNvSpPr>
            <a:spLocks noGrp="1"/>
          </p:cNvSpPr>
          <p:nvPr>
            <p:ph idx="1"/>
          </p:nvPr>
        </p:nvSpPr>
        <p:spPr/>
        <p:txBody>
          <a:bodyPr/>
          <a:lstStyle/>
          <a:p>
            <a:endParaRPr lang="en-US" dirty="0"/>
          </a:p>
        </p:txBody>
      </p:sp>
      <p:pic>
        <p:nvPicPr>
          <p:cNvPr id="8" name="Picture 7" descr="Hibernate High Level View"/>
          <p:cNvPicPr/>
          <p:nvPr/>
        </p:nvPicPr>
        <p:blipFill>
          <a:blip r:embed="rId2"/>
          <a:srcRect/>
          <a:stretch>
            <a:fillRect/>
          </a:stretch>
        </p:blipFill>
        <p:spPr bwMode="auto">
          <a:xfrm>
            <a:off x="735918" y="1769876"/>
            <a:ext cx="9680562" cy="4035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3" name="Content Placeholder 2"/>
          <p:cNvSpPr>
            <a:spLocks noGrp="1"/>
          </p:cNvSpPr>
          <p:nvPr>
            <p:ph idx="1"/>
          </p:nvPr>
        </p:nvSpPr>
        <p:spPr/>
        <p:txBody>
          <a:bodyPr/>
          <a:lstStyle/>
          <a:p>
            <a:r>
              <a:rPr lang="en-GB" dirty="0"/>
              <a:t> Now, map the entity class and other databases </a:t>
            </a:r>
            <a:r>
              <a:rPr lang="en-GB" dirty="0" err="1"/>
              <a:t>confiuguration</a:t>
            </a:r>
            <a:r>
              <a:rPr lang="en-GB" dirty="0"/>
              <a:t> in Persistence.xml file.</a:t>
            </a:r>
          </a:p>
          <a:p>
            <a:pPr>
              <a:spcBef>
                <a:spcPts val="0"/>
              </a:spcBef>
              <a:buNone/>
            </a:pPr>
            <a:r>
              <a:rPr lang="en-US" sz="2000" dirty="0"/>
              <a:t>&lt;persistence&gt;  </a:t>
            </a:r>
          </a:p>
          <a:p>
            <a:pPr>
              <a:spcBef>
                <a:spcPts val="0"/>
              </a:spcBef>
              <a:buNone/>
            </a:pPr>
            <a:r>
              <a:rPr lang="en-US" sz="2000" dirty="0"/>
              <a:t>&lt;persistence-unit name="</a:t>
            </a:r>
            <a:r>
              <a:rPr lang="en-US" sz="2000" dirty="0" err="1"/>
              <a:t>Student_details</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com.javatpoint.jpa.student.StudentEntity</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&lt;properties&gt;  </a:t>
            </a:r>
          </a:p>
          <a:p>
            <a:pPr>
              <a:spcBef>
                <a:spcPts val="0"/>
              </a:spcBef>
              <a:buNone/>
            </a:pPr>
            <a:r>
              <a:rPr lang="en-US" sz="2000" dirty="0"/>
              <a:t>&lt;property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&lt;property name="</a:t>
            </a:r>
            <a:r>
              <a:rPr lang="en-US" sz="2000" dirty="0" err="1"/>
              <a:t>javax.persistence.jdbc.url</a:t>
            </a:r>
            <a:r>
              <a:rPr lang="en-US" sz="2000" dirty="0"/>
              <a:t>" value="</a:t>
            </a:r>
            <a:r>
              <a:rPr lang="en-US" sz="2000" dirty="0" err="1"/>
              <a:t>jdbc:mysql</a:t>
            </a:r>
            <a:r>
              <a:rPr lang="en-US" sz="2000" dirty="0"/>
              <a:t>://localhost:3306/</a:t>
            </a:r>
            <a:r>
              <a:rPr lang="en-US" sz="2000" dirty="0" err="1"/>
              <a:t>studentdata</a:t>
            </a:r>
            <a:r>
              <a:rPr lang="en-US" sz="2000" dirty="0"/>
              <a:t>"/&gt;  </a:t>
            </a:r>
          </a:p>
          <a:p>
            <a:pPr>
              <a:spcBef>
                <a:spcPts val="0"/>
              </a:spcBef>
              <a:buNone/>
            </a:pPr>
            <a:r>
              <a:rPr lang="en-US" sz="2000" dirty="0"/>
              <a:t>&lt;property name="</a:t>
            </a:r>
            <a:r>
              <a:rPr lang="en-US" sz="2000" dirty="0" err="1"/>
              <a:t>javax.persistence.jdbc.user</a:t>
            </a:r>
            <a:r>
              <a:rPr lang="en-US" sz="2000" dirty="0"/>
              <a:t>" value="root"/&gt;  </a:t>
            </a:r>
          </a:p>
          <a:p>
            <a:pPr>
              <a:spcBef>
                <a:spcPts val="0"/>
              </a:spcBef>
              <a:buNone/>
            </a:pPr>
            <a:r>
              <a:rPr lang="en-US" sz="2000" dirty="0"/>
              <a:t>&lt;property name="</a:t>
            </a:r>
            <a:r>
              <a:rPr lang="en-US" sz="2000" dirty="0" err="1"/>
              <a:t>javax.persistence.jdbc.password</a:t>
            </a:r>
            <a:r>
              <a:rPr lang="en-US" sz="2000" dirty="0"/>
              <a:t>" value=""/&gt;  </a:t>
            </a:r>
          </a:p>
          <a:p>
            <a:pPr>
              <a:spcBef>
                <a:spcPts val="0"/>
              </a:spcBef>
              <a:buNone/>
            </a:pPr>
            <a:r>
              <a:rPr lang="en-US" sz="2000" dirty="0"/>
              <a:t>&lt;property name="</a:t>
            </a:r>
            <a:r>
              <a:rPr lang="en-US" sz="2000" dirty="0" err="1"/>
              <a:t>eclipselink.logging.level</a:t>
            </a:r>
            <a:r>
              <a:rPr lang="en-US" sz="2000" dirty="0"/>
              <a:t>" value="SEVERE"/&gt;  </a:t>
            </a:r>
          </a:p>
          <a:p>
            <a:pPr>
              <a:spcBef>
                <a:spcPts val="0"/>
              </a:spcBef>
              <a:buNone/>
            </a:pPr>
            <a:r>
              <a:rPr lang="en-US" sz="2000" dirty="0"/>
              <a:t>&lt;property name="</a:t>
            </a:r>
            <a:r>
              <a:rPr lang="en-US" sz="2000" dirty="0" err="1"/>
              <a:t>eclipselink.ddl</a:t>
            </a:r>
            <a:r>
              <a:rPr lang="en-US" sz="2000" dirty="0"/>
              <a:t>-generation" value="create-or-extend-tables"/&gt;  </a:t>
            </a:r>
          </a:p>
          <a:p>
            <a:pPr>
              <a:spcBef>
                <a:spcPts val="0"/>
              </a:spcBef>
              <a:buNone/>
            </a:pPr>
            <a:r>
              <a:rPr lang="en-US" sz="2000" dirty="0"/>
              <a:t>&lt;/properties&gt;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&lt;/persistence&gt;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130</a:t>
            </a:fld>
            <a:endParaRPr lang="en-US" alt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2173"/>
          </a:xfrm>
        </p:spPr>
        <p:txBody>
          <a:bodyPr/>
          <a:lstStyle/>
          <a:p>
            <a:r>
              <a:rPr lang="en-US" b="1" dirty="0"/>
              <a:t>UpdateStudent.java</a:t>
            </a:r>
            <a:r>
              <a:rPr lang="en-GB" dirty="0"/>
              <a:t/>
            </a:r>
            <a:br>
              <a:rPr lang="en-GB"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131</a:t>
            </a:fld>
            <a:endParaRPr lang="en-US" altLang="en-US"/>
          </a:p>
        </p:txBody>
      </p:sp>
      <p:sp>
        <p:nvSpPr>
          <p:cNvPr id="6" name="Content Placeholder 5"/>
          <p:cNvSpPr>
            <a:spLocks noGrp="1"/>
          </p:cNvSpPr>
          <p:nvPr>
            <p:ph idx="1"/>
          </p:nvPr>
        </p:nvSpPr>
        <p:spPr/>
        <p:txBody>
          <a:bodyPr/>
          <a:lstStyle/>
          <a:p>
            <a:r>
              <a:rPr lang="en-GB" dirty="0"/>
              <a:t>Create a persistence class named as UpdateStudent.java under </a:t>
            </a:r>
            <a:r>
              <a:rPr lang="en-GB" dirty="0" err="1"/>
              <a:t>com.javatpoint.jpa.update</a:t>
            </a:r>
            <a:r>
              <a:rPr lang="en-GB" dirty="0"/>
              <a:t> package to persist the entity object with data.</a:t>
            </a:r>
          </a:p>
          <a:p>
            <a:pPr>
              <a:spcBef>
                <a:spcPts val="0"/>
              </a:spcBef>
              <a:buNone/>
            </a:pPr>
            <a:r>
              <a:rPr lang="en-US" sz="2000" b="1" dirty="0"/>
              <a:t>package</a:t>
            </a:r>
            <a:r>
              <a:rPr lang="en-US" sz="2000" dirty="0"/>
              <a:t> </a:t>
            </a:r>
            <a:r>
              <a:rPr lang="en-US" sz="2000" dirty="0" err="1"/>
              <a:t>com.javatpoint.jpa.update</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com.javatpoint.jpa.student</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UpdateStudent</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main(String </a:t>
            </a:r>
            <a:r>
              <a:rPr lang="en-US" sz="2000" dirty="0" err="1"/>
              <a:t>args</a:t>
            </a:r>
            <a:r>
              <a:rPr lang="en-US" sz="2000" dirty="0"/>
              <a:t>[])  </a:t>
            </a:r>
          </a:p>
          <a:p>
            <a:pPr>
              <a:spcBef>
                <a:spcPts val="0"/>
              </a:spcBef>
              <a:buNone/>
            </a:pPr>
            <a:r>
              <a:rPr lang="en-US" sz="2000" dirty="0"/>
              <a:t>    {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a:t>
            </a:r>
            <a:r>
              <a:rPr lang="en-US" sz="2000" dirty="0" err="1"/>
              <a:t>Persistence.createEntityManagerFactory</a:t>
            </a:r>
            <a:r>
              <a:rPr lang="en-US" sz="2000" dirty="0"/>
              <a:t>("</a:t>
            </a:r>
            <a:r>
              <a:rPr lang="en-US" sz="2000" dirty="0" err="1"/>
              <a:t>Student_details</a:t>
            </a:r>
            <a:r>
              <a:rPr lang="en-US" sz="2000" dirty="0"/>
              <a:t>");  </a:t>
            </a:r>
          </a:p>
          <a:p>
            <a:pPr>
              <a:spcBef>
                <a:spcPts val="0"/>
              </a:spcBef>
              <a:buNone/>
            </a:pPr>
            <a:r>
              <a:rPr lang="en-US" sz="2000" dirty="0"/>
              <a:t>        </a:t>
            </a:r>
            <a:r>
              <a:rPr lang="en-US" sz="2000" dirty="0" err="1"/>
              <a:t>EntityManager</a:t>
            </a:r>
            <a:r>
              <a:rPr lang="en-US" sz="2000" dirty="0"/>
              <a:t> </a:t>
            </a:r>
            <a:r>
              <a:rPr lang="en-US" sz="2000" dirty="0" err="1"/>
              <a:t>em</a:t>
            </a:r>
            <a:r>
              <a:rPr lang="en-US" sz="2000" dirty="0"/>
              <a:t>=</a:t>
            </a:r>
            <a:r>
              <a:rPr lang="en-US" sz="2000" dirty="0" err="1"/>
              <a:t>emf.createEntityManager</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StudentEntity</a:t>
            </a:r>
            <a:r>
              <a:rPr lang="en-US" sz="2000" dirty="0"/>
              <a:t> s=</a:t>
            </a:r>
            <a:r>
              <a:rPr lang="en-US" sz="2000" dirty="0" err="1"/>
              <a:t>em.find</a:t>
            </a:r>
            <a:r>
              <a:rPr lang="en-US" sz="2000" dirty="0"/>
              <a:t>(StudentEntity.</a:t>
            </a:r>
            <a:r>
              <a:rPr lang="en-US" sz="2000" b="1" dirty="0"/>
              <a:t>class</a:t>
            </a:r>
            <a:r>
              <a:rPr lang="en-US" sz="2000" dirty="0"/>
              <a:t>,102);  </a:t>
            </a:r>
          </a:p>
          <a:p>
            <a:pPr>
              <a:spcBef>
                <a:spcPts val="0"/>
              </a:spcBef>
              <a:buNone/>
            </a:pPr>
            <a:r>
              <a:rPr lang="en-US" sz="2000" dirty="0"/>
              <a:t>        </a:t>
            </a:r>
            <a:r>
              <a:rPr lang="en-US" sz="2000" dirty="0" err="1"/>
              <a:t>System.out.println</a:t>
            </a:r>
            <a:r>
              <a:rPr lang="en-US" sz="2000" dirty="0"/>
              <a:t>("Before </a:t>
            </a:r>
            <a:r>
              <a:rPr lang="en-US" sz="2000" dirty="0" err="1"/>
              <a:t>Updation</a:t>
            </a:r>
            <a:r>
              <a:rPr lang="en-US" sz="2000" dirty="0"/>
              <a:t>");  </a:t>
            </a:r>
          </a:p>
          <a:p>
            <a:pPr>
              <a:spcBef>
                <a:spcPts val="0"/>
              </a:spcBef>
              <a:buNone/>
            </a:pPr>
            <a:r>
              <a:rPr lang="en-US" sz="2000" dirty="0"/>
              <a:t>        </a:t>
            </a:r>
            <a:r>
              <a:rPr lang="en-US" sz="2000" dirty="0" err="1"/>
              <a:t>System.out.println</a:t>
            </a:r>
            <a:r>
              <a:rPr lang="en-US" sz="2000" dirty="0"/>
              <a:t>("Student id = "+</a:t>
            </a:r>
            <a:r>
              <a:rPr lang="en-US" sz="2000" dirty="0" err="1"/>
              <a:t>s.getS_id</a:t>
            </a:r>
            <a:r>
              <a:rPr lang="en-US" sz="2000" dirty="0"/>
              <a:t>());  </a:t>
            </a:r>
          </a:p>
          <a:p>
            <a:pPr>
              <a:spcBef>
                <a:spcPts val="0"/>
              </a:spcBef>
              <a:buNone/>
            </a:pPr>
            <a:r>
              <a:rPr lang="en-US" sz="2000" dirty="0"/>
              <a:t>        </a:t>
            </a:r>
            <a:r>
              <a:rPr lang="en-US" sz="2000" dirty="0" err="1"/>
              <a:t>System.out.println</a:t>
            </a:r>
            <a:r>
              <a:rPr lang="en-US" sz="2000" dirty="0"/>
              <a:t>("Student Name = "+</a:t>
            </a:r>
            <a:r>
              <a:rPr lang="en-US" sz="2000" dirty="0" err="1"/>
              <a:t>s.getS_name</a:t>
            </a:r>
            <a:r>
              <a:rPr lang="en-US" sz="2000" dirty="0"/>
              <a:t>());  </a:t>
            </a:r>
          </a:p>
          <a:p>
            <a:pPr>
              <a:spcBef>
                <a:spcPts val="0"/>
              </a:spcBef>
              <a:buNone/>
            </a:pPr>
            <a:r>
              <a:rPr lang="en-US" sz="2000" dirty="0"/>
              <a:t>        </a:t>
            </a:r>
            <a:r>
              <a:rPr lang="en-US" sz="2000" dirty="0" err="1"/>
              <a:t>System.out.println</a:t>
            </a:r>
            <a:r>
              <a:rPr lang="en-US" sz="2000" dirty="0"/>
              <a:t>("Student Age = "+</a:t>
            </a:r>
            <a:r>
              <a:rPr lang="en-US" sz="2000" dirty="0" err="1"/>
              <a:t>s.getS_age</a:t>
            </a:r>
            <a:r>
              <a:rPr lang="en-US" sz="2000" dirty="0"/>
              <a:t>());  </a:t>
            </a:r>
          </a:p>
          <a:p>
            <a:pPr>
              <a:spcBef>
                <a:spcPts val="0"/>
              </a:spcBef>
              <a:buNone/>
            </a:pPr>
            <a:r>
              <a:rPr lang="en-US" sz="2000" dirty="0"/>
              <a:t>          </a:t>
            </a:r>
          </a:p>
          <a:p>
            <a:pPr>
              <a:spcBef>
                <a:spcPts val="0"/>
              </a:spcBef>
              <a:buNone/>
            </a:pPr>
            <a:r>
              <a:rPr lang="en-US" sz="2000" dirty="0"/>
              <a:t>        </a:t>
            </a:r>
            <a:r>
              <a:rPr lang="en-US" sz="2000" dirty="0" err="1"/>
              <a:t>s.setS_age</a:t>
            </a:r>
            <a:r>
              <a:rPr lang="en-US" sz="2000" dirty="0"/>
              <a:t>(30);  </a:t>
            </a:r>
          </a:p>
          <a:p>
            <a:pPr>
              <a:spcBef>
                <a:spcPts val="0"/>
              </a:spcBef>
              <a:buNone/>
            </a:pPr>
            <a:r>
              <a:rPr lang="en-US" sz="2000" dirty="0"/>
              <a:t>          </a:t>
            </a:r>
          </a:p>
          <a:p>
            <a:pPr>
              <a:spcBef>
                <a:spcPts val="0"/>
              </a:spcBef>
              <a:buNone/>
            </a:pPr>
            <a:r>
              <a:rPr lang="en-US" sz="2000" dirty="0"/>
              <a:t>        </a:t>
            </a:r>
            <a:r>
              <a:rPr lang="en-US" sz="2000" dirty="0" err="1"/>
              <a:t>System.out.println</a:t>
            </a:r>
            <a:r>
              <a:rPr lang="en-US" sz="2000" dirty="0"/>
              <a:t>("After </a:t>
            </a:r>
            <a:r>
              <a:rPr lang="en-US" sz="2000" dirty="0" err="1"/>
              <a:t>Updation</a:t>
            </a:r>
            <a:r>
              <a:rPr lang="en-US" sz="2000" dirty="0"/>
              <a:t>");  </a:t>
            </a:r>
          </a:p>
          <a:p>
            <a:pPr>
              <a:spcBef>
                <a:spcPts val="0"/>
              </a:spcBef>
              <a:buNone/>
            </a:pPr>
            <a:r>
              <a:rPr lang="en-US" sz="2000" dirty="0"/>
              <a:t>        </a:t>
            </a:r>
            <a:r>
              <a:rPr lang="en-US" sz="2000" dirty="0" err="1"/>
              <a:t>System.out.println</a:t>
            </a:r>
            <a:r>
              <a:rPr lang="en-US" sz="2000" dirty="0"/>
              <a:t>("Student id = "+</a:t>
            </a:r>
            <a:r>
              <a:rPr lang="en-US" sz="2000" dirty="0" err="1"/>
              <a:t>s.getS_id</a:t>
            </a:r>
            <a:r>
              <a:rPr lang="en-US" sz="2000" dirty="0"/>
              <a:t>());  </a:t>
            </a:r>
          </a:p>
          <a:p>
            <a:pPr>
              <a:spcBef>
                <a:spcPts val="0"/>
              </a:spcBef>
              <a:buNone/>
            </a:pPr>
            <a:r>
              <a:rPr lang="en-US" sz="2000" dirty="0"/>
              <a:t>        </a:t>
            </a:r>
            <a:r>
              <a:rPr lang="en-US" sz="2000" dirty="0" err="1"/>
              <a:t>System.out.println</a:t>
            </a:r>
            <a:r>
              <a:rPr lang="en-US" sz="2000" dirty="0"/>
              <a:t>("Student Name = "+</a:t>
            </a:r>
            <a:r>
              <a:rPr lang="en-US" sz="2000" dirty="0" err="1"/>
              <a:t>s.getS_name</a:t>
            </a:r>
            <a:r>
              <a:rPr lang="en-US" sz="2000" dirty="0"/>
              <a:t>());  </a:t>
            </a:r>
          </a:p>
          <a:p>
            <a:pPr>
              <a:spcBef>
                <a:spcPts val="0"/>
              </a:spcBef>
              <a:buNone/>
            </a:pPr>
            <a:r>
              <a:rPr lang="en-US" sz="2000" dirty="0"/>
              <a:t>        </a:t>
            </a:r>
            <a:r>
              <a:rPr lang="en-US" sz="2000" dirty="0" err="1"/>
              <a:t>System.out.println</a:t>
            </a:r>
            <a:r>
              <a:rPr lang="en-US" sz="2000" dirty="0"/>
              <a:t>("Student Age = "+</a:t>
            </a:r>
            <a:r>
              <a:rPr lang="en-US" sz="2000" dirty="0" err="1"/>
              <a:t>s.getS_age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3" name="Content Placeholder 2"/>
          <p:cNvSpPr>
            <a:spLocks noGrp="1"/>
          </p:cNvSpPr>
          <p:nvPr>
            <p:ph idx="1"/>
          </p:nvPr>
        </p:nvSpPr>
        <p:spPr/>
        <p:txBody>
          <a:bodyPr/>
          <a:lstStyle/>
          <a:p>
            <a:r>
              <a:rPr lang="en-GB" dirty="0"/>
              <a:t> </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132</a:t>
            </a:fld>
            <a:endParaRPr lang="en-US" altLang="en-US"/>
          </a:p>
        </p:txBody>
      </p:sp>
      <p:pic>
        <p:nvPicPr>
          <p:cNvPr id="5" name="Picture 4" descr="JPA Update an Entity"/>
          <p:cNvPicPr/>
          <p:nvPr/>
        </p:nvPicPr>
        <p:blipFill>
          <a:blip r:embed="rId2"/>
          <a:srcRect/>
          <a:stretch>
            <a:fillRect/>
          </a:stretch>
        </p:blipFill>
        <p:spPr bwMode="auto">
          <a:xfrm>
            <a:off x="4205605" y="2448560"/>
            <a:ext cx="3780790" cy="1960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5049"/>
          </a:xfrm>
        </p:spPr>
        <p:txBody>
          <a:bodyPr/>
          <a:lstStyle/>
          <a:p>
            <a:r>
              <a:rPr lang="en-US" dirty="0"/>
              <a:t>Deleting an Entity</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133</a:t>
            </a:fld>
            <a:endParaRPr lang="en-US" altLang="en-US"/>
          </a:p>
        </p:txBody>
      </p:sp>
      <p:sp>
        <p:nvSpPr>
          <p:cNvPr id="6" name="Content Placeholder 5"/>
          <p:cNvSpPr>
            <a:spLocks noGrp="1"/>
          </p:cNvSpPr>
          <p:nvPr>
            <p:ph idx="1"/>
          </p:nvPr>
        </p:nvSpPr>
        <p:spPr/>
        <p:txBody>
          <a:bodyPr/>
          <a:lstStyle/>
          <a:p>
            <a:r>
              <a:rPr lang="en-GB" dirty="0"/>
              <a:t> </a:t>
            </a:r>
          </a:p>
          <a:p>
            <a:r>
              <a:rPr lang="en-GB" dirty="0"/>
              <a:t>To delete a record from database, </a:t>
            </a:r>
            <a:r>
              <a:rPr lang="en-GB" dirty="0" err="1"/>
              <a:t>EntityManager</a:t>
            </a:r>
            <a:r>
              <a:rPr lang="en-GB" dirty="0"/>
              <a:t> interface provides remove() method. The remove() method uses primary key to delete the particular record.</a:t>
            </a:r>
          </a:p>
          <a:p>
            <a:r>
              <a:rPr lang="en-GB" dirty="0"/>
              <a:t>JPA Entity Delete Example</a:t>
            </a:r>
          </a:p>
          <a:p>
            <a:r>
              <a:rPr lang="en-GB" dirty="0"/>
              <a:t>Here, we will remove the particular record of the student.</a:t>
            </a:r>
          </a:p>
          <a:p>
            <a:r>
              <a:rPr lang="en-GB" dirty="0"/>
              <a:t>This example contains the following steps: -</a:t>
            </a:r>
          </a:p>
          <a:p>
            <a:endParaRPr 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StudentEntity.java</a:t>
            </a:r>
            <a:endParaRPr lang="en-US" dirty="0"/>
          </a:p>
        </p:txBody>
      </p:sp>
      <p:sp>
        <p:nvSpPr>
          <p:cNvPr id="3" name="Content Placeholder 2"/>
          <p:cNvSpPr>
            <a:spLocks noGrp="1"/>
          </p:cNvSpPr>
          <p:nvPr>
            <p:ph idx="1"/>
          </p:nvPr>
        </p:nvSpPr>
        <p:spPr/>
        <p:txBody>
          <a:bodyPr/>
          <a:lstStyle/>
          <a:p>
            <a:r>
              <a:rPr lang="en-GB" dirty="0"/>
              <a:t> Create an entity class named as StudentEntity.java under </a:t>
            </a:r>
            <a:r>
              <a:rPr lang="en-GB" dirty="0" err="1"/>
              <a:t>com.javatpoint.jpa.student</a:t>
            </a:r>
            <a:r>
              <a:rPr lang="en-GB" dirty="0"/>
              <a:t> package that contains attributes </a:t>
            </a:r>
            <a:r>
              <a:rPr lang="en-GB" dirty="0" err="1"/>
              <a:t>s_id</a:t>
            </a:r>
            <a:r>
              <a:rPr lang="en-GB" dirty="0"/>
              <a:t>, </a:t>
            </a:r>
            <a:r>
              <a:rPr lang="en-GB" dirty="0" err="1"/>
              <a:t>s_name</a:t>
            </a:r>
            <a:r>
              <a:rPr lang="en-GB" dirty="0"/>
              <a:t> and </a:t>
            </a:r>
            <a:r>
              <a:rPr lang="en-GB" dirty="0" err="1"/>
              <a:t>s_age</a:t>
            </a:r>
            <a:r>
              <a:rPr lang="en-GB" dirty="0"/>
              <a:t>.</a:t>
            </a:r>
          </a:p>
          <a:p>
            <a:pPr>
              <a:spcBef>
                <a:spcPts val="0"/>
              </a:spcBef>
              <a:buNone/>
            </a:pPr>
            <a:r>
              <a:rPr lang="en-US" sz="2000" b="1" dirty="0"/>
              <a:t>package</a:t>
            </a:r>
            <a:r>
              <a:rPr lang="en-US" sz="2000" dirty="0"/>
              <a:t> </a:t>
            </a:r>
            <a:r>
              <a:rPr lang="en-US" sz="2000" dirty="0" err="1"/>
              <a:t>com.javatpoint.jpa.student</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dirty="0"/>
              <a:t>@Table(name="student")  </a:t>
            </a:r>
          </a:p>
          <a:p>
            <a:pPr>
              <a:spcBef>
                <a:spcPts val="0"/>
              </a:spcBef>
              <a:buNone/>
            </a:pPr>
            <a:r>
              <a:rPr lang="en-US" sz="2000" b="1" dirty="0"/>
              <a:t>public</a:t>
            </a:r>
            <a:r>
              <a:rPr lang="en-US" sz="2000" dirty="0"/>
              <a:t> </a:t>
            </a:r>
            <a:r>
              <a:rPr lang="en-US" sz="2000" b="1" dirty="0"/>
              <a:t>class</a:t>
            </a:r>
            <a:r>
              <a:rPr lang="en-US" sz="2000" dirty="0"/>
              <a:t> </a:t>
            </a:r>
            <a:r>
              <a:rPr lang="en-US" sz="2000" dirty="0" err="1"/>
              <a:t>StudentEntity</a:t>
            </a:r>
            <a:r>
              <a:rPr lang="en-US" sz="2000" dirty="0"/>
              <a:t>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s_id</a:t>
            </a:r>
            <a:r>
              <a:rPr lang="en-US" sz="2000" dirty="0"/>
              <a:t>;  </a:t>
            </a:r>
          </a:p>
          <a:p>
            <a:pPr>
              <a:spcBef>
                <a:spcPts val="0"/>
              </a:spcBef>
              <a:buNone/>
            </a:pPr>
            <a:r>
              <a:rPr lang="en-US" sz="2000" dirty="0"/>
              <a:t>    </a:t>
            </a:r>
            <a:r>
              <a:rPr lang="en-US" sz="2000" b="1" dirty="0"/>
              <a:t>private</a:t>
            </a:r>
            <a:r>
              <a:rPr lang="en-US" sz="2000" dirty="0"/>
              <a:t> String </a:t>
            </a:r>
            <a:r>
              <a:rPr lang="en-US" sz="2000" dirty="0" err="1"/>
              <a:t>s_name</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s_age</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a:t>
            </a:r>
            <a:r>
              <a:rPr lang="en-US" sz="2000" b="1" dirty="0" err="1"/>
              <a:t>int</a:t>
            </a:r>
            <a:r>
              <a:rPr lang="en-US" sz="2000" dirty="0"/>
              <a:t> </a:t>
            </a:r>
            <a:r>
              <a:rPr lang="en-US" sz="2000" dirty="0" err="1"/>
              <a:t>s_id</a:t>
            </a:r>
            <a:r>
              <a:rPr lang="en-US" sz="2000" dirty="0"/>
              <a:t>, String </a:t>
            </a:r>
            <a:r>
              <a:rPr lang="en-US" sz="2000" dirty="0" err="1"/>
              <a:t>s_name</a:t>
            </a:r>
            <a:r>
              <a:rPr lang="en-US" sz="2000" dirty="0"/>
              <a:t>, </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getS_id</a:t>
            </a:r>
            <a:r>
              <a:rPr lang="en-US" sz="2000" dirty="0"/>
              <a:t>() {  </a:t>
            </a:r>
          </a:p>
          <a:p>
            <a:pPr>
              <a:spcBef>
                <a:spcPts val="0"/>
              </a:spcBef>
              <a:buNone/>
            </a:pPr>
            <a:r>
              <a:rPr lang="en-US" sz="2000" dirty="0"/>
              <a:t>        </a:t>
            </a:r>
            <a:r>
              <a:rPr lang="en-US" sz="2000" b="1" dirty="0"/>
              <a:t>return</a:t>
            </a:r>
            <a:r>
              <a:rPr lang="en-US" sz="2000" dirty="0"/>
              <a:t>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setS_id</a:t>
            </a:r>
            <a:r>
              <a:rPr lang="en-US" sz="2000" dirty="0"/>
              <a:t>(</a:t>
            </a:r>
            <a:r>
              <a:rPr lang="en-US" sz="2000" b="1" dirty="0" err="1"/>
              <a:t>int</a:t>
            </a:r>
            <a:r>
              <a:rPr lang="en-US" sz="2000" dirty="0"/>
              <a:t> </a:t>
            </a:r>
            <a:r>
              <a:rPr lang="en-US" sz="2000" dirty="0" err="1"/>
              <a:t>s_id</a:t>
            </a:r>
            <a:r>
              <a:rPr lang="en-US" sz="2000" dirty="0"/>
              <a:t>) {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String </a:t>
            </a:r>
            <a:r>
              <a:rPr lang="en-US" sz="2000" dirty="0" err="1"/>
              <a:t>getS_name</a:t>
            </a:r>
            <a:r>
              <a:rPr lang="en-US" sz="2000" dirty="0"/>
              <a:t>() {  </a:t>
            </a:r>
          </a:p>
          <a:p>
            <a:pPr>
              <a:spcBef>
                <a:spcPts val="0"/>
              </a:spcBef>
              <a:buNone/>
            </a:pPr>
            <a:r>
              <a:rPr lang="en-US" sz="2000" dirty="0"/>
              <a:t>        </a:t>
            </a:r>
            <a:r>
              <a:rPr lang="en-US" sz="2000" b="1" dirty="0"/>
              <a:t>return</a:t>
            </a:r>
            <a:r>
              <a:rPr lang="en-US" sz="2000" dirty="0"/>
              <a:t>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setS_name</a:t>
            </a:r>
            <a:r>
              <a:rPr lang="en-US" sz="2000" dirty="0"/>
              <a:t>(String </a:t>
            </a:r>
            <a:r>
              <a:rPr lang="en-US" sz="2000" dirty="0" err="1"/>
              <a:t>s_name</a:t>
            </a:r>
            <a:r>
              <a:rPr lang="en-US" sz="2000" dirty="0"/>
              <a:t>) {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getS_age</a:t>
            </a:r>
            <a:r>
              <a:rPr lang="en-US" sz="2000" dirty="0"/>
              <a:t>() {  </a:t>
            </a:r>
          </a:p>
          <a:p>
            <a:pPr>
              <a:spcBef>
                <a:spcPts val="0"/>
              </a:spcBef>
              <a:buNone/>
            </a:pPr>
            <a:r>
              <a:rPr lang="en-US" sz="2000" dirty="0"/>
              <a:t>        </a:t>
            </a:r>
            <a:r>
              <a:rPr lang="en-US" sz="2000" b="1" dirty="0"/>
              <a:t>return</a:t>
            </a:r>
            <a:r>
              <a:rPr lang="en-US" sz="2000" dirty="0"/>
              <a:t>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setS_age</a:t>
            </a:r>
            <a:r>
              <a:rPr lang="en-US" sz="2000" dirty="0"/>
              <a:t>(</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134</a:t>
            </a:fld>
            <a:endParaRPr lang="en-US"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US" b="1" dirty="0"/>
              <a:t>Persistence.xml</a:t>
            </a:r>
            <a:endParaRPr lang="en-US" dirty="0"/>
          </a:p>
        </p:txBody>
      </p:sp>
      <p:sp>
        <p:nvSpPr>
          <p:cNvPr id="3" name="Content Placeholder 2"/>
          <p:cNvSpPr>
            <a:spLocks noGrp="1"/>
          </p:cNvSpPr>
          <p:nvPr>
            <p:ph idx="1"/>
          </p:nvPr>
        </p:nvSpPr>
        <p:spPr>
          <a:xfrm>
            <a:off x="838200" y="1071546"/>
            <a:ext cx="10515600" cy="5105417"/>
          </a:xfrm>
        </p:spPr>
        <p:txBody>
          <a:bodyPr/>
          <a:lstStyle/>
          <a:p>
            <a:r>
              <a:rPr lang="en-GB" dirty="0"/>
              <a:t> Now, map the entity class and other databases </a:t>
            </a:r>
            <a:r>
              <a:rPr lang="en-GB" dirty="0" err="1"/>
              <a:t>confiuguration</a:t>
            </a:r>
            <a:r>
              <a:rPr lang="en-GB" dirty="0"/>
              <a:t> in Persistence.xml file.</a:t>
            </a:r>
          </a:p>
          <a:p>
            <a:pPr>
              <a:spcBef>
                <a:spcPts val="0"/>
              </a:spcBef>
              <a:buNone/>
            </a:pPr>
            <a:r>
              <a:rPr lang="en-US" sz="2000" dirty="0"/>
              <a:t>&lt;persistence&gt;  </a:t>
            </a:r>
          </a:p>
          <a:p>
            <a:pPr>
              <a:spcBef>
                <a:spcPts val="0"/>
              </a:spcBef>
              <a:buNone/>
            </a:pPr>
            <a:r>
              <a:rPr lang="en-US" sz="2000" dirty="0"/>
              <a:t>&lt;persistence-unit name="</a:t>
            </a:r>
            <a:r>
              <a:rPr lang="en-US" sz="2000" dirty="0" err="1"/>
              <a:t>Student_details</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com.javatpoint.jpa.student.StudentEntity</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&lt;properties&gt;  </a:t>
            </a:r>
          </a:p>
          <a:p>
            <a:pPr>
              <a:spcBef>
                <a:spcPts val="0"/>
              </a:spcBef>
              <a:buNone/>
            </a:pPr>
            <a:r>
              <a:rPr lang="en-US" sz="2000" dirty="0"/>
              <a:t>&lt;property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&lt;property name="</a:t>
            </a:r>
            <a:r>
              <a:rPr lang="en-US" sz="2000" dirty="0" err="1"/>
              <a:t>javax.persistence.jdbc.url</a:t>
            </a:r>
            <a:r>
              <a:rPr lang="en-US" sz="2000" dirty="0"/>
              <a:t>" value="</a:t>
            </a:r>
            <a:r>
              <a:rPr lang="en-US" sz="2000" dirty="0" err="1"/>
              <a:t>jdbc:mysql</a:t>
            </a:r>
            <a:r>
              <a:rPr lang="en-US" sz="2000" dirty="0"/>
              <a:t>://localhost:3306/</a:t>
            </a:r>
            <a:r>
              <a:rPr lang="en-US" sz="2000" dirty="0" err="1"/>
              <a:t>studentdata</a:t>
            </a:r>
            <a:r>
              <a:rPr lang="en-US" sz="2000" dirty="0"/>
              <a:t>"/&gt;  </a:t>
            </a:r>
          </a:p>
          <a:p>
            <a:pPr>
              <a:spcBef>
                <a:spcPts val="0"/>
              </a:spcBef>
              <a:buNone/>
            </a:pPr>
            <a:r>
              <a:rPr lang="en-US" sz="2000" dirty="0"/>
              <a:t>&lt;property name="</a:t>
            </a:r>
            <a:r>
              <a:rPr lang="en-US" sz="2000" dirty="0" err="1"/>
              <a:t>javax.persistence.jdbc.user</a:t>
            </a:r>
            <a:r>
              <a:rPr lang="en-US" sz="2000" dirty="0"/>
              <a:t>" value="root"/&gt;  </a:t>
            </a:r>
          </a:p>
          <a:p>
            <a:pPr>
              <a:spcBef>
                <a:spcPts val="0"/>
              </a:spcBef>
              <a:buNone/>
            </a:pPr>
            <a:r>
              <a:rPr lang="en-US" sz="2000" dirty="0"/>
              <a:t>&lt;property name="</a:t>
            </a:r>
            <a:r>
              <a:rPr lang="en-US" sz="2000" dirty="0" err="1"/>
              <a:t>javax.persistence.jdbc.password</a:t>
            </a:r>
            <a:r>
              <a:rPr lang="en-US" sz="2000" dirty="0"/>
              <a:t>" value=""/&gt;  </a:t>
            </a:r>
          </a:p>
          <a:p>
            <a:pPr>
              <a:spcBef>
                <a:spcPts val="0"/>
              </a:spcBef>
              <a:buNone/>
            </a:pPr>
            <a:r>
              <a:rPr lang="en-US" sz="2000" dirty="0"/>
              <a:t>&lt;property name="</a:t>
            </a:r>
            <a:r>
              <a:rPr lang="en-US" sz="2000" dirty="0" err="1"/>
              <a:t>eclipselink.logging.level</a:t>
            </a:r>
            <a:r>
              <a:rPr lang="en-US" sz="2000" dirty="0"/>
              <a:t>" value="SEVERE"/&gt;  </a:t>
            </a:r>
          </a:p>
          <a:p>
            <a:pPr>
              <a:spcBef>
                <a:spcPts val="0"/>
              </a:spcBef>
              <a:buNone/>
            </a:pPr>
            <a:r>
              <a:rPr lang="en-US" sz="2000" dirty="0"/>
              <a:t>&lt;property name="</a:t>
            </a:r>
            <a:r>
              <a:rPr lang="en-US" sz="2000" dirty="0" err="1"/>
              <a:t>eclipselink.ddl</a:t>
            </a:r>
            <a:r>
              <a:rPr lang="en-US" sz="2000" dirty="0"/>
              <a:t>-generation" value="create-or-extend-tables"/&gt;  </a:t>
            </a:r>
          </a:p>
          <a:p>
            <a:pPr>
              <a:spcBef>
                <a:spcPts val="0"/>
              </a:spcBef>
              <a:buNone/>
            </a:pPr>
            <a:r>
              <a:rPr lang="en-US" sz="2000" dirty="0"/>
              <a:t>&lt;/properties&gt;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&lt;/persistence&gt;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135</a:t>
            </a:fld>
            <a:endParaRPr lang="en-US"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Deletion.java</a:t>
            </a:r>
            <a:endParaRPr lang="en-US" dirty="0"/>
          </a:p>
        </p:txBody>
      </p:sp>
      <p:sp>
        <p:nvSpPr>
          <p:cNvPr id="3" name="Content Placeholder 2"/>
          <p:cNvSpPr>
            <a:spLocks noGrp="1"/>
          </p:cNvSpPr>
          <p:nvPr>
            <p:ph idx="1"/>
          </p:nvPr>
        </p:nvSpPr>
        <p:spPr/>
        <p:txBody>
          <a:bodyPr/>
          <a:lstStyle/>
          <a:p>
            <a:pPr>
              <a:spcBef>
                <a:spcPts val="0"/>
              </a:spcBef>
              <a:buNone/>
            </a:pPr>
            <a:r>
              <a:rPr lang="en-GB" sz="2000" dirty="0"/>
              <a:t> </a:t>
            </a:r>
            <a:r>
              <a:rPr lang="en-US" sz="2000" b="1" dirty="0"/>
              <a:t>package</a:t>
            </a:r>
            <a:r>
              <a:rPr lang="en-US" sz="2000" dirty="0"/>
              <a:t> </a:t>
            </a:r>
            <a:r>
              <a:rPr lang="en-US" sz="2000" dirty="0" err="1"/>
              <a:t>com.javatpoint.jpa.delete</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import</a:t>
            </a:r>
            <a:r>
              <a:rPr lang="en-US" sz="2000" dirty="0"/>
              <a:t> </a:t>
            </a:r>
            <a:r>
              <a:rPr lang="en-US" sz="2000" dirty="0" err="1"/>
              <a:t>com.javatpoint.jpa.student</a:t>
            </a: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DeleteStudent</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main(String </a:t>
            </a:r>
            <a:r>
              <a:rPr lang="en-US" sz="2000" dirty="0" err="1"/>
              <a:t>args</a:t>
            </a:r>
            <a:r>
              <a:rPr lang="en-US" sz="2000" dirty="0"/>
              <a:t>[])  </a:t>
            </a:r>
          </a:p>
          <a:p>
            <a:pPr>
              <a:spcBef>
                <a:spcPts val="0"/>
              </a:spcBef>
              <a:buNone/>
            </a:pPr>
            <a:r>
              <a:rPr lang="en-US" sz="2000" dirty="0"/>
              <a:t>    {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a:t>
            </a:r>
            <a:r>
              <a:rPr lang="en-US" sz="2000" dirty="0" err="1"/>
              <a:t>Persistence.createEntityManagerFactory</a:t>
            </a:r>
            <a:r>
              <a:rPr lang="en-US" sz="2000" dirty="0"/>
              <a:t>("</a:t>
            </a:r>
            <a:r>
              <a:rPr lang="en-US" sz="2000" dirty="0" err="1"/>
              <a:t>Student_details</a:t>
            </a:r>
            <a:r>
              <a:rPr lang="en-US" sz="2000" dirty="0"/>
              <a:t>");  </a:t>
            </a:r>
          </a:p>
          <a:p>
            <a:pPr>
              <a:spcBef>
                <a:spcPts val="0"/>
              </a:spcBef>
              <a:buNone/>
            </a:pPr>
            <a:r>
              <a:rPr lang="en-US" sz="2000" dirty="0"/>
              <a:t>    </a:t>
            </a:r>
            <a:r>
              <a:rPr lang="en-US" sz="2000" dirty="0" err="1"/>
              <a:t>EntityManager</a:t>
            </a:r>
            <a:r>
              <a:rPr lang="en-US" sz="2000" dirty="0"/>
              <a:t> </a:t>
            </a:r>
            <a:r>
              <a:rPr lang="en-US" sz="2000" dirty="0" err="1"/>
              <a:t>em</a:t>
            </a:r>
            <a:r>
              <a:rPr lang="en-US" sz="2000" dirty="0"/>
              <a:t>=</a:t>
            </a:r>
            <a:r>
              <a:rPr lang="en-US" sz="2000" dirty="0" err="1"/>
              <a:t>emf.createEntityManager</a:t>
            </a:r>
            <a:r>
              <a:rPr lang="en-US" sz="2000" dirty="0"/>
              <a:t>();  </a:t>
            </a:r>
          </a:p>
          <a:p>
            <a:pPr>
              <a:spcBef>
                <a:spcPts val="0"/>
              </a:spcBef>
              <a:buNone/>
            </a:pPr>
            <a:r>
              <a:rPr lang="en-US" sz="2000" dirty="0" err="1"/>
              <a:t>em.getTransaction</a:t>
            </a:r>
            <a:r>
              <a:rPr lang="en-US" sz="2000" dirty="0"/>
              <a:t>().begin();  </a:t>
            </a:r>
          </a:p>
          <a:p>
            <a:pPr>
              <a:spcBef>
                <a:spcPts val="0"/>
              </a:spcBef>
              <a:buNone/>
            </a:pPr>
            <a:r>
              <a:rPr lang="en-US" sz="2000" dirty="0"/>
              <a:t>  </a:t>
            </a:r>
          </a:p>
          <a:p>
            <a:pPr>
              <a:spcBef>
                <a:spcPts val="0"/>
              </a:spcBef>
              <a:buNone/>
            </a:pPr>
            <a:r>
              <a:rPr lang="en-US" sz="2000" dirty="0"/>
              <a:t>    </a:t>
            </a:r>
            <a:r>
              <a:rPr lang="en-US" sz="2000" dirty="0" err="1"/>
              <a:t>StudentEntity</a:t>
            </a:r>
            <a:r>
              <a:rPr lang="en-US" sz="2000" dirty="0"/>
              <a:t> s=</a:t>
            </a:r>
            <a:r>
              <a:rPr lang="en-US" sz="2000" dirty="0" err="1"/>
              <a:t>em.find</a:t>
            </a:r>
            <a:r>
              <a:rPr lang="en-US" sz="2000" dirty="0"/>
              <a:t>(StudentEntity.</a:t>
            </a:r>
            <a:r>
              <a:rPr lang="en-US" sz="2000" b="1" dirty="0"/>
              <a:t>class</a:t>
            </a:r>
            <a:r>
              <a:rPr lang="en-US" sz="2000" dirty="0"/>
              <a:t>,102);  </a:t>
            </a:r>
          </a:p>
          <a:p>
            <a:pPr>
              <a:spcBef>
                <a:spcPts val="0"/>
              </a:spcBef>
              <a:buNone/>
            </a:pPr>
            <a:r>
              <a:rPr lang="en-US" sz="2000" dirty="0" err="1"/>
              <a:t>em.remove</a:t>
            </a:r>
            <a:r>
              <a:rPr lang="en-US" sz="2000" dirty="0"/>
              <a:t>(s);  </a:t>
            </a:r>
          </a:p>
          <a:p>
            <a:pPr>
              <a:spcBef>
                <a:spcPts val="0"/>
              </a:spcBef>
              <a:buNone/>
            </a:pPr>
            <a:r>
              <a:rPr lang="en-US" sz="2000" dirty="0" err="1"/>
              <a:t>em.getTransaction</a:t>
            </a:r>
            <a:r>
              <a:rPr lang="en-US" sz="2000" dirty="0"/>
              <a:t>().commit();  </a:t>
            </a:r>
          </a:p>
          <a:p>
            <a:pPr>
              <a:spcBef>
                <a:spcPts val="0"/>
              </a:spcBef>
              <a:buNone/>
            </a:pPr>
            <a:r>
              <a:rPr lang="en-US" sz="2000" dirty="0" err="1"/>
              <a:t>emf.close</a:t>
            </a:r>
            <a:r>
              <a:rPr lang="en-US" sz="2000" dirty="0"/>
              <a:t>();  </a:t>
            </a:r>
          </a:p>
          <a:p>
            <a:pPr>
              <a:spcBef>
                <a:spcPts val="0"/>
              </a:spcBef>
              <a:buNone/>
            </a:pPr>
            <a:r>
              <a:rPr lang="en-US" sz="2000" dirty="0" err="1"/>
              <a:t>em.close</a:t>
            </a: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136</a:t>
            </a:fld>
            <a:endParaRPr lang="en-US" alt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r>
              <a:rPr lang="en-US" dirty="0"/>
              <a:t/>
            </a:r>
            <a:br>
              <a:rPr lang="en-US" dirty="0"/>
            </a:br>
            <a:endParaRPr lang="en-US" dirty="0"/>
          </a:p>
        </p:txBody>
      </p:sp>
      <p:sp>
        <p:nvSpPr>
          <p:cNvPr id="3" name="Content Placeholder 2"/>
          <p:cNvSpPr>
            <a:spLocks noGrp="1"/>
          </p:cNvSpPr>
          <p:nvPr>
            <p:ph idx="1"/>
          </p:nvPr>
        </p:nvSpPr>
        <p:spPr/>
        <p:txBody>
          <a:bodyPr/>
          <a:lstStyle/>
          <a:p>
            <a:r>
              <a:rPr lang="en-GB" dirty="0"/>
              <a:t> After the execution of the program, the student table is generated under </a:t>
            </a:r>
            <a:r>
              <a:rPr lang="en-GB" dirty="0" err="1"/>
              <a:t>MySQL</a:t>
            </a:r>
            <a:r>
              <a:rPr lang="en-GB" dirty="0"/>
              <a:t> </a:t>
            </a:r>
            <a:r>
              <a:rPr lang="en-GB" dirty="0" err="1"/>
              <a:t>workbench.This</a:t>
            </a:r>
            <a:r>
              <a:rPr lang="en-GB" dirty="0"/>
              <a:t> table contains the student details. To fetch data, run select * from student query in </a:t>
            </a:r>
            <a:r>
              <a:rPr lang="en-GB" dirty="0" err="1"/>
              <a:t>MySQL</a:t>
            </a:r>
            <a:r>
              <a:rPr lang="en-GB" dirty="0"/>
              <a:t>.</a:t>
            </a:r>
          </a:p>
          <a:p>
            <a:r>
              <a:rPr lang="en-US" b="1" dirty="0"/>
              <a:t>Before Deletion</a:t>
            </a:r>
          </a:p>
          <a:p>
            <a:endParaRPr lang="en-GB" b="1" dirty="0"/>
          </a:p>
          <a:p>
            <a:endParaRPr lang="en-GB" b="1" dirty="0"/>
          </a:p>
          <a:p>
            <a:endParaRPr lang="en-US" b="1" dirty="0"/>
          </a:p>
          <a:p>
            <a:r>
              <a:rPr lang="en-US" b="1" dirty="0"/>
              <a:t>After Deletion        </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137</a:t>
            </a:fld>
            <a:endParaRPr lang="en-US" altLang="en-US"/>
          </a:p>
        </p:txBody>
      </p:sp>
      <p:pic>
        <p:nvPicPr>
          <p:cNvPr id="5" name="Picture 4" descr="JPA Deleting an Entity"/>
          <p:cNvPicPr/>
          <p:nvPr/>
        </p:nvPicPr>
        <p:blipFill>
          <a:blip r:embed="rId2"/>
          <a:srcRect/>
          <a:stretch>
            <a:fillRect/>
          </a:stretch>
        </p:blipFill>
        <p:spPr bwMode="auto">
          <a:xfrm>
            <a:off x="4238612" y="3000372"/>
            <a:ext cx="1732280" cy="1019810"/>
          </a:xfrm>
          <a:prstGeom prst="rect">
            <a:avLst/>
          </a:prstGeom>
          <a:noFill/>
          <a:ln w="9525">
            <a:noFill/>
            <a:miter lim="800000"/>
            <a:headEnd/>
            <a:tailEnd/>
          </a:ln>
        </p:spPr>
      </p:pic>
      <p:pic>
        <p:nvPicPr>
          <p:cNvPr id="6" name="Picture 5" descr="JPA Deleting an Entity"/>
          <p:cNvPicPr/>
          <p:nvPr/>
        </p:nvPicPr>
        <p:blipFill>
          <a:blip r:embed="rId3"/>
          <a:srcRect/>
          <a:stretch>
            <a:fillRect/>
          </a:stretch>
        </p:blipFill>
        <p:spPr bwMode="auto">
          <a:xfrm>
            <a:off x="4167174" y="4714884"/>
            <a:ext cx="1732280" cy="817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r>
            <a:br>
              <a:rPr lang="en-US"/>
            </a:br>
            <a:r>
              <a:rPr lang="en-US"/>
              <a:t>Collection </a:t>
            </a:r>
            <a:r>
              <a:rPr lang="en-US" dirty="0"/>
              <a:t>Mapping</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r>
              <a:rPr lang="en-GB" dirty="0"/>
              <a:t>A Collection is a java framework that groups multiple objects into a single unit. It is used to store, retrieve and manipulate the aggregate data.</a:t>
            </a:r>
          </a:p>
          <a:p>
            <a:r>
              <a:rPr lang="en-GB" dirty="0"/>
              <a:t>In JPA, we can persist the object of wrapper classes and String using collections. JPA allows three kinds of objects to store in mapping collections - Basic Types, Entities and </a:t>
            </a:r>
            <a:r>
              <a:rPr lang="en-GB" dirty="0" err="1"/>
              <a:t>Embeddables</a:t>
            </a:r>
            <a:r>
              <a:rPr lang="en-GB" dirty="0"/>
              <a:t>.</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138</a:t>
            </a:fld>
            <a:endParaRPr lang="en-US" alt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US" dirty="0"/>
              <a:t>Collection Types</a:t>
            </a:r>
          </a:p>
        </p:txBody>
      </p:sp>
      <p:sp>
        <p:nvSpPr>
          <p:cNvPr id="3" name="Content Placeholder 2"/>
          <p:cNvSpPr>
            <a:spLocks noGrp="1"/>
          </p:cNvSpPr>
          <p:nvPr>
            <p:ph idx="1"/>
          </p:nvPr>
        </p:nvSpPr>
        <p:spPr>
          <a:xfrm>
            <a:off x="838200" y="1071546"/>
            <a:ext cx="10515600" cy="5105417"/>
          </a:xfrm>
        </p:spPr>
        <p:txBody>
          <a:bodyPr/>
          <a:lstStyle/>
          <a:p>
            <a:r>
              <a:rPr lang="en-GB" sz="2000" dirty="0"/>
              <a:t>use different type of collections to persist the objects.</a:t>
            </a:r>
          </a:p>
          <a:p>
            <a:pPr marL="457200" indent="-457200">
              <a:buFont typeface="+mj-lt"/>
              <a:buAutoNum type="arabicPeriod"/>
            </a:pPr>
            <a:r>
              <a:rPr lang="en-GB" sz="2000" dirty="0"/>
              <a:t>List</a:t>
            </a:r>
          </a:p>
          <a:p>
            <a:pPr marL="457200" indent="-457200">
              <a:buFont typeface="+mj-lt"/>
              <a:buAutoNum type="arabicPeriod"/>
            </a:pPr>
            <a:r>
              <a:rPr lang="en-GB" sz="2000" dirty="0"/>
              <a:t>Set</a:t>
            </a:r>
          </a:p>
          <a:p>
            <a:pPr marL="457200" indent="-457200">
              <a:buFont typeface="+mj-lt"/>
              <a:buAutoNum type="arabicPeriod"/>
            </a:pPr>
            <a:r>
              <a:rPr lang="en-GB" sz="2000" dirty="0"/>
              <a:t>Map</a:t>
            </a:r>
          </a:p>
          <a:p>
            <a:pPr marL="457200" indent="-457200"/>
            <a:r>
              <a:rPr lang="en-GB" sz="2000" dirty="0"/>
              <a:t>The </a:t>
            </a:r>
            <a:r>
              <a:rPr lang="en-GB" sz="2000" b="1" dirty="0" err="1"/>
              <a:t>java.util</a:t>
            </a:r>
            <a:r>
              <a:rPr lang="en-GB" sz="2000" dirty="0"/>
              <a:t> package contains all the classes and interfaces of collection framework.</a:t>
            </a:r>
          </a:p>
          <a:p>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139</a:t>
            </a:fld>
            <a:endParaRPr lang="en-US" altLang="en-US"/>
          </a:p>
        </p:txBody>
      </p:sp>
      <p:pic>
        <p:nvPicPr>
          <p:cNvPr id="5" name="Picture 4" descr="JPA Collection Mapping"/>
          <p:cNvPicPr/>
          <p:nvPr/>
        </p:nvPicPr>
        <p:blipFill>
          <a:blip r:embed="rId2"/>
          <a:srcRect/>
          <a:stretch>
            <a:fillRect/>
          </a:stretch>
        </p:blipFill>
        <p:spPr bwMode="auto">
          <a:xfrm>
            <a:off x="4238612" y="3500438"/>
            <a:ext cx="6143668" cy="30003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GB" smtClean="0"/>
              <a:t>lOW </a:t>
            </a:r>
            <a:r>
              <a:rPr lang="en-GB" dirty="0"/>
              <a:t>Level Architecture</a:t>
            </a:r>
            <a:endParaRPr lang="en-US" dirty="0"/>
          </a:p>
        </p:txBody>
      </p:sp>
      <p:sp>
        <p:nvSpPr>
          <p:cNvPr id="3" name="Content Placeholder 2"/>
          <p:cNvSpPr>
            <a:spLocks noGrp="1"/>
          </p:cNvSpPr>
          <p:nvPr>
            <p:ph idx="1"/>
          </p:nvPr>
        </p:nvSpPr>
        <p:spPr>
          <a:xfrm>
            <a:off x="838200" y="1357298"/>
            <a:ext cx="10515600" cy="4819665"/>
          </a:xfrm>
        </p:spPr>
        <p:txBody>
          <a:bodyPr/>
          <a:lstStyle/>
          <a:p>
            <a:endParaRPr lang="en-US" dirty="0"/>
          </a:p>
          <a:p>
            <a:endParaRPr lang="en-US" dirty="0"/>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14</a:t>
            </a:fld>
            <a:endParaRPr lang="en-US" altLang="en-US"/>
          </a:p>
        </p:txBody>
      </p:sp>
      <p:pic>
        <p:nvPicPr>
          <p:cNvPr id="6" name="Picture 5" descr="hibernate architecture"/>
          <p:cNvPicPr/>
          <p:nvPr/>
        </p:nvPicPr>
        <p:blipFill>
          <a:blip r:embed="rId2"/>
          <a:srcRect/>
          <a:stretch>
            <a:fillRect/>
          </a:stretch>
        </p:blipFill>
        <p:spPr bwMode="auto">
          <a:xfrm>
            <a:off x="-904924" y="1285860"/>
            <a:ext cx="5943600" cy="4214125"/>
          </a:xfrm>
          <a:prstGeom prst="rect">
            <a:avLst/>
          </a:prstGeom>
          <a:noFill/>
          <a:ln w="9525">
            <a:noFill/>
            <a:miter lim="800000"/>
            <a:headEnd/>
            <a:tailEnd/>
          </a:ln>
        </p:spPr>
      </p:pic>
      <p:pic>
        <p:nvPicPr>
          <p:cNvPr id="7" name="Picture 6" descr="Hibernate Architecture"/>
          <p:cNvPicPr/>
          <p:nvPr/>
        </p:nvPicPr>
        <p:blipFill>
          <a:blip r:embed="rId3"/>
          <a:srcRect/>
          <a:stretch>
            <a:fillRect/>
          </a:stretch>
        </p:blipFill>
        <p:spPr bwMode="auto">
          <a:xfrm>
            <a:off x="5381620" y="1357298"/>
            <a:ext cx="4380865" cy="4079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JPA List Mapping</a:t>
            </a:r>
            <a:br>
              <a:rPr lang="en-US" dirty="0"/>
            </a:br>
            <a:r>
              <a:rPr lang="en-US" dirty="0"/>
              <a:t/>
            </a:r>
            <a:br>
              <a:rPr lang="en-US" dirty="0"/>
            </a:br>
            <a:endParaRPr lang="en-US" dirty="0"/>
          </a:p>
        </p:txBody>
      </p:sp>
      <p:sp>
        <p:nvSpPr>
          <p:cNvPr id="3" name="Content Placeholder 2"/>
          <p:cNvSpPr>
            <a:spLocks noGrp="1"/>
          </p:cNvSpPr>
          <p:nvPr>
            <p:ph idx="1"/>
          </p:nvPr>
        </p:nvSpPr>
        <p:spPr>
          <a:xfrm>
            <a:off x="838200" y="1142984"/>
            <a:ext cx="10515600" cy="5033979"/>
          </a:xfrm>
        </p:spPr>
        <p:txBody>
          <a:bodyPr/>
          <a:lstStyle/>
          <a:p>
            <a:r>
              <a:rPr lang="en-GB" dirty="0"/>
              <a:t>A List is an interface which is used to insert and delete elements on the basis of index. It can be used when there is a requirement of retrieving elements in a user-defined order.</a:t>
            </a:r>
          </a:p>
          <a:p>
            <a:r>
              <a:rPr lang="en-GB" dirty="0"/>
              <a:t>List Mapping Example</a:t>
            </a:r>
          </a:p>
          <a:p>
            <a:r>
              <a:rPr lang="en-GB" dirty="0"/>
              <a:t>In this example, we embed an object in an entity class and define it as a collection type List.</a:t>
            </a:r>
          </a:p>
          <a:p>
            <a:r>
              <a:rPr lang="en-GB" b="1" dirty="0"/>
              <a:t>private</a:t>
            </a:r>
            <a:r>
              <a:rPr lang="en-GB" dirty="0"/>
              <a:t> List&lt;Address&gt; address=</a:t>
            </a:r>
            <a:r>
              <a:rPr lang="en-GB" b="1" dirty="0"/>
              <a:t>new</a:t>
            </a:r>
            <a:r>
              <a:rPr lang="en-GB" dirty="0"/>
              <a:t> </a:t>
            </a:r>
            <a:r>
              <a:rPr lang="en-GB" dirty="0" err="1"/>
              <a:t>ArrayList</a:t>
            </a:r>
            <a:r>
              <a:rPr lang="en-GB" dirty="0"/>
              <a:t>&lt;Address&gt;();  </a:t>
            </a:r>
          </a:p>
          <a:p>
            <a:r>
              <a:rPr lang="en-GB" dirty="0"/>
              <a:t>This example contains the following steps: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140</a:t>
            </a:fld>
            <a:endParaRPr lang="en-US" alt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Employee.java</a:t>
            </a:r>
            <a:endParaRPr lang="en-US" dirty="0"/>
          </a:p>
        </p:txBody>
      </p:sp>
      <p:sp>
        <p:nvSpPr>
          <p:cNvPr id="3" name="Content Placeholder 2"/>
          <p:cNvSpPr>
            <a:spLocks noGrp="1"/>
          </p:cNvSpPr>
          <p:nvPr>
            <p:ph idx="1"/>
          </p:nvPr>
        </p:nvSpPr>
        <p:spPr/>
        <p:txBody>
          <a:bodyPr/>
          <a:lstStyle/>
          <a:p>
            <a:pPr>
              <a:spcBef>
                <a:spcPts val="0"/>
              </a:spcBef>
            </a:pPr>
            <a:r>
              <a:rPr lang="en-GB" b="1" dirty="0"/>
              <a:t> </a:t>
            </a:r>
            <a:r>
              <a:rPr lang="en-GB" dirty="0"/>
              <a:t>Create an entity class Employee.java under </a:t>
            </a:r>
            <a:r>
              <a:rPr lang="en-GB" dirty="0" err="1"/>
              <a:t>com.javatpoint.jpa</a:t>
            </a:r>
            <a:r>
              <a:rPr lang="en-GB" dirty="0"/>
              <a:t> package that contains employee id, name and embedded object (employee Address). The annotation @</a:t>
            </a:r>
            <a:r>
              <a:rPr lang="en-GB" dirty="0" err="1"/>
              <a:t>ElementCollection</a:t>
            </a:r>
            <a:r>
              <a:rPr lang="en-GB" dirty="0"/>
              <a:t> represents the embedded object.</a:t>
            </a:r>
          </a:p>
          <a:p>
            <a:pPr>
              <a:spcBef>
                <a:spcPts val="0"/>
              </a:spcBef>
              <a:buNone/>
            </a:pPr>
            <a:r>
              <a:rPr lang="en-US" sz="2000" b="1" dirty="0"/>
              <a:t>package</a:t>
            </a:r>
            <a:r>
              <a:rPr lang="en-US" sz="2000" dirty="0"/>
              <a:t> </a:t>
            </a:r>
            <a:r>
              <a:rPr lang="en-US" sz="2000" dirty="0" err="1"/>
              <a:t>com.javatpoint.jpa</a:t>
            </a:r>
            <a:r>
              <a:rPr lang="en-US" sz="2000" dirty="0"/>
              <a:t>;  </a:t>
            </a:r>
          </a:p>
          <a:p>
            <a:pPr>
              <a:spcBef>
                <a:spcPts val="0"/>
              </a:spcBef>
              <a:buNone/>
            </a:pPr>
            <a:r>
              <a:rPr lang="en-US" sz="2000" b="1" dirty="0"/>
              <a:t>import</a:t>
            </a:r>
            <a:r>
              <a:rPr lang="en-US" sz="2000" dirty="0"/>
              <a:t> </a:t>
            </a:r>
            <a:r>
              <a:rPr lang="en-US" sz="2000" dirty="0" err="1"/>
              <a:t>java.util</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@Entity  </a:t>
            </a:r>
          </a:p>
          <a:p>
            <a:pPr>
              <a:spcBef>
                <a:spcPts val="0"/>
              </a:spcBef>
              <a:buNone/>
            </a:pPr>
            <a:r>
              <a:rPr lang="en-US" sz="2000" dirty="0"/>
              <a:t>  </a:t>
            </a:r>
          </a:p>
          <a:p>
            <a:pPr>
              <a:spcBef>
                <a:spcPts val="0"/>
              </a:spcBef>
              <a:buNone/>
            </a:pPr>
            <a:r>
              <a:rPr lang="en-US" sz="2000" b="1" dirty="0"/>
              <a:t>public</a:t>
            </a:r>
            <a:r>
              <a:rPr lang="en-US" sz="2000" dirty="0"/>
              <a:t> </a:t>
            </a:r>
            <a:r>
              <a:rPr lang="en-US" sz="2000" b="1" dirty="0"/>
              <a:t>class</a:t>
            </a:r>
            <a:r>
              <a:rPr lang="en-US" sz="2000" dirty="0"/>
              <a:t> Employee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dirty="0" err="1"/>
              <a:t>GeneratedValue</a:t>
            </a:r>
            <a:r>
              <a:rPr lang="en-US" sz="2000" dirty="0"/>
              <a:t>(strategy=</a:t>
            </a:r>
            <a:r>
              <a:rPr lang="en-US" sz="2000" dirty="0" err="1"/>
              <a:t>GenerationType.AUTO</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e_id</a:t>
            </a:r>
            <a:r>
              <a:rPr lang="en-US" sz="2000" dirty="0"/>
              <a:t>;  </a:t>
            </a:r>
          </a:p>
          <a:p>
            <a:pPr>
              <a:spcBef>
                <a:spcPts val="0"/>
              </a:spcBef>
              <a:buNone/>
            </a:pPr>
            <a:r>
              <a:rPr lang="en-US" sz="2000" dirty="0"/>
              <a:t>    </a:t>
            </a:r>
            <a:r>
              <a:rPr lang="en-US" sz="2000" b="1" dirty="0"/>
              <a:t>private</a:t>
            </a:r>
            <a:r>
              <a:rPr lang="en-US" sz="2000" dirty="0"/>
              <a:t> String </a:t>
            </a:r>
            <a:r>
              <a:rPr lang="en-US" sz="2000" dirty="0" err="1"/>
              <a:t>e_name</a:t>
            </a:r>
            <a:r>
              <a:rPr lang="en-US" sz="2000" dirty="0"/>
              <a:t>;  </a:t>
            </a:r>
          </a:p>
          <a:p>
            <a:pPr>
              <a:spcBef>
                <a:spcPts val="0"/>
              </a:spcBef>
              <a:buNone/>
            </a:pPr>
            <a:r>
              <a:rPr lang="en-US" sz="2000" dirty="0"/>
              <a:t>      </a:t>
            </a:r>
          </a:p>
          <a:p>
            <a:pPr>
              <a:spcBef>
                <a:spcPts val="0"/>
              </a:spcBef>
              <a:buNone/>
            </a:pPr>
            <a:r>
              <a:rPr lang="en-US" sz="2000" dirty="0"/>
              <a:t>    @</a:t>
            </a:r>
            <a:r>
              <a:rPr lang="en-US" sz="2000" dirty="0" err="1"/>
              <a:t>ElementCollection</a:t>
            </a:r>
            <a:r>
              <a:rPr lang="en-US" sz="2000" dirty="0"/>
              <a:t>  </a:t>
            </a:r>
          </a:p>
          <a:p>
            <a:pPr>
              <a:spcBef>
                <a:spcPts val="0"/>
              </a:spcBef>
              <a:buNone/>
            </a:pPr>
            <a:r>
              <a:rPr lang="en-US" sz="2000" dirty="0"/>
              <a:t>    </a:t>
            </a:r>
            <a:r>
              <a:rPr lang="en-US" sz="2000" b="1" dirty="0"/>
              <a:t>private</a:t>
            </a:r>
            <a:r>
              <a:rPr lang="en-US" sz="2000" dirty="0"/>
              <a:t> List&lt;Address&gt; address=</a:t>
            </a:r>
            <a:r>
              <a:rPr lang="en-US" sz="2000" b="1" dirty="0"/>
              <a:t>new</a:t>
            </a:r>
            <a:r>
              <a:rPr lang="en-US" sz="2000" dirty="0"/>
              <a:t> </a:t>
            </a:r>
            <a:r>
              <a:rPr lang="en-US" sz="2000" dirty="0" err="1"/>
              <a:t>ArrayList</a:t>
            </a:r>
            <a:r>
              <a:rPr lang="en-US" sz="2000" dirty="0"/>
              <a:t>&lt;Address&gt;();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getE_id</a:t>
            </a:r>
            <a:r>
              <a:rPr lang="en-US" sz="2000" dirty="0"/>
              <a:t>() {  </a:t>
            </a:r>
          </a:p>
          <a:p>
            <a:pPr>
              <a:spcBef>
                <a:spcPts val="0"/>
              </a:spcBef>
              <a:buNone/>
            </a:pPr>
            <a:r>
              <a:rPr lang="en-US" sz="2000" dirty="0"/>
              <a:t>        </a:t>
            </a:r>
            <a:r>
              <a:rPr lang="en-US" sz="2000" b="1" dirty="0"/>
              <a:t>return</a:t>
            </a:r>
            <a:r>
              <a:rPr lang="en-US" sz="2000" dirty="0"/>
              <a:t> </a:t>
            </a:r>
            <a:r>
              <a:rPr lang="en-US" sz="2000" dirty="0" err="1"/>
              <a:t>e_id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setE_id</a:t>
            </a:r>
            <a:r>
              <a:rPr lang="en-US" sz="2000" dirty="0"/>
              <a:t>(</a:t>
            </a:r>
            <a:r>
              <a:rPr lang="en-US" sz="2000" b="1" dirty="0" err="1"/>
              <a:t>int</a:t>
            </a:r>
            <a:r>
              <a:rPr lang="en-US" sz="2000" dirty="0"/>
              <a:t> </a:t>
            </a:r>
            <a:r>
              <a:rPr lang="en-US" sz="2000" dirty="0" err="1"/>
              <a:t>e_id</a:t>
            </a:r>
            <a:r>
              <a:rPr lang="en-US" sz="2000" dirty="0"/>
              <a:t>) {  </a:t>
            </a:r>
          </a:p>
          <a:p>
            <a:pPr>
              <a:spcBef>
                <a:spcPts val="0"/>
              </a:spcBef>
              <a:buNone/>
            </a:pPr>
            <a:r>
              <a:rPr lang="en-US" sz="2000" dirty="0"/>
              <a:t>        </a:t>
            </a:r>
            <a:r>
              <a:rPr lang="en-US" sz="2000" b="1" dirty="0" err="1"/>
              <a:t>this</a:t>
            </a:r>
            <a:r>
              <a:rPr lang="en-US" sz="2000" dirty="0" err="1"/>
              <a:t>.e_id</a:t>
            </a:r>
            <a:r>
              <a:rPr lang="en-US" sz="2000" dirty="0"/>
              <a:t> = </a:t>
            </a:r>
            <a:r>
              <a:rPr lang="en-US" sz="2000" dirty="0" err="1"/>
              <a:t>e_id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String </a:t>
            </a:r>
            <a:r>
              <a:rPr lang="en-US" sz="2000" dirty="0" err="1"/>
              <a:t>getE_name</a:t>
            </a:r>
            <a:r>
              <a:rPr lang="en-US" sz="2000" dirty="0"/>
              <a:t>() {  </a:t>
            </a:r>
          </a:p>
          <a:p>
            <a:pPr>
              <a:spcBef>
                <a:spcPts val="0"/>
              </a:spcBef>
              <a:buNone/>
            </a:pPr>
            <a:r>
              <a:rPr lang="en-US" sz="2000" dirty="0"/>
              <a:t>        </a:t>
            </a:r>
            <a:r>
              <a:rPr lang="en-US" sz="2000" b="1" dirty="0"/>
              <a:t>return</a:t>
            </a:r>
            <a:r>
              <a:rPr lang="en-US" sz="2000" dirty="0"/>
              <a:t> </a:t>
            </a:r>
            <a:r>
              <a:rPr lang="en-US" sz="2000" dirty="0" err="1"/>
              <a:t>e_name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setE_name</a:t>
            </a:r>
            <a:r>
              <a:rPr lang="en-US" sz="2000" dirty="0"/>
              <a:t>(String </a:t>
            </a:r>
            <a:r>
              <a:rPr lang="en-US" sz="2000" dirty="0" err="1"/>
              <a:t>e_name</a:t>
            </a:r>
            <a:r>
              <a:rPr lang="en-US" sz="2000" dirty="0"/>
              <a:t>) {  </a:t>
            </a:r>
          </a:p>
          <a:p>
            <a:pPr>
              <a:spcBef>
                <a:spcPts val="0"/>
              </a:spcBef>
              <a:buNone/>
            </a:pPr>
            <a:r>
              <a:rPr lang="en-US" sz="2000" dirty="0"/>
              <a:t>        </a:t>
            </a:r>
            <a:r>
              <a:rPr lang="en-US" sz="2000" b="1" dirty="0" err="1"/>
              <a:t>this</a:t>
            </a:r>
            <a:r>
              <a:rPr lang="en-US" sz="2000" dirty="0" err="1"/>
              <a:t>.e_name</a:t>
            </a:r>
            <a:r>
              <a:rPr lang="en-US" sz="2000" dirty="0"/>
              <a:t> = </a:t>
            </a:r>
            <a:r>
              <a:rPr lang="en-US" sz="2000" dirty="0" err="1"/>
              <a:t>e_name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List&lt;Address&gt; </a:t>
            </a:r>
            <a:r>
              <a:rPr lang="en-US" sz="2000" dirty="0" err="1"/>
              <a:t>getAddress</a:t>
            </a:r>
            <a:r>
              <a:rPr lang="en-US" sz="2000" dirty="0"/>
              <a:t>() {  </a:t>
            </a:r>
          </a:p>
          <a:p>
            <a:pPr>
              <a:spcBef>
                <a:spcPts val="0"/>
              </a:spcBef>
              <a:buNone/>
            </a:pPr>
            <a:r>
              <a:rPr lang="en-US" sz="2000" dirty="0"/>
              <a:t>        </a:t>
            </a:r>
            <a:r>
              <a:rPr lang="en-US" sz="2000" b="1" dirty="0"/>
              <a:t>return</a:t>
            </a:r>
            <a:r>
              <a:rPr lang="en-US" sz="2000" dirty="0"/>
              <a:t> address;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setAddress</a:t>
            </a:r>
            <a:r>
              <a:rPr lang="en-US" sz="2000" dirty="0"/>
              <a:t>(List&lt;Address&gt; address) {  </a:t>
            </a:r>
          </a:p>
          <a:p>
            <a:pPr>
              <a:spcBef>
                <a:spcPts val="0"/>
              </a:spcBef>
              <a:buNone/>
            </a:pPr>
            <a:r>
              <a:rPr lang="en-US" sz="2000" dirty="0"/>
              <a:t>        </a:t>
            </a:r>
            <a:r>
              <a:rPr lang="en-US" sz="2000" b="1" dirty="0" err="1"/>
              <a:t>this</a:t>
            </a:r>
            <a:r>
              <a:rPr lang="en-US" sz="2000" dirty="0" err="1"/>
              <a:t>.address</a:t>
            </a:r>
            <a:r>
              <a:rPr lang="en-US" sz="2000" dirty="0"/>
              <a:t> = address;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endParaRPr lang="en-GB" sz="2000" dirty="0"/>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141</a:t>
            </a:fld>
            <a:endParaRPr lang="en-US" alt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US" dirty="0"/>
              <a:t> </a:t>
            </a:r>
            <a:br>
              <a:rPr lang="en-US" dirty="0"/>
            </a:br>
            <a:r>
              <a:rPr lang="en-US" b="1" dirty="0"/>
              <a:t>Address.java</a:t>
            </a:r>
            <a:endParaRPr lang="en-US" dirty="0"/>
          </a:p>
        </p:txBody>
      </p:sp>
      <p:sp>
        <p:nvSpPr>
          <p:cNvPr id="3" name="Content Placeholder 2"/>
          <p:cNvSpPr>
            <a:spLocks noGrp="1"/>
          </p:cNvSpPr>
          <p:nvPr>
            <p:ph idx="1"/>
          </p:nvPr>
        </p:nvSpPr>
        <p:spPr>
          <a:xfrm>
            <a:off x="838200" y="1428736"/>
            <a:ext cx="10515600" cy="4748227"/>
          </a:xfrm>
        </p:spPr>
        <p:txBody>
          <a:bodyPr/>
          <a:lstStyle/>
          <a:p>
            <a:r>
              <a:rPr lang="en-US" b="1" dirty="0"/>
              <a:t> </a:t>
            </a:r>
            <a:r>
              <a:rPr lang="en-GB" dirty="0"/>
              <a:t>Now, create a class of embedded object Address.java under </a:t>
            </a:r>
            <a:r>
              <a:rPr lang="en-GB" dirty="0" err="1"/>
              <a:t>com.javatpoint.jpa</a:t>
            </a:r>
            <a:r>
              <a:rPr lang="en-GB" dirty="0"/>
              <a:t> package. The annotation @Embeddable represents the embeddable object.</a:t>
            </a:r>
          </a:p>
          <a:p>
            <a:pPr>
              <a:spcBef>
                <a:spcPts val="0"/>
              </a:spcBef>
              <a:buNone/>
            </a:pPr>
            <a:r>
              <a:rPr lang="en-US" sz="2000" b="1" dirty="0"/>
              <a:t>package</a:t>
            </a:r>
            <a:r>
              <a:rPr lang="en-US" sz="2000" dirty="0"/>
              <a:t> </a:t>
            </a:r>
            <a:r>
              <a:rPr lang="en-US" sz="2000" dirty="0" err="1"/>
              <a:t>com.javatpoint.jpa</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@Embeddable  </a:t>
            </a:r>
          </a:p>
          <a:p>
            <a:pPr>
              <a:spcBef>
                <a:spcPts val="0"/>
              </a:spcBef>
              <a:buNone/>
            </a:pPr>
            <a:r>
              <a:rPr lang="en-US" sz="2000" b="1" dirty="0"/>
              <a:t>public</a:t>
            </a:r>
            <a:r>
              <a:rPr lang="en-US" sz="2000" dirty="0"/>
              <a:t> </a:t>
            </a:r>
            <a:r>
              <a:rPr lang="en-US" sz="2000" b="1" dirty="0"/>
              <a:t>class</a:t>
            </a:r>
            <a:r>
              <a:rPr lang="en-US" sz="2000" dirty="0"/>
              <a:t> Address {  </a:t>
            </a:r>
          </a:p>
          <a:p>
            <a:pPr>
              <a:spcBef>
                <a:spcPts val="0"/>
              </a:spcBef>
              <a:buNone/>
            </a:pP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e_pincode</a:t>
            </a:r>
            <a:r>
              <a:rPr lang="en-US" sz="2000" dirty="0"/>
              <a:t>;  </a:t>
            </a:r>
          </a:p>
          <a:p>
            <a:pPr>
              <a:spcBef>
                <a:spcPts val="0"/>
              </a:spcBef>
              <a:buNone/>
            </a:pPr>
            <a:r>
              <a:rPr lang="en-US" sz="2000" dirty="0"/>
              <a:t>    </a:t>
            </a:r>
            <a:r>
              <a:rPr lang="en-US" sz="2000" b="1" dirty="0"/>
              <a:t>private</a:t>
            </a:r>
            <a:r>
              <a:rPr lang="en-US" sz="2000" dirty="0"/>
              <a:t> String </a:t>
            </a:r>
            <a:r>
              <a:rPr lang="en-US" sz="2000" dirty="0" err="1"/>
              <a:t>e_city</a:t>
            </a:r>
            <a:r>
              <a:rPr lang="en-US" sz="2000" dirty="0"/>
              <a:t>;  </a:t>
            </a:r>
          </a:p>
          <a:p>
            <a:pPr>
              <a:spcBef>
                <a:spcPts val="0"/>
              </a:spcBef>
              <a:buNone/>
            </a:pPr>
            <a:r>
              <a:rPr lang="en-US" sz="2000" dirty="0"/>
              <a:t>    </a:t>
            </a:r>
            <a:r>
              <a:rPr lang="en-US" sz="2000" b="1" dirty="0"/>
              <a:t>private</a:t>
            </a:r>
            <a:r>
              <a:rPr lang="en-US" sz="2000" dirty="0"/>
              <a:t> String </a:t>
            </a:r>
            <a:r>
              <a:rPr lang="en-US" sz="2000" dirty="0" err="1"/>
              <a:t>e_state</a:t>
            </a: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getE_pincode</a:t>
            </a:r>
            <a:r>
              <a:rPr lang="en-US" sz="2000" dirty="0"/>
              <a:t>() {  </a:t>
            </a:r>
          </a:p>
          <a:p>
            <a:pPr>
              <a:spcBef>
                <a:spcPts val="0"/>
              </a:spcBef>
              <a:buNone/>
            </a:pPr>
            <a:r>
              <a:rPr lang="en-US" sz="2000" dirty="0"/>
              <a:t>        </a:t>
            </a:r>
            <a:r>
              <a:rPr lang="en-US" sz="2000" b="1" dirty="0"/>
              <a:t>return</a:t>
            </a:r>
            <a:r>
              <a:rPr lang="en-US" sz="2000" dirty="0"/>
              <a:t> </a:t>
            </a:r>
            <a:r>
              <a:rPr lang="en-US" sz="2000" dirty="0" err="1"/>
              <a:t>e_pincode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setE_pincode</a:t>
            </a:r>
            <a:r>
              <a:rPr lang="en-US" sz="2000" dirty="0"/>
              <a:t>(</a:t>
            </a:r>
            <a:r>
              <a:rPr lang="en-US" sz="2000" b="1" dirty="0" err="1"/>
              <a:t>int</a:t>
            </a:r>
            <a:r>
              <a:rPr lang="en-US" sz="2000" dirty="0"/>
              <a:t> </a:t>
            </a:r>
            <a:r>
              <a:rPr lang="en-US" sz="2000" dirty="0" err="1"/>
              <a:t>e_pincode</a:t>
            </a:r>
            <a:r>
              <a:rPr lang="en-US" sz="2000" dirty="0"/>
              <a:t>) {  </a:t>
            </a:r>
          </a:p>
          <a:p>
            <a:pPr>
              <a:spcBef>
                <a:spcPts val="0"/>
              </a:spcBef>
              <a:buNone/>
            </a:pPr>
            <a:r>
              <a:rPr lang="en-US" sz="2000" dirty="0"/>
              <a:t>        </a:t>
            </a:r>
            <a:r>
              <a:rPr lang="en-US" sz="2000" b="1" dirty="0" err="1"/>
              <a:t>this</a:t>
            </a:r>
            <a:r>
              <a:rPr lang="en-US" sz="2000" dirty="0" err="1"/>
              <a:t>.e_pincode</a:t>
            </a:r>
            <a:r>
              <a:rPr lang="en-US" sz="2000" dirty="0"/>
              <a:t> = </a:t>
            </a:r>
            <a:r>
              <a:rPr lang="en-US" sz="2000" dirty="0" err="1"/>
              <a:t>e_pincode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String </a:t>
            </a:r>
            <a:r>
              <a:rPr lang="en-US" sz="2000" dirty="0" err="1"/>
              <a:t>getE_city</a:t>
            </a:r>
            <a:r>
              <a:rPr lang="en-US" sz="2000" dirty="0"/>
              <a:t>() {  </a:t>
            </a:r>
          </a:p>
          <a:p>
            <a:pPr>
              <a:spcBef>
                <a:spcPts val="0"/>
              </a:spcBef>
              <a:buNone/>
            </a:pPr>
            <a:r>
              <a:rPr lang="en-US" sz="2000" dirty="0"/>
              <a:t>        </a:t>
            </a:r>
            <a:r>
              <a:rPr lang="en-US" sz="2000" b="1" dirty="0"/>
              <a:t>return</a:t>
            </a:r>
            <a:r>
              <a:rPr lang="en-US" sz="2000" dirty="0"/>
              <a:t> </a:t>
            </a:r>
            <a:r>
              <a:rPr lang="en-US" sz="2000" dirty="0" err="1"/>
              <a:t>e_city</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setE_city</a:t>
            </a:r>
            <a:r>
              <a:rPr lang="en-US" sz="2000" dirty="0"/>
              <a:t>(String </a:t>
            </a:r>
            <a:r>
              <a:rPr lang="en-US" sz="2000" dirty="0" err="1"/>
              <a:t>e_city</a:t>
            </a:r>
            <a:r>
              <a:rPr lang="en-US" sz="2000" dirty="0"/>
              <a:t>) {  </a:t>
            </a:r>
          </a:p>
          <a:p>
            <a:pPr>
              <a:spcBef>
                <a:spcPts val="0"/>
              </a:spcBef>
              <a:buNone/>
            </a:pPr>
            <a:r>
              <a:rPr lang="en-US" sz="2000" dirty="0"/>
              <a:t>        </a:t>
            </a:r>
            <a:r>
              <a:rPr lang="en-US" sz="2000" b="1" dirty="0" err="1"/>
              <a:t>this</a:t>
            </a:r>
            <a:r>
              <a:rPr lang="en-US" sz="2000" dirty="0" err="1"/>
              <a:t>.e_city</a:t>
            </a:r>
            <a:r>
              <a:rPr lang="en-US" sz="2000" dirty="0"/>
              <a:t> = </a:t>
            </a:r>
            <a:r>
              <a:rPr lang="en-US" sz="2000" dirty="0" err="1"/>
              <a:t>e_city</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String </a:t>
            </a:r>
            <a:r>
              <a:rPr lang="en-US" sz="2000" dirty="0" err="1"/>
              <a:t>getE_state</a:t>
            </a:r>
            <a:r>
              <a:rPr lang="en-US" sz="2000" dirty="0"/>
              <a:t>() {  </a:t>
            </a:r>
          </a:p>
          <a:p>
            <a:pPr>
              <a:spcBef>
                <a:spcPts val="0"/>
              </a:spcBef>
              <a:buNone/>
            </a:pPr>
            <a:r>
              <a:rPr lang="en-US" sz="2000" dirty="0"/>
              <a:t>        </a:t>
            </a:r>
            <a:r>
              <a:rPr lang="en-US" sz="2000" b="1" dirty="0"/>
              <a:t>return</a:t>
            </a:r>
            <a:r>
              <a:rPr lang="en-US" sz="2000" dirty="0"/>
              <a:t> </a:t>
            </a:r>
            <a:r>
              <a:rPr lang="en-US" sz="2000" dirty="0" err="1"/>
              <a:t>e_state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setE_state</a:t>
            </a:r>
            <a:r>
              <a:rPr lang="en-US" sz="2000" dirty="0"/>
              <a:t>(String </a:t>
            </a:r>
            <a:r>
              <a:rPr lang="en-US" sz="2000" dirty="0" err="1"/>
              <a:t>e_state</a:t>
            </a:r>
            <a:r>
              <a:rPr lang="en-US" sz="2000" dirty="0"/>
              <a:t>) {  </a:t>
            </a:r>
          </a:p>
          <a:p>
            <a:pPr>
              <a:spcBef>
                <a:spcPts val="0"/>
              </a:spcBef>
              <a:buNone/>
            </a:pPr>
            <a:r>
              <a:rPr lang="en-US" sz="2000" dirty="0"/>
              <a:t>        </a:t>
            </a:r>
            <a:r>
              <a:rPr lang="en-US" sz="2000" b="1" dirty="0" err="1"/>
              <a:t>this</a:t>
            </a:r>
            <a:r>
              <a:rPr lang="en-US" sz="2000" dirty="0" err="1"/>
              <a:t>.e_state</a:t>
            </a:r>
            <a:r>
              <a:rPr lang="en-US" sz="2000" dirty="0"/>
              <a:t> = </a:t>
            </a:r>
            <a:r>
              <a:rPr lang="en-US" sz="2000" dirty="0" err="1"/>
              <a:t>e_state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endParaRPr lang="en-GB" sz="2000" dirty="0"/>
          </a:p>
          <a:p>
            <a:pPr>
              <a:spcBef>
                <a:spcPts val="0"/>
              </a:spcBef>
              <a:buNone/>
            </a:pPr>
            <a:endParaRPr lang="en-US" sz="2000" dirty="0"/>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142</a:t>
            </a:fld>
            <a:endParaRPr lang="en-U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r>
              <a:rPr lang="en-GB" dirty="0"/>
              <a:t/>
            </a:r>
            <a:br>
              <a:rPr lang="en-GB" dirty="0"/>
            </a:br>
            <a:endParaRPr lang="en-US" dirty="0"/>
          </a:p>
        </p:txBody>
      </p:sp>
      <p:sp>
        <p:nvSpPr>
          <p:cNvPr id="3" name="Content Placeholder 2"/>
          <p:cNvSpPr>
            <a:spLocks noGrp="1"/>
          </p:cNvSpPr>
          <p:nvPr>
            <p:ph idx="1"/>
          </p:nvPr>
        </p:nvSpPr>
        <p:spPr>
          <a:xfrm>
            <a:off x="838200" y="1214422"/>
            <a:ext cx="10515600" cy="4962541"/>
          </a:xfrm>
        </p:spPr>
        <p:txBody>
          <a:bodyPr/>
          <a:lstStyle/>
          <a:p>
            <a:pPr>
              <a:spcBef>
                <a:spcPts val="0"/>
              </a:spcBef>
            </a:pPr>
            <a:r>
              <a:rPr lang="en-US" sz="2000" b="1" dirty="0"/>
              <a:t> </a:t>
            </a:r>
            <a:r>
              <a:rPr lang="en-GB" sz="2000" dirty="0"/>
              <a:t>Now, map the entity class and other databases </a:t>
            </a:r>
            <a:r>
              <a:rPr lang="en-GB" sz="2000" dirty="0" err="1"/>
              <a:t>confiuguration</a:t>
            </a:r>
            <a:r>
              <a:rPr lang="en-GB" sz="2000" dirty="0"/>
              <a:t> in Persistence.xml file.</a:t>
            </a:r>
          </a:p>
          <a:p>
            <a:pPr>
              <a:spcBef>
                <a:spcPts val="0"/>
              </a:spcBef>
            </a:pPr>
            <a:endParaRPr lang="en-US" sz="2000" dirty="0"/>
          </a:p>
          <a:p>
            <a:pPr>
              <a:spcBef>
                <a:spcPts val="0"/>
              </a:spcBef>
              <a:buNone/>
            </a:pPr>
            <a:r>
              <a:rPr lang="en-US" sz="2000" dirty="0"/>
              <a:t>&lt;persistence&gt;  </a:t>
            </a:r>
          </a:p>
          <a:p>
            <a:pPr>
              <a:spcBef>
                <a:spcPts val="0"/>
              </a:spcBef>
              <a:buNone/>
            </a:pPr>
            <a:r>
              <a:rPr lang="en-US" sz="2000" dirty="0"/>
              <a:t>&lt;persistence-unit name="</a:t>
            </a:r>
            <a:r>
              <a:rPr lang="en-US" sz="2000" dirty="0" err="1"/>
              <a:t>Collection_Type</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com.javatpoint.jpa.Employee</a:t>
            </a:r>
            <a:r>
              <a:rPr lang="en-US" sz="2000" dirty="0"/>
              <a:t>&lt;/</a:t>
            </a:r>
            <a:r>
              <a:rPr lang="en-US" sz="2000" b="1" dirty="0"/>
              <a:t>class</a:t>
            </a:r>
            <a:r>
              <a:rPr lang="en-US" sz="2000" dirty="0"/>
              <a:t>&gt;  </a:t>
            </a:r>
          </a:p>
          <a:p>
            <a:pPr>
              <a:spcBef>
                <a:spcPts val="0"/>
              </a:spcBef>
              <a:buNone/>
            </a:pPr>
            <a:r>
              <a:rPr lang="en-US" sz="2000" dirty="0"/>
              <a:t>&lt;</a:t>
            </a:r>
            <a:r>
              <a:rPr lang="en-US" sz="2000" b="1" dirty="0"/>
              <a:t>class</a:t>
            </a:r>
            <a:r>
              <a:rPr lang="en-US" sz="2000" dirty="0"/>
              <a:t>&gt;</a:t>
            </a:r>
            <a:r>
              <a:rPr lang="en-US" sz="2000" dirty="0" err="1"/>
              <a:t>com.javatpoint.jpa.Address</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&lt;properties&gt;  </a:t>
            </a:r>
          </a:p>
          <a:p>
            <a:pPr>
              <a:spcBef>
                <a:spcPts val="0"/>
              </a:spcBef>
              <a:buNone/>
            </a:pPr>
            <a:r>
              <a:rPr lang="en-US" sz="2000" dirty="0"/>
              <a:t>&lt;property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&lt;property name="</a:t>
            </a:r>
            <a:r>
              <a:rPr lang="en-US" sz="2000" dirty="0" err="1"/>
              <a:t>javax.persistence.jdbc.url</a:t>
            </a:r>
            <a:r>
              <a:rPr lang="en-US" sz="2000" dirty="0"/>
              <a:t>" value="</a:t>
            </a:r>
            <a:r>
              <a:rPr lang="en-US" sz="2000" dirty="0" err="1"/>
              <a:t>jdbc:mysql</a:t>
            </a:r>
            <a:r>
              <a:rPr lang="en-US" sz="2000" dirty="0"/>
              <a:t>://localhost:3306/</a:t>
            </a:r>
            <a:r>
              <a:rPr lang="en-US" sz="2000" dirty="0" err="1"/>
              <a:t>collection_mapping</a:t>
            </a:r>
            <a:r>
              <a:rPr lang="en-US" sz="2000" dirty="0"/>
              <a:t>"/&gt;  </a:t>
            </a:r>
          </a:p>
          <a:p>
            <a:pPr>
              <a:spcBef>
                <a:spcPts val="0"/>
              </a:spcBef>
              <a:buNone/>
            </a:pPr>
            <a:r>
              <a:rPr lang="en-US" sz="2000" dirty="0"/>
              <a:t>&lt;property name="</a:t>
            </a:r>
            <a:r>
              <a:rPr lang="en-US" sz="2000" dirty="0" err="1"/>
              <a:t>javax.persistence.jdbc.user</a:t>
            </a:r>
            <a:r>
              <a:rPr lang="en-US" sz="2000" dirty="0"/>
              <a:t>" value="root"/&gt;  </a:t>
            </a:r>
          </a:p>
          <a:p>
            <a:pPr>
              <a:spcBef>
                <a:spcPts val="0"/>
              </a:spcBef>
              <a:buNone/>
            </a:pPr>
            <a:r>
              <a:rPr lang="en-US" sz="2000" dirty="0"/>
              <a:t>&lt;property name="</a:t>
            </a:r>
            <a:r>
              <a:rPr lang="en-US" sz="2000" dirty="0" err="1"/>
              <a:t>javax.persistence.jdbc.password</a:t>
            </a:r>
            <a:r>
              <a:rPr lang="en-US" sz="2000" dirty="0"/>
              <a:t>" value=""/&gt;  </a:t>
            </a:r>
          </a:p>
          <a:p>
            <a:pPr>
              <a:spcBef>
                <a:spcPts val="0"/>
              </a:spcBef>
              <a:buNone/>
            </a:pPr>
            <a:r>
              <a:rPr lang="en-US" sz="2000" dirty="0"/>
              <a:t>&lt;property name="</a:t>
            </a:r>
            <a:r>
              <a:rPr lang="en-US" sz="2000" dirty="0" err="1"/>
              <a:t>eclipselink.logging.level</a:t>
            </a:r>
            <a:r>
              <a:rPr lang="en-US" sz="2000" dirty="0"/>
              <a:t>" value="SEVERE"/&gt;  </a:t>
            </a:r>
          </a:p>
          <a:p>
            <a:pPr>
              <a:spcBef>
                <a:spcPts val="0"/>
              </a:spcBef>
              <a:buNone/>
            </a:pPr>
            <a:r>
              <a:rPr lang="en-US" sz="2000" dirty="0"/>
              <a:t>&lt;property name="</a:t>
            </a:r>
            <a:r>
              <a:rPr lang="en-US" sz="2000" dirty="0" err="1"/>
              <a:t>eclipselink.ddl</a:t>
            </a:r>
            <a:r>
              <a:rPr lang="en-US" sz="2000" dirty="0"/>
              <a:t>-generation" value="create-or-extend-tables"/&gt;  </a:t>
            </a:r>
          </a:p>
          <a:p>
            <a:pPr>
              <a:spcBef>
                <a:spcPts val="0"/>
              </a:spcBef>
              <a:buNone/>
            </a:pPr>
            <a:r>
              <a:rPr lang="en-US" sz="2000" dirty="0"/>
              <a:t>&lt;/properties&gt;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&lt;/persistence&gt;  </a:t>
            </a:r>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143</a:t>
            </a:fld>
            <a:endParaRPr lang="en-US"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421"/>
          </a:xfrm>
        </p:spPr>
        <p:txBody>
          <a:bodyPr/>
          <a:lstStyle/>
          <a:p>
            <a:r>
              <a:rPr lang="en-US" b="1" dirty="0"/>
              <a:t>ListMapping.java</a:t>
            </a:r>
            <a:r>
              <a:rPr lang="en-US" dirty="0"/>
              <a:t/>
            </a:r>
            <a:br>
              <a:rPr lang="en-US" dirty="0"/>
            </a:br>
            <a:endParaRPr lang="en-US" dirty="0"/>
          </a:p>
        </p:txBody>
      </p:sp>
      <p:sp>
        <p:nvSpPr>
          <p:cNvPr id="3" name="Content Placeholder 2"/>
          <p:cNvSpPr>
            <a:spLocks noGrp="1"/>
          </p:cNvSpPr>
          <p:nvPr>
            <p:ph idx="1"/>
          </p:nvPr>
        </p:nvSpPr>
        <p:spPr>
          <a:xfrm>
            <a:off x="838200" y="1000108"/>
            <a:ext cx="10515600" cy="5176855"/>
          </a:xfrm>
        </p:spPr>
        <p:txBody>
          <a:bodyPr/>
          <a:lstStyle/>
          <a:p>
            <a:r>
              <a:rPr lang="en-US" sz="2000" b="1" dirty="0"/>
              <a:t> </a:t>
            </a:r>
            <a:r>
              <a:rPr lang="en-GB" sz="2000" dirty="0"/>
              <a:t>Create a persistence class ListMapping.java under </a:t>
            </a:r>
            <a:r>
              <a:rPr lang="en-GB" sz="2000" dirty="0" err="1"/>
              <a:t>com.javatpoint.collection</a:t>
            </a:r>
            <a:r>
              <a:rPr lang="en-GB" sz="2000" dirty="0"/>
              <a:t> package to persist the entity object with data.</a:t>
            </a:r>
          </a:p>
          <a:p>
            <a:pPr>
              <a:spcBef>
                <a:spcPts val="0"/>
              </a:spcBef>
              <a:buNone/>
            </a:pPr>
            <a:r>
              <a:rPr lang="en-US" sz="2000" b="1" dirty="0"/>
              <a:t>package</a:t>
            </a:r>
            <a:r>
              <a:rPr lang="en-US" sz="2000" dirty="0"/>
              <a:t> </a:t>
            </a:r>
            <a:r>
              <a:rPr lang="en-US" sz="2000" dirty="0" err="1"/>
              <a:t>com.javatpoint.collection</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com.javatpoint.jpa</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ListMapping</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a:t>
            </a:r>
            <a:r>
              <a:rPr lang="en-US" sz="2000" dirty="0" err="1"/>
              <a:t>Persistence.createEntityManagerFactory</a:t>
            </a:r>
            <a:r>
              <a:rPr lang="en-US" sz="2000" dirty="0"/>
              <a:t>("</a:t>
            </a:r>
            <a:r>
              <a:rPr lang="en-US" sz="2000" dirty="0" err="1"/>
              <a:t>Collection_Type</a:t>
            </a:r>
            <a:r>
              <a:rPr lang="en-US" sz="2000" dirty="0"/>
              <a:t>");  </a:t>
            </a:r>
          </a:p>
          <a:p>
            <a:pPr>
              <a:spcBef>
                <a:spcPts val="0"/>
              </a:spcBef>
              <a:buNone/>
            </a:pPr>
            <a:r>
              <a:rPr lang="en-US" sz="2000" dirty="0"/>
              <a:t>        </a:t>
            </a:r>
            <a:r>
              <a:rPr lang="en-US" sz="2000" dirty="0" err="1"/>
              <a:t>EntityManager</a:t>
            </a:r>
            <a:r>
              <a:rPr lang="en-US" sz="2000" dirty="0"/>
              <a:t> </a:t>
            </a:r>
            <a:r>
              <a:rPr lang="en-US" sz="2000" dirty="0" err="1"/>
              <a:t>em</a:t>
            </a:r>
            <a:r>
              <a:rPr lang="en-US" sz="2000" dirty="0"/>
              <a:t>=</a:t>
            </a:r>
            <a:r>
              <a:rPr lang="en-US" sz="2000" dirty="0" err="1"/>
              <a:t>emf.createEntityManager</a:t>
            </a:r>
            <a:r>
              <a:rPr lang="en-US" sz="2000" dirty="0"/>
              <a:t>();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().begin();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Address a1=</a:t>
            </a:r>
            <a:r>
              <a:rPr lang="en-US" sz="2000" b="1" dirty="0"/>
              <a:t>new</a:t>
            </a:r>
            <a:r>
              <a:rPr lang="en-US" sz="2000" dirty="0"/>
              <a:t> Address();  </a:t>
            </a:r>
          </a:p>
          <a:p>
            <a:pPr>
              <a:spcBef>
                <a:spcPts val="0"/>
              </a:spcBef>
              <a:buNone/>
            </a:pPr>
            <a:r>
              <a:rPr lang="en-US" sz="2000" dirty="0"/>
              <a:t>        a1.setE_pincode(201301);  </a:t>
            </a:r>
          </a:p>
          <a:p>
            <a:pPr>
              <a:spcBef>
                <a:spcPts val="0"/>
              </a:spcBef>
              <a:buNone/>
            </a:pPr>
            <a:r>
              <a:rPr lang="en-US" sz="2000" dirty="0"/>
              <a:t>        a1.setE_city("</a:t>
            </a:r>
            <a:r>
              <a:rPr lang="en-US" sz="2000" dirty="0" err="1"/>
              <a:t>Noida</a:t>
            </a:r>
            <a:r>
              <a:rPr lang="en-US" sz="2000" dirty="0"/>
              <a:t>");  </a:t>
            </a:r>
          </a:p>
          <a:p>
            <a:pPr>
              <a:spcBef>
                <a:spcPts val="0"/>
              </a:spcBef>
              <a:buNone/>
            </a:pPr>
            <a:r>
              <a:rPr lang="en-US" sz="2000" dirty="0"/>
              <a:t>        a1.setE_state("Uttar Pradesh");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Address a2=</a:t>
            </a:r>
            <a:r>
              <a:rPr lang="en-US" sz="2000" b="1" dirty="0"/>
              <a:t>new</a:t>
            </a:r>
            <a:r>
              <a:rPr lang="en-US" sz="2000" dirty="0"/>
              <a:t> Address();  </a:t>
            </a:r>
          </a:p>
          <a:p>
            <a:pPr>
              <a:spcBef>
                <a:spcPts val="0"/>
              </a:spcBef>
              <a:buNone/>
            </a:pPr>
            <a:r>
              <a:rPr lang="en-US" sz="2000" dirty="0"/>
              <a:t>        a2.setE_pincode(302001);  </a:t>
            </a:r>
          </a:p>
          <a:p>
            <a:pPr>
              <a:spcBef>
                <a:spcPts val="0"/>
              </a:spcBef>
              <a:buNone/>
            </a:pPr>
            <a:r>
              <a:rPr lang="en-US" sz="2000" dirty="0"/>
              <a:t>        a2.setE_city("</a:t>
            </a:r>
            <a:r>
              <a:rPr lang="en-US" sz="2000" dirty="0" err="1"/>
              <a:t>Jaipur</a:t>
            </a:r>
            <a:r>
              <a:rPr lang="en-US" sz="2000" dirty="0"/>
              <a:t>");  </a:t>
            </a:r>
          </a:p>
          <a:p>
            <a:pPr>
              <a:spcBef>
                <a:spcPts val="0"/>
              </a:spcBef>
              <a:buNone/>
            </a:pPr>
            <a:r>
              <a:rPr lang="en-US" sz="2000" dirty="0"/>
              <a:t>        a2.setE_state("Rajasthan");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Employee e1=</a:t>
            </a:r>
            <a:r>
              <a:rPr lang="en-US" sz="2000" b="1" dirty="0"/>
              <a:t>new</a:t>
            </a:r>
            <a:r>
              <a:rPr lang="en-US" sz="2000" dirty="0"/>
              <a:t> Employee();  </a:t>
            </a:r>
          </a:p>
          <a:p>
            <a:pPr>
              <a:spcBef>
                <a:spcPts val="0"/>
              </a:spcBef>
              <a:buNone/>
            </a:pPr>
            <a:r>
              <a:rPr lang="en-US" sz="2000" dirty="0"/>
              <a:t>    e1.setE_id(1);  </a:t>
            </a:r>
          </a:p>
          <a:p>
            <a:pPr>
              <a:spcBef>
                <a:spcPts val="0"/>
              </a:spcBef>
              <a:buNone/>
            </a:pPr>
            <a:r>
              <a:rPr lang="en-US" sz="2000" dirty="0"/>
              <a:t>    e1.setE_name("Vijay");  </a:t>
            </a:r>
          </a:p>
          <a:p>
            <a:pPr>
              <a:spcBef>
                <a:spcPts val="0"/>
              </a:spcBef>
              <a:buNone/>
            </a:pPr>
            <a:r>
              <a:rPr lang="en-US" sz="2000" dirty="0"/>
              <a:t>    e1.getAddress().add(a1);  </a:t>
            </a:r>
          </a:p>
          <a:p>
            <a:pPr>
              <a:spcBef>
                <a:spcPts val="0"/>
              </a:spcBef>
              <a:buNone/>
            </a:pPr>
            <a:r>
              <a:rPr lang="en-US" sz="2000" dirty="0"/>
              <a:t>      </a:t>
            </a:r>
          </a:p>
          <a:p>
            <a:pPr>
              <a:spcBef>
                <a:spcPts val="0"/>
              </a:spcBef>
              <a:buNone/>
            </a:pPr>
            <a:r>
              <a:rPr lang="en-US" sz="2000" dirty="0"/>
              <a:t>    Employee e2=</a:t>
            </a:r>
            <a:r>
              <a:rPr lang="en-US" sz="2000" b="1" dirty="0"/>
              <a:t>new</a:t>
            </a:r>
            <a:r>
              <a:rPr lang="en-US" sz="2000" dirty="0"/>
              <a:t> Employee();  </a:t>
            </a:r>
          </a:p>
          <a:p>
            <a:pPr>
              <a:spcBef>
                <a:spcPts val="0"/>
              </a:spcBef>
              <a:buNone/>
            </a:pPr>
            <a:r>
              <a:rPr lang="en-US" sz="2000" dirty="0"/>
              <a:t>    e2.setE_id(2);  </a:t>
            </a:r>
          </a:p>
          <a:p>
            <a:pPr>
              <a:spcBef>
                <a:spcPts val="0"/>
              </a:spcBef>
              <a:buNone/>
            </a:pPr>
            <a:r>
              <a:rPr lang="en-US" sz="2000" dirty="0"/>
              <a:t>    e2.setE_name("John");  </a:t>
            </a:r>
          </a:p>
          <a:p>
            <a:pPr>
              <a:spcBef>
                <a:spcPts val="0"/>
              </a:spcBef>
              <a:buNone/>
            </a:pPr>
            <a:r>
              <a:rPr lang="en-US" sz="2000" dirty="0"/>
              <a:t>    e2.getAddress().add(a2);  </a:t>
            </a:r>
          </a:p>
          <a:p>
            <a:pPr>
              <a:spcBef>
                <a:spcPts val="0"/>
              </a:spcBef>
              <a:buNone/>
            </a:pPr>
            <a:r>
              <a:rPr lang="en-US" sz="2000" dirty="0"/>
              <a:t>      </a:t>
            </a:r>
          </a:p>
          <a:p>
            <a:pPr>
              <a:spcBef>
                <a:spcPts val="0"/>
              </a:spcBef>
              <a:buNone/>
            </a:pPr>
            <a:r>
              <a:rPr lang="en-US" sz="2000" dirty="0"/>
              <a:t>    </a:t>
            </a:r>
            <a:r>
              <a:rPr lang="en-US" sz="2000" dirty="0" err="1"/>
              <a:t>em.persist</a:t>
            </a:r>
            <a:r>
              <a:rPr lang="en-US" sz="2000" dirty="0"/>
              <a:t>(e1);  </a:t>
            </a:r>
          </a:p>
          <a:p>
            <a:pPr>
              <a:spcBef>
                <a:spcPts val="0"/>
              </a:spcBef>
              <a:buNone/>
            </a:pPr>
            <a:r>
              <a:rPr lang="en-US" sz="2000" dirty="0"/>
              <a:t>    </a:t>
            </a:r>
            <a:r>
              <a:rPr lang="en-US" sz="2000" dirty="0" err="1"/>
              <a:t>em.persist</a:t>
            </a:r>
            <a:r>
              <a:rPr lang="en-US" sz="2000" dirty="0"/>
              <a:t>(e2);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().commit();  </a:t>
            </a:r>
          </a:p>
          <a:p>
            <a:pPr>
              <a:spcBef>
                <a:spcPts val="0"/>
              </a:spcBef>
              <a:buNone/>
            </a:pPr>
            <a:r>
              <a:rPr lang="en-US" sz="2000" dirty="0"/>
              <a: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144</a:t>
            </a:fld>
            <a:endParaRPr lang="en-US"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r>
              <a:rPr lang="en-GB" dirty="0"/>
              <a:t/>
            </a:r>
            <a:br>
              <a:rPr lang="en-GB" dirty="0"/>
            </a:br>
            <a:endParaRPr lang="en-US" dirty="0"/>
          </a:p>
        </p:txBody>
      </p:sp>
      <p:sp>
        <p:nvSpPr>
          <p:cNvPr id="3" name="Content Placeholder 2"/>
          <p:cNvSpPr>
            <a:spLocks noGrp="1"/>
          </p:cNvSpPr>
          <p:nvPr>
            <p:ph idx="1"/>
          </p:nvPr>
        </p:nvSpPr>
        <p:spPr>
          <a:xfrm>
            <a:off x="838200" y="1285860"/>
            <a:ext cx="10515600" cy="4891103"/>
          </a:xfrm>
        </p:spPr>
        <p:txBody>
          <a:bodyPr/>
          <a:lstStyle/>
          <a:p>
            <a:r>
              <a:rPr lang="en-US" sz="2000" b="1" dirty="0"/>
              <a:t> </a:t>
            </a:r>
            <a:r>
              <a:rPr lang="en-GB" sz="2000" dirty="0"/>
              <a:t>After the execution of the program, the following table are generated under </a:t>
            </a:r>
            <a:r>
              <a:rPr lang="en-GB" sz="2000" dirty="0" err="1"/>
              <a:t>MySQL</a:t>
            </a:r>
            <a:r>
              <a:rPr lang="en-GB" sz="2000" dirty="0"/>
              <a:t> workbench.</a:t>
            </a:r>
          </a:p>
          <a:p>
            <a:r>
              <a:rPr lang="en-GB" sz="2000" dirty="0"/>
              <a:t>Employee table - This table contains the employee details. To fetch data, run select * from employee query in </a:t>
            </a:r>
            <a:r>
              <a:rPr lang="en-GB" sz="2000" dirty="0" err="1"/>
              <a:t>MySQL</a:t>
            </a:r>
            <a:r>
              <a:rPr lang="en-GB" sz="2000" dirty="0"/>
              <a:t>.</a:t>
            </a:r>
          </a:p>
          <a:p>
            <a:pPr>
              <a:spcBef>
                <a:spcPts val="0"/>
              </a:spcBef>
            </a:pPr>
            <a:endParaRPr lang="en-US" sz="2000" dirty="0"/>
          </a:p>
          <a:p>
            <a:endParaRPr lang="en-GB" dirty="0"/>
          </a:p>
          <a:p>
            <a:endParaRPr lang="en-GB" dirty="0"/>
          </a:p>
          <a:p>
            <a:r>
              <a:rPr lang="en-GB" dirty="0" err="1"/>
              <a:t>Employee_address</a:t>
            </a:r>
            <a:r>
              <a:rPr lang="en-GB" dirty="0"/>
              <a:t> table - This table represents the mapping between employee and address table. To fetch data, run select * from </a:t>
            </a:r>
            <a:r>
              <a:rPr lang="en-GB" dirty="0" err="1"/>
              <a:t>employee_address</a:t>
            </a:r>
            <a:r>
              <a:rPr lang="en-GB" dirty="0"/>
              <a:t> query in </a:t>
            </a:r>
            <a:r>
              <a:rPr lang="en-GB" dirty="0" err="1"/>
              <a:t>MySQL</a:t>
            </a:r>
            <a:r>
              <a:rPr lang="en-GB" dirty="0"/>
              <a:t>.</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145</a:t>
            </a:fld>
            <a:endParaRPr lang="en-US" altLang="en-US"/>
          </a:p>
        </p:txBody>
      </p:sp>
      <p:pic>
        <p:nvPicPr>
          <p:cNvPr id="5" name="Picture 4" descr="JPA List Mapping"/>
          <p:cNvPicPr/>
          <p:nvPr/>
        </p:nvPicPr>
        <p:blipFill>
          <a:blip r:embed="rId2"/>
          <a:srcRect/>
          <a:stretch>
            <a:fillRect/>
          </a:stretch>
        </p:blipFill>
        <p:spPr bwMode="auto">
          <a:xfrm>
            <a:off x="4167174" y="2357430"/>
            <a:ext cx="1389380" cy="896620"/>
          </a:xfrm>
          <a:prstGeom prst="rect">
            <a:avLst/>
          </a:prstGeom>
          <a:noFill/>
          <a:ln w="9525">
            <a:noFill/>
            <a:miter lim="800000"/>
            <a:headEnd/>
            <a:tailEnd/>
          </a:ln>
        </p:spPr>
      </p:pic>
      <p:pic>
        <p:nvPicPr>
          <p:cNvPr id="6" name="Picture 5" descr="JPA List Mapping"/>
          <p:cNvPicPr/>
          <p:nvPr/>
        </p:nvPicPr>
        <p:blipFill>
          <a:blip r:embed="rId3"/>
          <a:srcRect/>
          <a:stretch>
            <a:fillRect/>
          </a:stretch>
        </p:blipFill>
        <p:spPr bwMode="auto">
          <a:xfrm>
            <a:off x="5524496" y="5000636"/>
            <a:ext cx="3903980" cy="843915"/>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US" dirty="0"/>
              <a:t>JPA Set Mapping</a:t>
            </a:r>
          </a:p>
        </p:txBody>
      </p:sp>
      <p:sp>
        <p:nvSpPr>
          <p:cNvPr id="3" name="Content Placeholder 2"/>
          <p:cNvSpPr>
            <a:spLocks noGrp="1"/>
          </p:cNvSpPr>
          <p:nvPr>
            <p:ph idx="1"/>
          </p:nvPr>
        </p:nvSpPr>
        <p:spPr>
          <a:xfrm>
            <a:off x="838200" y="1071546"/>
            <a:ext cx="10515600" cy="5105417"/>
          </a:xfrm>
        </p:spPr>
        <p:txBody>
          <a:bodyPr/>
          <a:lstStyle/>
          <a:p>
            <a:r>
              <a:rPr lang="en-GB" sz="2000" dirty="0"/>
              <a:t>A Set is an interface that contains unique elements. These elements don't maintain any order. A Set can be used when there is a requirement of retrieving unique elements in an unordered manner.</a:t>
            </a:r>
          </a:p>
          <a:p>
            <a:r>
              <a:rPr lang="en-GB" sz="2000" dirty="0"/>
              <a:t>Set Mapping Example</a:t>
            </a:r>
          </a:p>
          <a:p>
            <a:r>
              <a:rPr lang="en-GB" sz="2000" dirty="0"/>
              <a:t>In this example, we embed an object in an entity class and define it as a collection type List.</a:t>
            </a:r>
          </a:p>
          <a:p>
            <a:r>
              <a:rPr lang="en-GB" sz="2000" b="1" dirty="0"/>
              <a:t>private</a:t>
            </a:r>
            <a:r>
              <a:rPr lang="en-GB" sz="2000" dirty="0"/>
              <a:t> Set&lt;Address&gt; address=</a:t>
            </a:r>
            <a:r>
              <a:rPr lang="en-GB" sz="2000" b="1" dirty="0"/>
              <a:t>new</a:t>
            </a:r>
            <a:r>
              <a:rPr lang="en-GB" sz="2000" dirty="0"/>
              <a:t> </a:t>
            </a:r>
            <a:r>
              <a:rPr lang="en-GB" sz="2000" dirty="0" err="1"/>
              <a:t>HashSet</a:t>
            </a:r>
            <a:r>
              <a:rPr lang="en-GB" sz="2000" dirty="0"/>
              <a:t>&lt;Address&gt;();  </a:t>
            </a:r>
          </a:p>
          <a:p>
            <a:r>
              <a:rPr lang="en-GB" sz="2000" dirty="0"/>
              <a:t>This example contains the following steps: -</a:t>
            </a:r>
          </a:p>
          <a:p>
            <a:pPr>
              <a:spcBef>
                <a:spcPts val="0"/>
              </a:spcBef>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146</a:t>
            </a:fld>
            <a:endParaRPr lang="en-US"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US" b="1" dirty="0"/>
              <a:t>Employee.java</a:t>
            </a:r>
            <a:endParaRPr lang="en-US" dirty="0"/>
          </a:p>
        </p:txBody>
      </p:sp>
      <p:sp>
        <p:nvSpPr>
          <p:cNvPr id="3" name="Content Placeholder 2"/>
          <p:cNvSpPr>
            <a:spLocks noGrp="1"/>
          </p:cNvSpPr>
          <p:nvPr>
            <p:ph idx="1"/>
          </p:nvPr>
        </p:nvSpPr>
        <p:spPr>
          <a:xfrm>
            <a:off x="838200" y="928670"/>
            <a:ext cx="10515600" cy="5248293"/>
          </a:xfrm>
        </p:spPr>
        <p:txBody>
          <a:bodyPr/>
          <a:lstStyle/>
          <a:p>
            <a:r>
              <a:rPr lang="en-GB" dirty="0"/>
              <a:t>Create an entity class Employee.java under </a:t>
            </a:r>
            <a:r>
              <a:rPr lang="en-GB" dirty="0" err="1"/>
              <a:t>com.javatpoint.jpa</a:t>
            </a:r>
            <a:r>
              <a:rPr lang="en-GB" dirty="0"/>
              <a:t> package that contains employee id, name and embedded object (employee Address). The annotation @</a:t>
            </a:r>
            <a:r>
              <a:rPr lang="en-GB" dirty="0" err="1"/>
              <a:t>ElementCollection</a:t>
            </a:r>
            <a:r>
              <a:rPr lang="en-GB" dirty="0"/>
              <a:t> represents the embedded object.</a:t>
            </a:r>
          </a:p>
          <a:p>
            <a:pPr>
              <a:spcBef>
                <a:spcPts val="0"/>
              </a:spcBef>
              <a:buNone/>
            </a:pPr>
            <a:r>
              <a:rPr lang="en-US" sz="2000" b="1" dirty="0"/>
              <a:t>package</a:t>
            </a:r>
            <a:r>
              <a:rPr lang="en-US" sz="2000" dirty="0"/>
              <a:t> </a:t>
            </a:r>
            <a:r>
              <a:rPr lang="en-US" sz="2000" dirty="0" err="1"/>
              <a:t>com.javatpoint.jpa</a:t>
            </a:r>
            <a:r>
              <a:rPr lang="en-US" sz="2000" dirty="0"/>
              <a:t>;  </a:t>
            </a:r>
          </a:p>
          <a:p>
            <a:pPr>
              <a:spcBef>
                <a:spcPts val="0"/>
              </a:spcBef>
              <a:buNone/>
            </a:pPr>
            <a:r>
              <a:rPr lang="en-US" sz="2000" b="1" dirty="0"/>
              <a:t>import</a:t>
            </a:r>
            <a:r>
              <a:rPr lang="en-US" sz="2000" dirty="0"/>
              <a:t> </a:t>
            </a:r>
            <a:r>
              <a:rPr lang="en-US" sz="2000" dirty="0" err="1"/>
              <a:t>java.util</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@Entity  </a:t>
            </a:r>
          </a:p>
          <a:p>
            <a:pPr>
              <a:spcBef>
                <a:spcPts val="0"/>
              </a:spcBef>
              <a:buNone/>
            </a:pPr>
            <a:r>
              <a:rPr lang="en-US" sz="2000" dirty="0"/>
              <a:t>  </a:t>
            </a:r>
          </a:p>
          <a:p>
            <a:pPr>
              <a:spcBef>
                <a:spcPts val="0"/>
              </a:spcBef>
              <a:buNone/>
            </a:pPr>
            <a:r>
              <a:rPr lang="en-US" sz="2000" b="1" dirty="0"/>
              <a:t>public</a:t>
            </a:r>
            <a:r>
              <a:rPr lang="en-US" sz="2000" dirty="0"/>
              <a:t> </a:t>
            </a:r>
            <a:r>
              <a:rPr lang="en-US" sz="2000" b="1" dirty="0"/>
              <a:t>class</a:t>
            </a:r>
            <a:r>
              <a:rPr lang="en-US" sz="2000" dirty="0"/>
              <a:t> Employee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dirty="0" err="1"/>
              <a:t>GeneratedValue</a:t>
            </a:r>
            <a:r>
              <a:rPr lang="en-US" sz="2000" dirty="0"/>
              <a:t>(strategy=</a:t>
            </a:r>
            <a:r>
              <a:rPr lang="en-US" sz="2000" dirty="0" err="1"/>
              <a:t>GenerationType.AUTO</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e_id</a:t>
            </a:r>
            <a:r>
              <a:rPr lang="en-US" sz="2000" dirty="0"/>
              <a:t>;  </a:t>
            </a:r>
          </a:p>
          <a:p>
            <a:pPr>
              <a:spcBef>
                <a:spcPts val="0"/>
              </a:spcBef>
              <a:buNone/>
            </a:pPr>
            <a:r>
              <a:rPr lang="en-US" sz="2000" dirty="0"/>
              <a:t>    </a:t>
            </a:r>
            <a:r>
              <a:rPr lang="en-US" sz="2000" b="1" dirty="0"/>
              <a:t>private</a:t>
            </a:r>
            <a:r>
              <a:rPr lang="en-US" sz="2000" dirty="0"/>
              <a:t> String </a:t>
            </a:r>
            <a:r>
              <a:rPr lang="en-US" sz="2000" dirty="0" err="1"/>
              <a:t>e_name</a:t>
            </a:r>
            <a:r>
              <a:rPr lang="en-US" sz="2000" dirty="0"/>
              <a:t>;  </a:t>
            </a:r>
          </a:p>
          <a:p>
            <a:pPr>
              <a:spcBef>
                <a:spcPts val="0"/>
              </a:spcBef>
              <a:buNone/>
            </a:pPr>
            <a:r>
              <a:rPr lang="en-US" sz="2000" dirty="0"/>
              <a:t>      </a:t>
            </a:r>
          </a:p>
          <a:p>
            <a:pPr>
              <a:spcBef>
                <a:spcPts val="0"/>
              </a:spcBef>
              <a:buNone/>
            </a:pPr>
            <a:r>
              <a:rPr lang="en-US" sz="2000" dirty="0"/>
              <a:t>    @</a:t>
            </a:r>
            <a:r>
              <a:rPr lang="en-US" sz="2000" dirty="0" err="1"/>
              <a:t>ElementCollection</a:t>
            </a:r>
            <a:r>
              <a:rPr lang="en-US" sz="2000" dirty="0"/>
              <a:t>  </a:t>
            </a:r>
          </a:p>
          <a:p>
            <a:pPr>
              <a:spcBef>
                <a:spcPts val="0"/>
              </a:spcBef>
              <a:buNone/>
            </a:pPr>
            <a:r>
              <a:rPr lang="en-US" sz="2000" dirty="0"/>
              <a:t>    </a:t>
            </a:r>
            <a:r>
              <a:rPr lang="en-US" sz="2000" b="1" dirty="0"/>
              <a:t>private</a:t>
            </a:r>
            <a:r>
              <a:rPr lang="en-US" sz="2000" dirty="0"/>
              <a:t> Set&lt;Address&gt; address=</a:t>
            </a:r>
            <a:r>
              <a:rPr lang="en-US" sz="2000" b="1" dirty="0"/>
              <a:t>new</a:t>
            </a:r>
            <a:r>
              <a:rPr lang="en-US" sz="2000" dirty="0"/>
              <a:t> </a:t>
            </a:r>
            <a:r>
              <a:rPr lang="en-US" sz="2000" dirty="0" err="1"/>
              <a:t>HashSet</a:t>
            </a:r>
            <a:r>
              <a:rPr lang="en-US" sz="2000" dirty="0"/>
              <a:t>&lt;Address&gt;();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getE_id</a:t>
            </a:r>
            <a:r>
              <a:rPr lang="en-US" sz="2000" dirty="0"/>
              <a:t>() {  </a:t>
            </a:r>
          </a:p>
          <a:p>
            <a:pPr>
              <a:spcBef>
                <a:spcPts val="0"/>
              </a:spcBef>
              <a:buNone/>
            </a:pPr>
            <a:r>
              <a:rPr lang="en-US" sz="2000" dirty="0"/>
              <a:t>        </a:t>
            </a:r>
            <a:r>
              <a:rPr lang="en-US" sz="2000" b="1" dirty="0"/>
              <a:t>return</a:t>
            </a:r>
            <a:r>
              <a:rPr lang="en-US" sz="2000" dirty="0"/>
              <a:t> </a:t>
            </a:r>
            <a:r>
              <a:rPr lang="en-US" sz="2000" dirty="0" err="1"/>
              <a:t>e_id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setE_id</a:t>
            </a:r>
            <a:r>
              <a:rPr lang="en-US" sz="2000" dirty="0"/>
              <a:t>(</a:t>
            </a:r>
            <a:r>
              <a:rPr lang="en-US" sz="2000" b="1" dirty="0" err="1"/>
              <a:t>int</a:t>
            </a:r>
            <a:r>
              <a:rPr lang="en-US" sz="2000" dirty="0"/>
              <a:t> </a:t>
            </a:r>
            <a:r>
              <a:rPr lang="en-US" sz="2000" dirty="0" err="1"/>
              <a:t>e_id</a:t>
            </a:r>
            <a:r>
              <a:rPr lang="en-US" sz="2000" dirty="0"/>
              <a:t>) {  </a:t>
            </a:r>
          </a:p>
          <a:p>
            <a:pPr>
              <a:spcBef>
                <a:spcPts val="0"/>
              </a:spcBef>
              <a:buNone/>
            </a:pPr>
            <a:r>
              <a:rPr lang="en-US" sz="2000" dirty="0"/>
              <a:t>        </a:t>
            </a:r>
            <a:r>
              <a:rPr lang="en-US" sz="2000" b="1" dirty="0" err="1"/>
              <a:t>this</a:t>
            </a:r>
            <a:r>
              <a:rPr lang="en-US" sz="2000" dirty="0" err="1"/>
              <a:t>.e_id</a:t>
            </a:r>
            <a:r>
              <a:rPr lang="en-US" sz="2000" dirty="0"/>
              <a:t> = </a:t>
            </a:r>
            <a:r>
              <a:rPr lang="en-US" sz="2000" dirty="0" err="1"/>
              <a:t>e_id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String </a:t>
            </a:r>
            <a:r>
              <a:rPr lang="en-US" sz="2000" dirty="0" err="1"/>
              <a:t>getE_name</a:t>
            </a:r>
            <a:r>
              <a:rPr lang="en-US" sz="2000" dirty="0"/>
              <a:t>() {  </a:t>
            </a:r>
          </a:p>
          <a:p>
            <a:pPr>
              <a:spcBef>
                <a:spcPts val="0"/>
              </a:spcBef>
              <a:buNone/>
            </a:pPr>
            <a:r>
              <a:rPr lang="en-US" sz="2000" dirty="0"/>
              <a:t>        </a:t>
            </a:r>
            <a:r>
              <a:rPr lang="en-US" sz="2000" b="1" dirty="0"/>
              <a:t>return</a:t>
            </a:r>
            <a:r>
              <a:rPr lang="en-US" sz="2000" dirty="0"/>
              <a:t> </a:t>
            </a:r>
            <a:r>
              <a:rPr lang="en-US" sz="2000" dirty="0" err="1"/>
              <a:t>e_name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setE_name</a:t>
            </a:r>
            <a:r>
              <a:rPr lang="en-US" sz="2000" dirty="0"/>
              <a:t>(String </a:t>
            </a:r>
            <a:r>
              <a:rPr lang="en-US" sz="2000" dirty="0" err="1"/>
              <a:t>e_name</a:t>
            </a:r>
            <a:r>
              <a:rPr lang="en-US" sz="2000" dirty="0"/>
              <a:t>) {  </a:t>
            </a:r>
          </a:p>
          <a:p>
            <a:pPr>
              <a:spcBef>
                <a:spcPts val="0"/>
              </a:spcBef>
              <a:buNone/>
            </a:pPr>
            <a:r>
              <a:rPr lang="en-US" sz="2000" dirty="0"/>
              <a:t>        </a:t>
            </a:r>
            <a:r>
              <a:rPr lang="en-US" sz="2000" b="1" dirty="0" err="1"/>
              <a:t>this</a:t>
            </a:r>
            <a:r>
              <a:rPr lang="en-US" sz="2000" dirty="0" err="1"/>
              <a:t>.e_name</a:t>
            </a:r>
            <a:r>
              <a:rPr lang="en-US" sz="2000" dirty="0"/>
              <a:t> = </a:t>
            </a:r>
            <a:r>
              <a:rPr lang="en-US" sz="2000" dirty="0" err="1"/>
              <a:t>e_name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Set&lt;Address&gt; </a:t>
            </a:r>
            <a:r>
              <a:rPr lang="en-US" sz="2000" dirty="0" err="1"/>
              <a:t>getAddress</a:t>
            </a:r>
            <a:r>
              <a:rPr lang="en-US" sz="2000" dirty="0"/>
              <a:t>() {  </a:t>
            </a:r>
          </a:p>
          <a:p>
            <a:pPr>
              <a:spcBef>
                <a:spcPts val="0"/>
              </a:spcBef>
              <a:buNone/>
            </a:pPr>
            <a:r>
              <a:rPr lang="en-US" sz="2000" dirty="0"/>
              <a:t>        </a:t>
            </a:r>
            <a:r>
              <a:rPr lang="en-US" sz="2000" b="1" dirty="0"/>
              <a:t>return</a:t>
            </a:r>
            <a:r>
              <a:rPr lang="en-US" sz="2000" dirty="0"/>
              <a:t> address;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setAddress</a:t>
            </a:r>
            <a:r>
              <a:rPr lang="en-US" sz="2000" dirty="0"/>
              <a:t>(Set&lt;Address&gt; address) {  </a:t>
            </a:r>
          </a:p>
          <a:p>
            <a:pPr>
              <a:spcBef>
                <a:spcPts val="0"/>
              </a:spcBef>
              <a:buNone/>
            </a:pPr>
            <a:r>
              <a:rPr lang="en-US" sz="2000" dirty="0"/>
              <a:t>        </a:t>
            </a:r>
            <a:r>
              <a:rPr lang="en-US" sz="2000" b="1" dirty="0" err="1"/>
              <a:t>this</a:t>
            </a:r>
            <a:r>
              <a:rPr lang="en-US" sz="2000" dirty="0" err="1"/>
              <a:t>.address</a:t>
            </a:r>
            <a:r>
              <a:rPr lang="en-US" sz="2000" dirty="0"/>
              <a:t> = address;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147</a:t>
            </a:fld>
            <a:endParaRPr lang="en-US"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US" b="1" dirty="0"/>
              <a:t>Address.java</a:t>
            </a:r>
            <a:endParaRPr lang="en-US" dirty="0"/>
          </a:p>
        </p:txBody>
      </p:sp>
      <p:sp>
        <p:nvSpPr>
          <p:cNvPr id="3" name="Content Placeholder 2"/>
          <p:cNvSpPr>
            <a:spLocks noGrp="1"/>
          </p:cNvSpPr>
          <p:nvPr>
            <p:ph idx="1"/>
          </p:nvPr>
        </p:nvSpPr>
        <p:spPr>
          <a:xfrm>
            <a:off x="838200" y="1285860"/>
            <a:ext cx="10515600" cy="4891103"/>
          </a:xfrm>
        </p:spPr>
        <p:txBody>
          <a:bodyPr/>
          <a:lstStyle/>
          <a:p>
            <a:r>
              <a:rPr lang="en-GB" dirty="0"/>
              <a:t>Now, create a class of embedded object Address.java under </a:t>
            </a:r>
            <a:r>
              <a:rPr lang="en-GB" dirty="0" err="1"/>
              <a:t>com.javatpoint.jpa</a:t>
            </a:r>
            <a:r>
              <a:rPr lang="en-GB" dirty="0"/>
              <a:t> package. The annotation @Embeddable represents the embeddable object.</a:t>
            </a:r>
          </a:p>
          <a:p>
            <a:pPr>
              <a:spcBef>
                <a:spcPts val="0"/>
              </a:spcBef>
              <a:buNone/>
            </a:pPr>
            <a:r>
              <a:rPr lang="en-US" sz="2000" b="1" dirty="0"/>
              <a:t>package</a:t>
            </a:r>
            <a:r>
              <a:rPr lang="en-US" sz="2000" dirty="0"/>
              <a:t> </a:t>
            </a:r>
            <a:r>
              <a:rPr lang="en-US" sz="2000" dirty="0" err="1"/>
              <a:t>com.javatpoint.jpa</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@Embeddable  </a:t>
            </a:r>
          </a:p>
          <a:p>
            <a:pPr>
              <a:spcBef>
                <a:spcPts val="0"/>
              </a:spcBef>
              <a:buNone/>
            </a:pPr>
            <a:r>
              <a:rPr lang="en-US" sz="2000" b="1" dirty="0"/>
              <a:t>public</a:t>
            </a:r>
            <a:r>
              <a:rPr lang="en-US" sz="2000" dirty="0"/>
              <a:t> </a:t>
            </a:r>
            <a:r>
              <a:rPr lang="en-US" sz="2000" b="1" dirty="0"/>
              <a:t>class</a:t>
            </a:r>
            <a:r>
              <a:rPr lang="en-US" sz="2000" dirty="0"/>
              <a:t> Address {  </a:t>
            </a:r>
          </a:p>
          <a:p>
            <a:pPr>
              <a:spcBef>
                <a:spcPts val="0"/>
              </a:spcBef>
              <a:buNone/>
            </a:pP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e_pincode</a:t>
            </a:r>
            <a:r>
              <a:rPr lang="en-US" sz="2000" dirty="0"/>
              <a:t>;  </a:t>
            </a:r>
          </a:p>
          <a:p>
            <a:pPr>
              <a:spcBef>
                <a:spcPts val="0"/>
              </a:spcBef>
              <a:buNone/>
            </a:pPr>
            <a:r>
              <a:rPr lang="en-US" sz="2000" dirty="0"/>
              <a:t>    </a:t>
            </a:r>
            <a:r>
              <a:rPr lang="en-US" sz="2000" b="1" dirty="0"/>
              <a:t>private</a:t>
            </a:r>
            <a:r>
              <a:rPr lang="en-US" sz="2000" dirty="0"/>
              <a:t> String </a:t>
            </a:r>
            <a:r>
              <a:rPr lang="en-US" sz="2000" dirty="0" err="1"/>
              <a:t>e_city</a:t>
            </a:r>
            <a:r>
              <a:rPr lang="en-US" sz="2000" dirty="0"/>
              <a:t>;  </a:t>
            </a:r>
          </a:p>
          <a:p>
            <a:pPr>
              <a:spcBef>
                <a:spcPts val="0"/>
              </a:spcBef>
              <a:buNone/>
            </a:pPr>
            <a:r>
              <a:rPr lang="en-US" sz="2000" dirty="0"/>
              <a:t>    </a:t>
            </a:r>
            <a:r>
              <a:rPr lang="en-US" sz="2000" b="1" dirty="0"/>
              <a:t>private</a:t>
            </a:r>
            <a:r>
              <a:rPr lang="en-US" sz="2000" dirty="0"/>
              <a:t> String </a:t>
            </a:r>
            <a:r>
              <a:rPr lang="en-US" sz="2000" dirty="0" err="1"/>
              <a:t>e_state</a:t>
            </a: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getE_pincode</a:t>
            </a:r>
            <a:r>
              <a:rPr lang="en-US" sz="2000" dirty="0"/>
              <a:t>() {  </a:t>
            </a:r>
          </a:p>
          <a:p>
            <a:pPr>
              <a:spcBef>
                <a:spcPts val="0"/>
              </a:spcBef>
              <a:buNone/>
            </a:pPr>
            <a:r>
              <a:rPr lang="en-US" sz="2000" dirty="0"/>
              <a:t>        </a:t>
            </a:r>
            <a:r>
              <a:rPr lang="en-US" sz="2000" b="1" dirty="0"/>
              <a:t>return</a:t>
            </a:r>
            <a:r>
              <a:rPr lang="en-US" sz="2000" dirty="0"/>
              <a:t> </a:t>
            </a:r>
            <a:r>
              <a:rPr lang="en-US" sz="2000" dirty="0" err="1"/>
              <a:t>e_pincode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setE_pincode</a:t>
            </a:r>
            <a:r>
              <a:rPr lang="en-US" sz="2000" dirty="0"/>
              <a:t>(</a:t>
            </a:r>
            <a:r>
              <a:rPr lang="en-US" sz="2000" b="1" dirty="0" err="1"/>
              <a:t>int</a:t>
            </a:r>
            <a:r>
              <a:rPr lang="en-US" sz="2000" dirty="0"/>
              <a:t> </a:t>
            </a:r>
            <a:r>
              <a:rPr lang="en-US" sz="2000" dirty="0" err="1"/>
              <a:t>e_pincode</a:t>
            </a:r>
            <a:r>
              <a:rPr lang="en-US" sz="2000" dirty="0"/>
              <a:t>) {  </a:t>
            </a:r>
          </a:p>
          <a:p>
            <a:pPr>
              <a:spcBef>
                <a:spcPts val="0"/>
              </a:spcBef>
              <a:buNone/>
            </a:pPr>
            <a:r>
              <a:rPr lang="en-US" sz="2000" dirty="0"/>
              <a:t>        </a:t>
            </a:r>
            <a:r>
              <a:rPr lang="en-US" sz="2000" b="1" dirty="0" err="1"/>
              <a:t>this</a:t>
            </a:r>
            <a:r>
              <a:rPr lang="en-US" sz="2000" dirty="0" err="1"/>
              <a:t>.e_pincode</a:t>
            </a:r>
            <a:r>
              <a:rPr lang="en-US" sz="2000" dirty="0"/>
              <a:t> = </a:t>
            </a:r>
            <a:r>
              <a:rPr lang="en-US" sz="2000" dirty="0" err="1"/>
              <a:t>e_pincode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String </a:t>
            </a:r>
            <a:r>
              <a:rPr lang="en-US" sz="2000" dirty="0" err="1"/>
              <a:t>getE_city</a:t>
            </a:r>
            <a:r>
              <a:rPr lang="en-US" sz="2000" dirty="0"/>
              <a:t>() {  </a:t>
            </a:r>
          </a:p>
          <a:p>
            <a:pPr>
              <a:spcBef>
                <a:spcPts val="0"/>
              </a:spcBef>
              <a:buNone/>
            </a:pPr>
            <a:r>
              <a:rPr lang="en-US" sz="2000" dirty="0"/>
              <a:t>        </a:t>
            </a:r>
            <a:r>
              <a:rPr lang="en-US" sz="2000" b="1" dirty="0"/>
              <a:t>return</a:t>
            </a:r>
            <a:r>
              <a:rPr lang="en-US" sz="2000" dirty="0"/>
              <a:t> </a:t>
            </a:r>
            <a:r>
              <a:rPr lang="en-US" sz="2000" dirty="0" err="1"/>
              <a:t>e_city</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setE_city</a:t>
            </a:r>
            <a:r>
              <a:rPr lang="en-US" sz="2000" dirty="0"/>
              <a:t>(String </a:t>
            </a:r>
            <a:r>
              <a:rPr lang="en-US" sz="2000" dirty="0" err="1"/>
              <a:t>e_city</a:t>
            </a:r>
            <a:r>
              <a:rPr lang="en-US" sz="2000" dirty="0"/>
              <a:t>) {  </a:t>
            </a:r>
          </a:p>
          <a:p>
            <a:pPr>
              <a:spcBef>
                <a:spcPts val="0"/>
              </a:spcBef>
              <a:buNone/>
            </a:pPr>
            <a:r>
              <a:rPr lang="en-US" sz="2000" dirty="0"/>
              <a:t>        </a:t>
            </a:r>
            <a:r>
              <a:rPr lang="en-US" sz="2000" b="1" dirty="0" err="1"/>
              <a:t>this</a:t>
            </a:r>
            <a:r>
              <a:rPr lang="en-US" sz="2000" dirty="0" err="1"/>
              <a:t>.e_city</a:t>
            </a:r>
            <a:r>
              <a:rPr lang="en-US" sz="2000" dirty="0"/>
              <a:t> = </a:t>
            </a:r>
            <a:r>
              <a:rPr lang="en-US" sz="2000" dirty="0" err="1"/>
              <a:t>e_city</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String </a:t>
            </a:r>
            <a:r>
              <a:rPr lang="en-US" sz="2000" dirty="0" err="1"/>
              <a:t>getE_state</a:t>
            </a:r>
            <a:r>
              <a:rPr lang="en-US" sz="2000" dirty="0"/>
              <a:t>() {  </a:t>
            </a:r>
          </a:p>
          <a:p>
            <a:pPr>
              <a:spcBef>
                <a:spcPts val="0"/>
              </a:spcBef>
              <a:buNone/>
            </a:pPr>
            <a:r>
              <a:rPr lang="en-US" sz="2000" dirty="0"/>
              <a:t>        </a:t>
            </a:r>
            <a:r>
              <a:rPr lang="en-US" sz="2000" b="1" dirty="0"/>
              <a:t>return</a:t>
            </a:r>
            <a:r>
              <a:rPr lang="en-US" sz="2000" dirty="0"/>
              <a:t> </a:t>
            </a:r>
            <a:r>
              <a:rPr lang="en-US" sz="2000" dirty="0" err="1"/>
              <a:t>e_state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setE_state</a:t>
            </a:r>
            <a:r>
              <a:rPr lang="en-US" sz="2000" dirty="0"/>
              <a:t>(String </a:t>
            </a:r>
            <a:r>
              <a:rPr lang="en-US" sz="2000" dirty="0" err="1"/>
              <a:t>e_state</a:t>
            </a:r>
            <a:r>
              <a:rPr lang="en-US" sz="2000" dirty="0"/>
              <a:t>) {  </a:t>
            </a:r>
          </a:p>
          <a:p>
            <a:pPr>
              <a:spcBef>
                <a:spcPts val="0"/>
              </a:spcBef>
              <a:buNone/>
            </a:pPr>
            <a:r>
              <a:rPr lang="en-US" sz="2000" dirty="0"/>
              <a:t>        </a:t>
            </a:r>
            <a:r>
              <a:rPr lang="en-US" sz="2000" b="1" dirty="0" err="1"/>
              <a:t>this</a:t>
            </a:r>
            <a:r>
              <a:rPr lang="en-US" sz="2000" dirty="0" err="1"/>
              <a:t>.e_state</a:t>
            </a:r>
            <a:r>
              <a:rPr lang="en-US" sz="2000" dirty="0"/>
              <a:t> = </a:t>
            </a:r>
            <a:r>
              <a:rPr lang="en-US" sz="2000" dirty="0" err="1"/>
              <a:t>e_state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148</a:t>
            </a:fld>
            <a:endParaRPr lang="en-US"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149</a:t>
            </a:fld>
            <a:endParaRPr lang="en-US" altLang="en-US"/>
          </a:p>
        </p:txBody>
      </p:sp>
      <p:sp>
        <p:nvSpPr>
          <p:cNvPr id="6" name="Content Placeholder 5"/>
          <p:cNvSpPr>
            <a:spLocks noGrp="1"/>
          </p:cNvSpPr>
          <p:nvPr>
            <p:ph idx="1"/>
          </p:nvPr>
        </p:nvSpPr>
        <p:spPr/>
        <p:txBody>
          <a:bodyPr/>
          <a:lstStyle/>
          <a:p>
            <a:r>
              <a:rPr lang="en-GB" dirty="0"/>
              <a:t>Now, map the entity class and other databases </a:t>
            </a:r>
            <a:r>
              <a:rPr lang="en-GB" dirty="0" err="1"/>
              <a:t>confiuguration</a:t>
            </a:r>
            <a:r>
              <a:rPr lang="en-GB" dirty="0"/>
              <a:t> in Persistence.xml file.</a:t>
            </a:r>
          </a:p>
          <a:p>
            <a:pPr>
              <a:buNone/>
            </a:pPr>
            <a:r>
              <a:rPr lang="en-US" sz="2000" dirty="0"/>
              <a:t>&lt;persistence&gt;  </a:t>
            </a:r>
          </a:p>
          <a:p>
            <a:pPr>
              <a:buNone/>
            </a:pPr>
            <a:r>
              <a:rPr lang="en-US" sz="2000" dirty="0"/>
              <a:t>&lt;persistence-unit name="</a:t>
            </a:r>
            <a:r>
              <a:rPr lang="en-US" sz="2000" dirty="0" err="1"/>
              <a:t>Collection_Type</a:t>
            </a:r>
            <a:r>
              <a:rPr lang="en-US" sz="2000" dirty="0"/>
              <a:t>"&gt;  </a:t>
            </a:r>
          </a:p>
          <a:p>
            <a:pPr>
              <a:buNone/>
            </a:pPr>
            <a:r>
              <a:rPr lang="en-US" sz="2000" dirty="0"/>
              <a:t>      </a:t>
            </a:r>
          </a:p>
          <a:p>
            <a:pPr>
              <a:buNone/>
            </a:pPr>
            <a:r>
              <a:rPr lang="en-US" sz="2000" dirty="0"/>
              <a:t> &lt;</a:t>
            </a:r>
            <a:r>
              <a:rPr lang="en-US" sz="2000" b="1" dirty="0"/>
              <a:t>class</a:t>
            </a:r>
            <a:r>
              <a:rPr lang="en-US" sz="2000" dirty="0"/>
              <a:t>&gt;</a:t>
            </a:r>
            <a:r>
              <a:rPr lang="en-US" sz="2000" dirty="0" err="1"/>
              <a:t>com.javatpoint.jpa.Employee</a:t>
            </a:r>
            <a:r>
              <a:rPr lang="en-US" sz="2000" dirty="0"/>
              <a:t>&lt;/</a:t>
            </a:r>
            <a:r>
              <a:rPr lang="en-US" sz="2000" b="1" dirty="0"/>
              <a:t>class</a:t>
            </a:r>
            <a:r>
              <a:rPr lang="en-US" sz="2000" dirty="0"/>
              <a:t>&gt;  </a:t>
            </a:r>
          </a:p>
          <a:p>
            <a:pPr>
              <a:buNone/>
            </a:pPr>
            <a:r>
              <a:rPr lang="en-US" sz="2000" dirty="0"/>
              <a:t>&lt;</a:t>
            </a:r>
            <a:r>
              <a:rPr lang="en-US" sz="2000" b="1" dirty="0"/>
              <a:t>class</a:t>
            </a:r>
            <a:r>
              <a:rPr lang="en-US" sz="2000" dirty="0"/>
              <a:t>&gt;</a:t>
            </a:r>
            <a:r>
              <a:rPr lang="en-US" sz="2000" dirty="0" err="1"/>
              <a:t>com.javatpoint.jpa.Address</a:t>
            </a:r>
            <a:r>
              <a:rPr lang="en-US" sz="2000" dirty="0"/>
              <a:t>&lt;/</a:t>
            </a:r>
            <a:r>
              <a:rPr lang="en-US" sz="2000" b="1" dirty="0"/>
              <a:t>class</a:t>
            </a:r>
            <a:r>
              <a:rPr lang="en-US" sz="2000" dirty="0"/>
              <a:t>&gt;  </a:t>
            </a:r>
          </a:p>
          <a:p>
            <a:pPr>
              <a:buNone/>
            </a:pPr>
            <a:r>
              <a:rPr lang="en-US" sz="2000" dirty="0"/>
              <a:t> &lt;properties&gt;  </a:t>
            </a:r>
          </a:p>
          <a:p>
            <a:pPr>
              <a:buNone/>
            </a:pPr>
            <a:r>
              <a:rPr lang="en-US" sz="2000" dirty="0"/>
              <a:t>&lt;property name="</a:t>
            </a:r>
            <a:r>
              <a:rPr lang="en-US" sz="2000" dirty="0" err="1"/>
              <a:t>javax.persistence.jdbc.driver</a:t>
            </a:r>
            <a:r>
              <a:rPr lang="en-US" sz="2000" dirty="0"/>
              <a:t>" value="</a:t>
            </a:r>
            <a:r>
              <a:rPr lang="en-US" sz="2000" dirty="0" err="1"/>
              <a:t>com.mysql.jdbc.Driver</a:t>
            </a:r>
            <a:r>
              <a:rPr lang="en-US" sz="2000" dirty="0"/>
              <a:t>"/&gt;  </a:t>
            </a:r>
          </a:p>
          <a:p>
            <a:pPr>
              <a:buNone/>
            </a:pPr>
            <a:r>
              <a:rPr lang="en-US" sz="2000" dirty="0"/>
              <a:t>&lt;property name="</a:t>
            </a:r>
            <a:r>
              <a:rPr lang="en-US" sz="2000" dirty="0" err="1"/>
              <a:t>javax.persistence.jdbc.url</a:t>
            </a:r>
            <a:r>
              <a:rPr lang="en-US" sz="2000" dirty="0"/>
              <a:t>" value="</a:t>
            </a:r>
            <a:r>
              <a:rPr lang="en-US" sz="2000" dirty="0" err="1"/>
              <a:t>jdbc:mysql</a:t>
            </a:r>
            <a:r>
              <a:rPr lang="en-US" sz="2000" dirty="0"/>
              <a:t>://localhost:3306/</a:t>
            </a:r>
            <a:r>
              <a:rPr lang="en-US" sz="2000" dirty="0" err="1"/>
              <a:t>collection_mapping</a:t>
            </a:r>
            <a:r>
              <a:rPr lang="en-US" sz="2000" dirty="0"/>
              <a:t>"/&gt;  </a:t>
            </a:r>
          </a:p>
          <a:p>
            <a:pPr>
              <a:buNone/>
            </a:pPr>
            <a:r>
              <a:rPr lang="en-US" sz="2000" dirty="0"/>
              <a:t>&lt;property name="</a:t>
            </a:r>
            <a:r>
              <a:rPr lang="en-US" sz="2000" dirty="0" err="1"/>
              <a:t>javax.persistence.jdbc.user</a:t>
            </a:r>
            <a:r>
              <a:rPr lang="en-US" sz="2000" dirty="0"/>
              <a:t>" value="root"/&gt;  </a:t>
            </a:r>
          </a:p>
          <a:p>
            <a:pPr>
              <a:buNone/>
            </a:pPr>
            <a:r>
              <a:rPr lang="en-US" sz="2000" dirty="0"/>
              <a:t>&lt;property name="</a:t>
            </a:r>
            <a:r>
              <a:rPr lang="en-US" sz="2000" dirty="0" err="1"/>
              <a:t>javax.persistence.jdbc.password</a:t>
            </a:r>
            <a:r>
              <a:rPr lang="en-US" sz="2000" dirty="0"/>
              <a:t>" value=""/&gt;  </a:t>
            </a:r>
          </a:p>
          <a:p>
            <a:pPr>
              <a:buNone/>
            </a:pPr>
            <a:r>
              <a:rPr lang="en-US" sz="2000" dirty="0"/>
              <a:t>&lt;property name="</a:t>
            </a:r>
            <a:r>
              <a:rPr lang="en-US" sz="2000" dirty="0" err="1"/>
              <a:t>eclipselink.logging.level</a:t>
            </a:r>
            <a:r>
              <a:rPr lang="en-US" sz="2000" dirty="0"/>
              <a:t>" value="SEVERE"/&gt;  </a:t>
            </a:r>
          </a:p>
          <a:p>
            <a:pPr>
              <a:buNone/>
            </a:pPr>
            <a:r>
              <a:rPr lang="en-US" sz="2000" dirty="0"/>
              <a:t>&lt;property name="</a:t>
            </a:r>
            <a:r>
              <a:rPr lang="en-US" sz="2000" dirty="0" err="1"/>
              <a:t>eclipselink.ddl</a:t>
            </a:r>
            <a:r>
              <a:rPr lang="en-US" sz="2000" dirty="0"/>
              <a:t>-generation" value="create-or-extend-tables"/&gt;  </a:t>
            </a:r>
          </a:p>
          <a:p>
            <a:pPr>
              <a:buNone/>
            </a:pPr>
            <a:r>
              <a:rPr lang="en-US" sz="2000" dirty="0"/>
              <a:t>&lt;/properties&gt;  </a:t>
            </a:r>
          </a:p>
          <a:p>
            <a:pPr>
              <a:buNone/>
            </a:pPr>
            <a:r>
              <a:rPr lang="en-US" sz="2000" dirty="0"/>
              <a:t>  </a:t>
            </a:r>
          </a:p>
          <a:p>
            <a:pPr>
              <a:buNone/>
            </a:pPr>
            <a:r>
              <a:rPr lang="en-US" sz="2000" dirty="0"/>
              <a:t>    &lt;/persistence-unit&gt;  </a:t>
            </a:r>
          </a:p>
          <a:p>
            <a:pPr>
              <a:buNone/>
            </a:pPr>
            <a:r>
              <a:rPr lang="en-US" sz="2000" dirty="0"/>
              <a:t>&lt;/persistence&gt;  </a:t>
            </a:r>
          </a:p>
          <a:p>
            <a:pPr>
              <a:buNone/>
            </a:pP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421"/>
          </a:xfrm>
        </p:spPr>
        <p:txBody>
          <a:bodyPr/>
          <a:lstStyle/>
          <a:p>
            <a:r>
              <a:rPr lang="en-US" dirty="0"/>
              <a:t>Elements of Hibernate Architecture</a:t>
            </a:r>
          </a:p>
        </p:txBody>
      </p:sp>
      <p:sp>
        <p:nvSpPr>
          <p:cNvPr id="3" name="Content Placeholder 2"/>
          <p:cNvSpPr>
            <a:spLocks noGrp="1"/>
          </p:cNvSpPr>
          <p:nvPr>
            <p:ph idx="1"/>
          </p:nvPr>
        </p:nvSpPr>
        <p:spPr>
          <a:xfrm>
            <a:off x="838200" y="1214422"/>
            <a:ext cx="10515600" cy="4962541"/>
          </a:xfrm>
        </p:spPr>
        <p:txBody>
          <a:bodyPr/>
          <a:lstStyle/>
          <a:p>
            <a:r>
              <a:rPr lang="en-US" sz="2400" dirty="0"/>
              <a:t>Hibernate framework uses many objects such as session factory, session, transaction etc. along with existing Java API such as JDBC (Java Database Connectivity), JTA (Java Transaction API) and JNDI (Java Naming Directory Interface).</a:t>
            </a:r>
            <a:endParaRPr lang="en-GB" sz="2400" dirty="0"/>
          </a:p>
          <a:p>
            <a:r>
              <a:rPr lang="en-GB" sz="2400" dirty="0"/>
              <a:t> Configuration</a:t>
            </a:r>
          </a:p>
          <a:p>
            <a:pPr>
              <a:buFont typeface="Wingdings" pitchFamily="2" charset="2"/>
              <a:buChar char="Ø"/>
            </a:pPr>
            <a:r>
              <a:rPr lang="en-GB" sz="2400" dirty="0"/>
              <a:t>first Hibernate object  create in any Hibernate application. </a:t>
            </a:r>
          </a:p>
          <a:p>
            <a:pPr>
              <a:buFont typeface="Wingdings" pitchFamily="2" charset="2"/>
              <a:buChar char="Ø"/>
            </a:pPr>
            <a:r>
              <a:rPr lang="en-GB" sz="2400" dirty="0"/>
              <a:t>It is usually created only once during application initialization. </a:t>
            </a:r>
          </a:p>
          <a:p>
            <a:pPr>
              <a:buFont typeface="Wingdings" pitchFamily="2" charset="2"/>
              <a:buChar char="Ø"/>
            </a:pPr>
            <a:r>
              <a:rPr lang="en-GB" sz="2400" dirty="0"/>
              <a:t>It represents a configuration or properties file required by the Hibernate.</a:t>
            </a:r>
          </a:p>
          <a:p>
            <a:r>
              <a:rPr lang="en-GB" sz="2400" dirty="0"/>
              <a:t>two keys components −</a:t>
            </a:r>
          </a:p>
          <a:p>
            <a:r>
              <a:rPr lang="en-GB" sz="2400" b="1" dirty="0"/>
              <a:t>Database Connection</a:t>
            </a:r>
            <a:r>
              <a:rPr lang="en-GB" sz="2400" dirty="0"/>
              <a:t> − This is handled through one or more configuration files supported by Hibernate. These files are </a:t>
            </a:r>
            <a:r>
              <a:rPr lang="en-GB" sz="2400" b="1" dirty="0" err="1"/>
              <a:t>hibernate.properties</a:t>
            </a:r>
            <a:r>
              <a:rPr lang="en-GB" sz="2400" dirty="0"/>
              <a:t> and </a:t>
            </a:r>
            <a:r>
              <a:rPr lang="en-GB" sz="2400" b="1" dirty="0" err="1"/>
              <a:t>hibernate.cfg.xml</a:t>
            </a:r>
            <a:r>
              <a:rPr lang="en-GB" sz="2400" dirty="0"/>
              <a:t>.</a:t>
            </a:r>
          </a:p>
          <a:p>
            <a:r>
              <a:rPr lang="en-GB" sz="2400" b="1" dirty="0"/>
              <a:t>Class Mapping Setup</a:t>
            </a:r>
            <a:r>
              <a:rPr lang="en-GB" sz="2400" dirty="0"/>
              <a:t> − This component creates the connection between the Java classes and database tables.</a:t>
            </a:r>
          </a:p>
          <a:p>
            <a:pPr>
              <a:buFont typeface="Wingdings" pitchFamily="2" charset="2"/>
              <a:buChar char="Ø"/>
            </a:pPr>
            <a:endParaRPr lang="en-GB" sz="24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15</a:t>
            </a:fld>
            <a:endParaRPr lang="en-US"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SetMapping.java</a:t>
            </a:r>
            <a:endParaRPr lang="en-US" dirty="0"/>
          </a:p>
        </p:txBody>
      </p:sp>
      <p:sp>
        <p:nvSpPr>
          <p:cNvPr id="3" name="Content Placeholder 2"/>
          <p:cNvSpPr>
            <a:spLocks noGrp="1"/>
          </p:cNvSpPr>
          <p:nvPr>
            <p:ph idx="1"/>
          </p:nvPr>
        </p:nvSpPr>
        <p:spPr/>
        <p:txBody>
          <a:bodyPr/>
          <a:lstStyle/>
          <a:p>
            <a:r>
              <a:rPr lang="en-GB" dirty="0"/>
              <a:t>Create a persistence class ListMapping.java under </a:t>
            </a:r>
            <a:r>
              <a:rPr lang="en-GB" dirty="0" err="1"/>
              <a:t>com.javatpoint.collection</a:t>
            </a:r>
            <a:r>
              <a:rPr lang="en-GB" dirty="0"/>
              <a:t> package to persist the entity object with data.</a:t>
            </a:r>
          </a:p>
          <a:p>
            <a:pPr>
              <a:spcBef>
                <a:spcPts val="0"/>
              </a:spcBef>
              <a:buNone/>
            </a:pPr>
            <a:r>
              <a:rPr lang="en-US" sz="2000" b="1" dirty="0"/>
              <a:t>package</a:t>
            </a:r>
            <a:r>
              <a:rPr lang="en-US" sz="2000" dirty="0"/>
              <a:t> </a:t>
            </a:r>
            <a:r>
              <a:rPr lang="en-US" sz="2000" dirty="0" err="1"/>
              <a:t>com.javatpoint.collection</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com.javatpoint.jpa</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SetMapping</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a:t>
            </a:r>
            <a:r>
              <a:rPr lang="en-US" sz="2000" dirty="0" err="1"/>
              <a:t>Persistence.createEntityManagerFactory</a:t>
            </a:r>
            <a:r>
              <a:rPr lang="en-US" sz="2000" dirty="0"/>
              <a:t>("</a:t>
            </a:r>
            <a:r>
              <a:rPr lang="en-US" sz="2000" dirty="0" err="1"/>
              <a:t>Collection_Type</a:t>
            </a:r>
            <a:r>
              <a:rPr lang="en-US" sz="2000" dirty="0"/>
              <a:t>");  </a:t>
            </a:r>
          </a:p>
          <a:p>
            <a:pPr>
              <a:spcBef>
                <a:spcPts val="0"/>
              </a:spcBef>
              <a:buNone/>
            </a:pPr>
            <a:r>
              <a:rPr lang="en-US" sz="2000" dirty="0"/>
              <a:t>        </a:t>
            </a:r>
            <a:r>
              <a:rPr lang="en-US" sz="2000" dirty="0" err="1"/>
              <a:t>EntityManager</a:t>
            </a:r>
            <a:r>
              <a:rPr lang="en-US" sz="2000" dirty="0"/>
              <a:t> </a:t>
            </a:r>
            <a:r>
              <a:rPr lang="en-US" sz="2000" dirty="0" err="1"/>
              <a:t>em</a:t>
            </a:r>
            <a:r>
              <a:rPr lang="en-US" sz="2000" dirty="0"/>
              <a:t>=</a:t>
            </a:r>
            <a:r>
              <a:rPr lang="en-US" sz="2000" dirty="0" err="1"/>
              <a:t>emf.createEntityManager</a:t>
            </a:r>
            <a:r>
              <a:rPr lang="en-US" sz="2000" dirty="0"/>
              <a:t>();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().begin();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Address a1=</a:t>
            </a:r>
            <a:r>
              <a:rPr lang="en-US" sz="2000" b="1" dirty="0"/>
              <a:t>new</a:t>
            </a:r>
            <a:r>
              <a:rPr lang="en-US" sz="2000" dirty="0"/>
              <a:t> Address();  </a:t>
            </a:r>
          </a:p>
          <a:p>
            <a:pPr>
              <a:spcBef>
                <a:spcPts val="0"/>
              </a:spcBef>
              <a:buNone/>
            </a:pPr>
            <a:r>
              <a:rPr lang="en-US" sz="2000" dirty="0"/>
              <a:t>        a1.setE_pincode(201301);  </a:t>
            </a:r>
          </a:p>
          <a:p>
            <a:pPr>
              <a:spcBef>
                <a:spcPts val="0"/>
              </a:spcBef>
              <a:buNone/>
            </a:pPr>
            <a:r>
              <a:rPr lang="en-US" sz="2000" dirty="0"/>
              <a:t>        a1.setE_city("</a:t>
            </a:r>
            <a:r>
              <a:rPr lang="en-US" sz="2000" dirty="0" err="1"/>
              <a:t>Noida</a:t>
            </a:r>
            <a:r>
              <a:rPr lang="en-US" sz="2000" dirty="0"/>
              <a:t>");  </a:t>
            </a:r>
          </a:p>
          <a:p>
            <a:pPr>
              <a:spcBef>
                <a:spcPts val="0"/>
              </a:spcBef>
              <a:buNone/>
            </a:pPr>
            <a:r>
              <a:rPr lang="en-US" sz="2000" dirty="0"/>
              <a:t>        a1.setE_state("Uttar Pradesh");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Address a2=</a:t>
            </a:r>
            <a:r>
              <a:rPr lang="en-US" sz="2000" b="1" dirty="0"/>
              <a:t>new</a:t>
            </a:r>
            <a:r>
              <a:rPr lang="en-US" sz="2000" dirty="0"/>
              <a:t> Address();  </a:t>
            </a:r>
          </a:p>
          <a:p>
            <a:pPr>
              <a:spcBef>
                <a:spcPts val="0"/>
              </a:spcBef>
              <a:buNone/>
            </a:pPr>
            <a:r>
              <a:rPr lang="en-US" sz="2000" dirty="0"/>
              <a:t>        a2.setE_pincode(302001);  </a:t>
            </a:r>
          </a:p>
          <a:p>
            <a:pPr>
              <a:spcBef>
                <a:spcPts val="0"/>
              </a:spcBef>
              <a:buNone/>
            </a:pPr>
            <a:r>
              <a:rPr lang="en-US" sz="2000" dirty="0"/>
              <a:t>        a2.setE_city("</a:t>
            </a:r>
            <a:r>
              <a:rPr lang="en-US" sz="2000" dirty="0" err="1"/>
              <a:t>Jaipur</a:t>
            </a:r>
            <a:r>
              <a:rPr lang="en-US" sz="2000" dirty="0"/>
              <a:t>");  </a:t>
            </a:r>
          </a:p>
          <a:p>
            <a:pPr>
              <a:spcBef>
                <a:spcPts val="0"/>
              </a:spcBef>
              <a:buNone/>
            </a:pPr>
            <a:r>
              <a:rPr lang="en-US" sz="2000" dirty="0"/>
              <a:t>        a2.setE_state("Rajasthan");  </a:t>
            </a:r>
          </a:p>
          <a:p>
            <a:pPr>
              <a:spcBef>
                <a:spcPts val="0"/>
              </a:spcBef>
              <a:buNone/>
            </a:pPr>
            <a:r>
              <a:rPr lang="en-US" sz="2000" dirty="0"/>
              <a:t>          </a:t>
            </a:r>
          </a:p>
          <a:p>
            <a:pPr>
              <a:spcBef>
                <a:spcPts val="0"/>
              </a:spcBef>
              <a:buNone/>
            </a:pPr>
            <a:r>
              <a:rPr lang="en-US" sz="2000" dirty="0"/>
              <a:t>        Address a3=</a:t>
            </a:r>
            <a:r>
              <a:rPr lang="en-US" sz="2000" b="1" dirty="0"/>
              <a:t>new</a:t>
            </a:r>
            <a:r>
              <a:rPr lang="en-US" sz="2000" dirty="0"/>
              <a:t> Address();  </a:t>
            </a:r>
          </a:p>
          <a:p>
            <a:pPr>
              <a:spcBef>
                <a:spcPts val="0"/>
              </a:spcBef>
              <a:buNone/>
            </a:pPr>
            <a:r>
              <a:rPr lang="en-US" sz="2000" dirty="0"/>
              <a:t>        a3.setE_pincode(133301);  </a:t>
            </a:r>
          </a:p>
          <a:p>
            <a:pPr>
              <a:spcBef>
                <a:spcPts val="0"/>
              </a:spcBef>
              <a:buNone/>
            </a:pPr>
            <a:r>
              <a:rPr lang="en-US" sz="2000" dirty="0"/>
              <a:t>        a3.setE_city("Chandigarh");  </a:t>
            </a:r>
          </a:p>
          <a:p>
            <a:pPr>
              <a:spcBef>
                <a:spcPts val="0"/>
              </a:spcBef>
              <a:buNone/>
            </a:pPr>
            <a:r>
              <a:rPr lang="en-US" sz="2000" dirty="0"/>
              <a:t>        a3.setE_state("Punjab");  </a:t>
            </a:r>
          </a:p>
          <a:p>
            <a:pPr>
              <a:spcBef>
                <a:spcPts val="0"/>
              </a:spcBef>
              <a:buNone/>
            </a:pPr>
            <a:r>
              <a:rPr lang="en-US" sz="2000" dirty="0"/>
              <a:t>      </a:t>
            </a:r>
          </a:p>
          <a:p>
            <a:pPr>
              <a:spcBef>
                <a:spcPts val="0"/>
              </a:spcBef>
              <a:buNone/>
            </a:pPr>
            <a:r>
              <a:rPr lang="en-US" sz="2000" dirty="0"/>
              <a:t>        Address a4=</a:t>
            </a:r>
            <a:r>
              <a:rPr lang="en-US" sz="2000" b="1" dirty="0"/>
              <a:t>new</a:t>
            </a:r>
            <a:r>
              <a:rPr lang="en-US" sz="2000" dirty="0"/>
              <a:t> Address();  </a:t>
            </a:r>
          </a:p>
          <a:p>
            <a:pPr>
              <a:spcBef>
                <a:spcPts val="0"/>
              </a:spcBef>
              <a:buNone/>
            </a:pPr>
            <a:r>
              <a:rPr lang="en-US" sz="2000" dirty="0"/>
              <a:t>        a4.setE_pincode(80001);  </a:t>
            </a:r>
          </a:p>
          <a:p>
            <a:pPr>
              <a:spcBef>
                <a:spcPts val="0"/>
              </a:spcBef>
              <a:buNone/>
            </a:pPr>
            <a:r>
              <a:rPr lang="en-US" sz="2000" dirty="0"/>
              <a:t>        a4.setE_city("Patna");  </a:t>
            </a:r>
          </a:p>
          <a:p>
            <a:pPr>
              <a:spcBef>
                <a:spcPts val="0"/>
              </a:spcBef>
              <a:buNone/>
            </a:pPr>
            <a:r>
              <a:rPr lang="en-US" sz="2000" dirty="0"/>
              <a:t>        a4.setE_state("Bihar");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Employee e1=</a:t>
            </a:r>
            <a:r>
              <a:rPr lang="en-US" sz="2000" b="1" dirty="0"/>
              <a:t>new</a:t>
            </a:r>
            <a:r>
              <a:rPr lang="en-US" sz="2000" dirty="0"/>
              <a:t> Employee();  </a:t>
            </a:r>
          </a:p>
          <a:p>
            <a:pPr>
              <a:spcBef>
                <a:spcPts val="0"/>
              </a:spcBef>
              <a:buNone/>
            </a:pPr>
            <a:r>
              <a:rPr lang="en-US" sz="2000" dirty="0"/>
              <a:t>    e1.setE_id(1);  </a:t>
            </a:r>
          </a:p>
          <a:p>
            <a:pPr>
              <a:spcBef>
                <a:spcPts val="0"/>
              </a:spcBef>
              <a:buNone/>
            </a:pPr>
            <a:r>
              <a:rPr lang="en-US" sz="2000" dirty="0"/>
              <a:t>    e1.setE_name("Vijay");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Employee e2=</a:t>
            </a:r>
            <a:r>
              <a:rPr lang="en-US" sz="2000" b="1" dirty="0"/>
              <a:t>new</a:t>
            </a:r>
            <a:r>
              <a:rPr lang="en-US" sz="2000" dirty="0"/>
              <a:t> Employee();  </a:t>
            </a:r>
          </a:p>
          <a:p>
            <a:pPr>
              <a:spcBef>
                <a:spcPts val="0"/>
              </a:spcBef>
              <a:buNone/>
            </a:pPr>
            <a:r>
              <a:rPr lang="en-US" sz="2000" dirty="0"/>
              <a:t>    e2.setE_id(2);  </a:t>
            </a:r>
          </a:p>
          <a:p>
            <a:pPr>
              <a:spcBef>
                <a:spcPts val="0"/>
              </a:spcBef>
              <a:buNone/>
            </a:pPr>
            <a:r>
              <a:rPr lang="en-US" sz="2000" dirty="0"/>
              <a:t>    e2.setE_name("Vijay");  </a:t>
            </a:r>
          </a:p>
          <a:p>
            <a:pPr>
              <a:spcBef>
                <a:spcPts val="0"/>
              </a:spcBef>
              <a:buNone/>
            </a:pPr>
            <a:r>
              <a:rPr lang="en-US" sz="2000" dirty="0"/>
              <a:t>      </a:t>
            </a:r>
          </a:p>
          <a:p>
            <a:pPr>
              <a:spcBef>
                <a:spcPts val="0"/>
              </a:spcBef>
              <a:buNone/>
            </a:pPr>
            <a:r>
              <a:rPr lang="en-US" sz="2000" dirty="0"/>
              <a:t>    Employee e3=</a:t>
            </a:r>
            <a:r>
              <a:rPr lang="en-US" sz="2000" b="1" dirty="0"/>
              <a:t>new</a:t>
            </a:r>
            <a:r>
              <a:rPr lang="en-US" sz="2000" dirty="0"/>
              <a:t> Employee();  </a:t>
            </a:r>
          </a:p>
          <a:p>
            <a:pPr>
              <a:spcBef>
                <a:spcPts val="0"/>
              </a:spcBef>
              <a:buNone/>
            </a:pPr>
            <a:r>
              <a:rPr lang="en-US" sz="2000" dirty="0"/>
              <a:t>    e3.setE_id(3);  </a:t>
            </a:r>
          </a:p>
          <a:p>
            <a:pPr>
              <a:spcBef>
                <a:spcPts val="0"/>
              </a:spcBef>
              <a:buNone/>
            </a:pPr>
            <a:r>
              <a:rPr lang="en-US" sz="2000" dirty="0"/>
              <a:t>    e3.setE_name("William");  </a:t>
            </a:r>
          </a:p>
          <a:p>
            <a:pPr>
              <a:spcBef>
                <a:spcPts val="0"/>
              </a:spcBef>
              <a:buNone/>
            </a:pPr>
            <a:r>
              <a:rPr lang="en-US" sz="2000" dirty="0"/>
              <a:t>      </a:t>
            </a:r>
          </a:p>
          <a:p>
            <a:pPr>
              <a:spcBef>
                <a:spcPts val="0"/>
              </a:spcBef>
              <a:buNone/>
            </a:pPr>
            <a:r>
              <a:rPr lang="en-US" sz="2000" dirty="0"/>
              <a:t>    Employee e4=</a:t>
            </a:r>
            <a:r>
              <a:rPr lang="en-US" sz="2000" b="1" dirty="0"/>
              <a:t>new</a:t>
            </a:r>
            <a:r>
              <a:rPr lang="en-US" sz="2000" dirty="0"/>
              <a:t> Employee();  </a:t>
            </a:r>
          </a:p>
          <a:p>
            <a:pPr>
              <a:spcBef>
                <a:spcPts val="0"/>
              </a:spcBef>
              <a:buNone/>
            </a:pPr>
            <a:r>
              <a:rPr lang="en-US" sz="2000" dirty="0"/>
              <a:t>    e4.setE_id(4);  </a:t>
            </a:r>
          </a:p>
          <a:p>
            <a:pPr>
              <a:spcBef>
                <a:spcPts val="0"/>
              </a:spcBef>
              <a:buNone/>
            </a:pPr>
            <a:r>
              <a:rPr lang="en-US" sz="2000" dirty="0"/>
              <a:t>    e4.setE_name("</a:t>
            </a:r>
            <a:r>
              <a:rPr lang="en-US" sz="2000" dirty="0" err="1"/>
              <a:t>Rahul</a:t>
            </a:r>
            <a:r>
              <a:rPr lang="en-US" sz="2000" dirty="0"/>
              <a:t>");  </a:t>
            </a:r>
          </a:p>
          <a:p>
            <a:pPr>
              <a:spcBef>
                <a:spcPts val="0"/>
              </a:spcBef>
              <a:buNone/>
            </a:pPr>
            <a:r>
              <a:rPr lang="en-US" sz="2000" dirty="0"/>
              <a:t>      </a:t>
            </a:r>
          </a:p>
          <a:p>
            <a:pPr>
              <a:spcBef>
                <a:spcPts val="0"/>
              </a:spcBef>
              <a:buNone/>
            </a:pPr>
            <a:r>
              <a:rPr lang="en-US" sz="2000" dirty="0"/>
              <a:t>    e1.getAddress().add(a1);  </a:t>
            </a:r>
          </a:p>
          <a:p>
            <a:pPr>
              <a:spcBef>
                <a:spcPts val="0"/>
              </a:spcBef>
              <a:buNone/>
            </a:pPr>
            <a:r>
              <a:rPr lang="en-US" sz="2000" dirty="0"/>
              <a:t>    e2.getAddress().add(a2);  </a:t>
            </a:r>
          </a:p>
          <a:p>
            <a:pPr>
              <a:spcBef>
                <a:spcPts val="0"/>
              </a:spcBef>
              <a:buNone/>
            </a:pPr>
            <a:r>
              <a:rPr lang="en-US" sz="2000" dirty="0"/>
              <a:t>    e3.getAddress().add(a3);  </a:t>
            </a:r>
          </a:p>
          <a:p>
            <a:pPr>
              <a:spcBef>
                <a:spcPts val="0"/>
              </a:spcBef>
              <a:buNone/>
            </a:pPr>
            <a:r>
              <a:rPr lang="en-US" sz="2000" dirty="0"/>
              <a:t>    e4.getAddress().add(a4);  </a:t>
            </a:r>
          </a:p>
          <a:p>
            <a:pPr>
              <a:spcBef>
                <a:spcPts val="0"/>
              </a:spcBef>
              <a:buNone/>
            </a:pPr>
            <a:r>
              <a:rPr lang="en-US" sz="2000" dirty="0"/>
              <a:t>      </a:t>
            </a:r>
          </a:p>
          <a:p>
            <a:pPr>
              <a:spcBef>
                <a:spcPts val="0"/>
              </a:spcBef>
              <a:buNone/>
            </a:pPr>
            <a:r>
              <a:rPr lang="en-US" sz="2000" dirty="0"/>
              <a:t>    </a:t>
            </a:r>
            <a:r>
              <a:rPr lang="en-US" sz="2000" dirty="0" err="1"/>
              <a:t>em.persist</a:t>
            </a:r>
            <a:r>
              <a:rPr lang="en-US" sz="2000" dirty="0"/>
              <a:t>(e1);  </a:t>
            </a:r>
          </a:p>
          <a:p>
            <a:pPr>
              <a:spcBef>
                <a:spcPts val="0"/>
              </a:spcBef>
              <a:buNone/>
            </a:pPr>
            <a:r>
              <a:rPr lang="en-US" sz="2000" dirty="0"/>
              <a:t>    </a:t>
            </a:r>
            <a:r>
              <a:rPr lang="en-US" sz="2000" dirty="0" err="1"/>
              <a:t>em.persist</a:t>
            </a:r>
            <a:r>
              <a:rPr lang="en-US" sz="2000" dirty="0"/>
              <a:t>(e2);  </a:t>
            </a:r>
          </a:p>
          <a:p>
            <a:pPr>
              <a:spcBef>
                <a:spcPts val="0"/>
              </a:spcBef>
              <a:buNone/>
            </a:pPr>
            <a:r>
              <a:rPr lang="en-US" sz="2000" dirty="0"/>
              <a:t>    </a:t>
            </a:r>
            <a:r>
              <a:rPr lang="en-US" sz="2000" dirty="0" err="1"/>
              <a:t>em.persist</a:t>
            </a:r>
            <a:r>
              <a:rPr lang="en-US" sz="2000" dirty="0"/>
              <a:t>(e3);  </a:t>
            </a:r>
          </a:p>
          <a:p>
            <a:pPr>
              <a:spcBef>
                <a:spcPts val="0"/>
              </a:spcBef>
              <a:buNone/>
            </a:pPr>
            <a:r>
              <a:rPr lang="en-US" sz="2000" dirty="0"/>
              <a:t>    </a:t>
            </a:r>
            <a:r>
              <a:rPr lang="en-US" sz="2000" dirty="0" err="1"/>
              <a:t>em.persist</a:t>
            </a:r>
            <a:r>
              <a:rPr lang="en-US" sz="2000" dirty="0"/>
              <a:t>(e4);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().commit();  </a:t>
            </a:r>
          </a:p>
          <a:p>
            <a:pPr>
              <a:spcBef>
                <a:spcPts val="0"/>
              </a:spcBef>
              <a:buNone/>
            </a:pPr>
            <a:r>
              <a:rPr lang="en-US" sz="2000" dirty="0"/>
              <a: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150</a:t>
            </a:fld>
            <a:endParaRPr lang="en-US"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r>
              <a:rPr lang="en-US" dirty="0"/>
              <a:t/>
            </a:r>
            <a:br>
              <a:rPr lang="en-US" dirty="0"/>
            </a:br>
            <a:endParaRPr lang="en-US" dirty="0"/>
          </a:p>
        </p:txBody>
      </p:sp>
      <p:sp>
        <p:nvSpPr>
          <p:cNvPr id="3" name="Content Placeholder 2"/>
          <p:cNvSpPr>
            <a:spLocks noGrp="1"/>
          </p:cNvSpPr>
          <p:nvPr>
            <p:ph idx="1"/>
          </p:nvPr>
        </p:nvSpPr>
        <p:spPr>
          <a:xfrm>
            <a:off x="838200" y="1000108"/>
            <a:ext cx="10515600" cy="5176855"/>
          </a:xfrm>
        </p:spPr>
        <p:txBody>
          <a:bodyPr/>
          <a:lstStyle/>
          <a:p>
            <a:r>
              <a:rPr lang="en-GB" sz="2000" dirty="0"/>
              <a:t>After the execution of the program, the following tables are generated under </a:t>
            </a:r>
            <a:r>
              <a:rPr lang="en-GB" sz="2000" dirty="0" err="1"/>
              <a:t>MySQL</a:t>
            </a:r>
            <a:r>
              <a:rPr lang="en-GB" sz="2000" dirty="0"/>
              <a:t> workbench.</a:t>
            </a:r>
          </a:p>
          <a:p>
            <a:r>
              <a:rPr lang="en-GB" sz="2000" dirty="0"/>
              <a:t>Employee table - This table contains the employee details. To fetch data, run </a:t>
            </a:r>
            <a:r>
              <a:rPr lang="en-GB" sz="2000" b="1" dirty="0"/>
              <a:t>select * from employee</a:t>
            </a:r>
            <a:r>
              <a:rPr lang="en-GB" sz="2000" dirty="0"/>
              <a:t> query in </a:t>
            </a:r>
            <a:r>
              <a:rPr lang="en-GB" sz="2000" dirty="0" err="1"/>
              <a:t>MySQL</a:t>
            </a:r>
            <a:r>
              <a:rPr lang="en-GB" sz="2000" dirty="0"/>
              <a:t>.</a:t>
            </a:r>
          </a:p>
          <a:p>
            <a:endParaRPr lang="en-GB" sz="2000" dirty="0"/>
          </a:p>
          <a:p>
            <a:endParaRPr lang="en-GB" sz="2000" dirty="0"/>
          </a:p>
          <a:p>
            <a:endParaRPr lang="en-GB" sz="2000" dirty="0"/>
          </a:p>
          <a:p>
            <a:endParaRPr lang="en-GB" sz="2000" dirty="0"/>
          </a:p>
          <a:p>
            <a:r>
              <a:rPr lang="en-GB" sz="2000" dirty="0" err="1"/>
              <a:t>Employee_address</a:t>
            </a:r>
            <a:r>
              <a:rPr lang="en-GB" sz="2000" dirty="0"/>
              <a:t> table - This table represents the mapping between employee and address table. The data in the table is arranged in an unordered </a:t>
            </a:r>
            <a:r>
              <a:rPr lang="en-GB" sz="2000" dirty="0" err="1"/>
              <a:t>manner.To</a:t>
            </a:r>
            <a:r>
              <a:rPr lang="en-GB" sz="2000" dirty="0"/>
              <a:t> fetch data, run </a:t>
            </a:r>
            <a:r>
              <a:rPr lang="en-GB" sz="2000" b="1" dirty="0"/>
              <a:t>select * from </a:t>
            </a:r>
            <a:r>
              <a:rPr lang="en-GB" sz="2000" b="1" dirty="0" err="1"/>
              <a:t>employee_address</a:t>
            </a:r>
            <a:r>
              <a:rPr lang="en-GB" sz="2000" dirty="0"/>
              <a:t> query in </a:t>
            </a:r>
            <a:r>
              <a:rPr lang="en-GB" sz="2000" dirty="0" err="1"/>
              <a:t>MySQL</a:t>
            </a:r>
            <a:r>
              <a:rPr lang="en-GB" sz="2000" dirty="0"/>
              <a:t>.</a:t>
            </a:r>
          </a:p>
          <a:p>
            <a:r>
              <a:rPr lang="en-GB" sz="2000" dirty="0"/>
              <a:t/>
            </a:r>
            <a:br>
              <a:rPr lang="en-GB" sz="2000" dirty="0"/>
            </a:b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151</a:t>
            </a:fld>
            <a:endParaRPr lang="en-US" altLang="en-US"/>
          </a:p>
        </p:txBody>
      </p:sp>
      <p:pic>
        <p:nvPicPr>
          <p:cNvPr id="5" name="Picture 4" descr="JPA Set Mapping"/>
          <p:cNvPicPr/>
          <p:nvPr/>
        </p:nvPicPr>
        <p:blipFill>
          <a:blip r:embed="rId2"/>
          <a:srcRect/>
          <a:stretch>
            <a:fillRect/>
          </a:stretch>
        </p:blipFill>
        <p:spPr bwMode="auto">
          <a:xfrm>
            <a:off x="3381356" y="2143116"/>
            <a:ext cx="1398270" cy="1389380"/>
          </a:xfrm>
          <a:prstGeom prst="rect">
            <a:avLst/>
          </a:prstGeom>
          <a:noFill/>
          <a:ln w="9525">
            <a:noFill/>
            <a:miter lim="800000"/>
            <a:headEnd/>
            <a:tailEnd/>
          </a:ln>
        </p:spPr>
      </p:pic>
      <p:pic>
        <p:nvPicPr>
          <p:cNvPr id="7" name="Picture 6" descr="JPA Set Mapping"/>
          <p:cNvPicPr/>
          <p:nvPr/>
        </p:nvPicPr>
        <p:blipFill>
          <a:blip r:embed="rId3"/>
          <a:srcRect/>
          <a:stretch>
            <a:fillRect/>
          </a:stretch>
        </p:blipFill>
        <p:spPr bwMode="auto">
          <a:xfrm>
            <a:off x="4452926" y="4786322"/>
            <a:ext cx="3982720" cy="1336675"/>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JPA Map Mapping</a:t>
            </a:r>
            <a:br>
              <a:rPr lang="en-US" dirty="0"/>
            </a:br>
            <a:r>
              <a:rPr lang="en-US" dirty="0"/>
              <a:t/>
            </a:r>
            <a:br>
              <a:rPr lang="en-US" dirty="0"/>
            </a:br>
            <a:endParaRPr lang="en-US" dirty="0"/>
          </a:p>
        </p:txBody>
      </p:sp>
      <p:sp>
        <p:nvSpPr>
          <p:cNvPr id="3" name="Content Placeholder 2"/>
          <p:cNvSpPr>
            <a:spLocks noGrp="1"/>
          </p:cNvSpPr>
          <p:nvPr>
            <p:ph idx="1"/>
          </p:nvPr>
        </p:nvSpPr>
        <p:spPr>
          <a:xfrm>
            <a:off x="838200" y="1071546"/>
            <a:ext cx="10515600" cy="5105417"/>
          </a:xfrm>
        </p:spPr>
        <p:txBody>
          <a:bodyPr/>
          <a:lstStyle/>
          <a:p>
            <a:r>
              <a:rPr lang="en-GB" dirty="0"/>
              <a:t>A Map is an interface in which a unique key is associated with each value object. Thus, operations like search, update, delete are performed on the basis of key.</a:t>
            </a:r>
          </a:p>
          <a:p>
            <a:r>
              <a:rPr lang="en-GB" dirty="0"/>
              <a:t>Map Mapping Example</a:t>
            </a:r>
          </a:p>
          <a:p>
            <a:r>
              <a:rPr lang="en-GB" dirty="0"/>
              <a:t>In this example, we embed an object in an entity class and define it as a collection type Map.</a:t>
            </a:r>
          </a:p>
          <a:p>
            <a:r>
              <a:rPr lang="en-GB" b="1" dirty="0"/>
              <a:t>private</a:t>
            </a:r>
            <a:r>
              <a:rPr lang="en-GB" dirty="0"/>
              <a:t> Map&lt;</a:t>
            </a:r>
            <a:r>
              <a:rPr lang="en-GB" dirty="0" err="1"/>
              <a:t>Integer,Address</a:t>
            </a:r>
            <a:r>
              <a:rPr lang="en-GB" dirty="0"/>
              <a:t>&gt; map=</a:t>
            </a:r>
            <a:r>
              <a:rPr lang="en-GB" b="1" dirty="0"/>
              <a:t>new</a:t>
            </a:r>
            <a:r>
              <a:rPr lang="en-GB" dirty="0"/>
              <a:t> </a:t>
            </a:r>
            <a:r>
              <a:rPr lang="en-GB" dirty="0" err="1"/>
              <a:t>HashMap</a:t>
            </a:r>
            <a:r>
              <a:rPr lang="en-GB" dirty="0"/>
              <a:t>&lt;</a:t>
            </a:r>
            <a:r>
              <a:rPr lang="en-GB" dirty="0" err="1"/>
              <a:t>Integer,Address</a:t>
            </a:r>
            <a:r>
              <a:rPr lang="en-GB" dirty="0"/>
              <a:t>&gt;();  </a:t>
            </a:r>
          </a:p>
          <a:p>
            <a:r>
              <a:rPr lang="en-GB" dirty="0"/>
              <a:t>This example contains the following steps: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152</a:t>
            </a:fld>
            <a:endParaRPr lang="en-US"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Employee.java</a:t>
            </a:r>
            <a:r>
              <a:rPr lang="en-US" dirty="0"/>
              <a:t/>
            </a:r>
            <a:br>
              <a:rPr lang="en-US" dirty="0"/>
            </a:br>
            <a:endParaRPr lang="en-US" dirty="0"/>
          </a:p>
        </p:txBody>
      </p:sp>
      <p:sp>
        <p:nvSpPr>
          <p:cNvPr id="3" name="Content Placeholder 2"/>
          <p:cNvSpPr>
            <a:spLocks noGrp="1"/>
          </p:cNvSpPr>
          <p:nvPr>
            <p:ph idx="1"/>
          </p:nvPr>
        </p:nvSpPr>
        <p:spPr/>
        <p:txBody>
          <a:bodyPr/>
          <a:lstStyle/>
          <a:p>
            <a:r>
              <a:rPr lang="en-GB" dirty="0"/>
              <a:t>Create an entity class Employee.java under </a:t>
            </a:r>
            <a:r>
              <a:rPr lang="en-GB" dirty="0" err="1"/>
              <a:t>com.javatpoint.jpa</a:t>
            </a:r>
            <a:r>
              <a:rPr lang="en-GB" dirty="0"/>
              <a:t> package that contains employee id, name and embedded object (employee Address). The annotation @</a:t>
            </a:r>
            <a:r>
              <a:rPr lang="en-GB" dirty="0" err="1"/>
              <a:t>ElementCollection</a:t>
            </a:r>
            <a:r>
              <a:rPr lang="en-GB" dirty="0"/>
              <a:t> represents the embedded object.</a:t>
            </a:r>
          </a:p>
          <a:p>
            <a:pPr>
              <a:spcBef>
                <a:spcPts val="0"/>
              </a:spcBef>
              <a:buNone/>
            </a:pPr>
            <a:r>
              <a:rPr lang="en-US" sz="2000" b="1" dirty="0"/>
              <a:t>package</a:t>
            </a:r>
            <a:r>
              <a:rPr lang="en-US" sz="2000" dirty="0"/>
              <a:t> </a:t>
            </a:r>
            <a:r>
              <a:rPr lang="en-US" sz="2000" dirty="0" err="1"/>
              <a:t>com.javatpoint.jpa</a:t>
            </a:r>
            <a:r>
              <a:rPr lang="en-US" sz="2000" dirty="0"/>
              <a:t>;  </a:t>
            </a:r>
          </a:p>
          <a:p>
            <a:pPr>
              <a:spcBef>
                <a:spcPts val="0"/>
              </a:spcBef>
              <a:buNone/>
            </a:pPr>
            <a:r>
              <a:rPr lang="en-US" sz="2000" b="1" dirty="0"/>
              <a:t>import</a:t>
            </a:r>
            <a:r>
              <a:rPr lang="en-US" sz="2000" dirty="0"/>
              <a:t> </a:t>
            </a:r>
            <a:r>
              <a:rPr lang="en-US" sz="2000" dirty="0" err="1"/>
              <a:t>java.util</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@Entity  </a:t>
            </a:r>
          </a:p>
          <a:p>
            <a:pPr>
              <a:spcBef>
                <a:spcPts val="0"/>
              </a:spcBef>
              <a:buNone/>
            </a:pPr>
            <a:r>
              <a:rPr lang="en-US" sz="2000" dirty="0"/>
              <a:t>  </a:t>
            </a:r>
          </a:p>
          <a:p>
            <a:pPr>
              <a:spcBef>
                <a:spcPts val="0"/>
              </a:spcBef>
              <a:buNone/>
            </a:pPr>
            <a:r>
              <a:rPr lang="en-US" sz="2000" b="1" dirty="0"/>
              <a:t>public</a:t>
            </a:r>
            <a:r>
              <a:rPr lang="en-US" sz="2000" dirty="0"/>
              <a:t> </a:t>
            </a:r>
            <a:r>
              <a:rPr lang="en-US" sz="2000" b="1" dirty="0"/>
              <a:t>class</a:t>
            </a:r>
            <a:r>
              <a:rPr lang="en-US" sz="2000" dirty="0"/>
              <a:t> Employee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dirty="0" err="1"/>
              <a:t>GeneratedValue</a:t>
            </a:r>
            <a:r>
              <a:rPr lang="en-US" sz="2000" dirty="0"/>
              <a:t>(strategy=</a:t>
            </a:r>
            <a:r>
              <a:rPr lang="en-US" sz="2000" dirty="0" err="1"/>
              <a:t>GenerationType.AUTO</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e_id</a:t>
            </a:r>
            <a:r>
              <a:rPr lang="en-US" sz="2000" dirty="0"/>
              <a:t>;  </a:t>
            </a:r>
          </a:p>
          <a:p>
            <a:pPr>
              <a:spcBef>
                <a:spcPts val="0"/>
              </a:spcBef>
              <a:buNone/>
            </a:pPr>
            <a:r>
              <a:rPr lang="en-US" sz="2000" dirty="0"/>
              <a:t>    </a:t>
            </a:r>
            <a:r>
              <a:rPr lang="en-US" sz="2000" b="1" dirty="0"/>
              <a:t>private</a:t>
            </a:r>
            <a:r>
              <a:rPr lang="en-US" sz="2000" dirty="0"/>
              <a:t> String </a:t>
            </a:r>
            <a:r>
              <a:rPr lang="en-US" sz="2000" dirty="0" err="1"/>
              <a:t>e_name</a:t>
            </a:r>
            <a:r>
              <a:rPr lang="en-US" sz="2000" dirty="0"/>
              <a:t>;  </a:t>
            </a:r>
          </a:p>
          <a:p>
            <a:pPr>
              <a:spcBef>
                <a:spcPts val="0"/>
              </a:spcBef>
              <a:buNone/>
            </a:pPr>
            <a:r>
              <a:rPr lang="en-US" sz="2000" dirty="0"/>
              <a:t>      </a:t>
            </a:r>
          </a:p>
          <a:p>
            <a:pPr>
              <a:spcBef>
                <a:spcPts val="0"/>
              </a:spcBef>
              <a:buNone/>
            </a:pPr>
            <a:r>
              <a:rPr lang="en-US" sz="2000" dirty="0"/>
              <a:t>    @</a:t>
            </a:r>
            <a:r>
              <a:rPr lang="en-US" sz="2000" dirty="0" err="1"/>
              <a:t>ElementCollection</a:t>
            </a:r>
            <a:r>
              <a:rPr lang="en-US" sz="2000" dirty="0"/>
              <a:t>  </a:t>
            </a:r>
          </a:p>
          <a:p>
            <a:pPr>
              <a:spcBef>
                <a:spcPts val="0"/>
              </a:spcBef>
              <a:buNone/>
            </a:pPr>
            <a:r>
              <a:rPr lang="en-US" sz="2000" dirty="0"/>
              <a:t>    </a:t>
            </a:r>
            <a:r>
              <a:rPr lang="en-US" sz="2000" b="1" dirty="0"/>
              <a:t>private</a:t>
            </a:r>
            <a:r>
              <a:rPr lang="en-US" sz="2000" dirty="0"/>
              <a:t> Map&lt;</a:t>
            </a:r>
            <a:r>
              <a:rPr lang="en-US" sz="2000" dirty="0" err="1"/>
              <a:t>Integer,Address</a:t>
            </a:r>
            <a:r>
              <a:rPr lang="en-US" sz="2000" dirty="0"/>
              <a:t>&gt; map=</a:t>
            </a:r>
            <a:r>
              <a:rPr lang="en-US" sz="2000" b="1" dirty="0"/>
              <a:t>new</a:t>
            </a:r>
            <a:r>
              <a:rPr lang="en-US" sz="2000" dirty="0"/>
              <a:t> </a:t>
            </a:r>
            <a:r>
              <a:rPr lang="en-US" sz="2000" dirty="0" err="1"/>
              <a:t>HashMap</a:t>
            </a:r>
            <a:r>
              <a:rPr lang="en-US" sz="2000" dirty="0"/>
              <a:t>&lt;</a:t>
            </a:r>
            <a:r>
              <a:rPr lang="en-US" sz="2000" dirty="0" err="1"/>
              <a:t>Integer,Address</a:t>
            </a:r>
            <a:r>
              <a:rPr lang="en-US" sz="2000" dirty="0"/>
              <a:t>&gt;();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getE_id</a:t>
            </a:r>
            <a:r>
              <a:rPr lang="en-US" sz="2000" dirty="0"/>
              <a:t>() {  </a:t>
            </a:r>
          </a:p>
          <a:p>
            <a:pPr>
              <a:spcBef>
                <a:spcPts val="0"/>
              </a:spcBef>
              <a:buNone/>
            </a:pPr>
            <a:r>
              <a:rPr lang="en-US" sz="2000" dirty="0"/>
              <a:t>        </a:t>
            </a:r>
            <a:r>
              <a:rPr lang="en-US" sz="2000" b="1" dirty="0"/>
              <a:t>return</a:t>
            </a:r>
            <a:r>
              <a:rPr lang="en-US" sz="2000" dirty="0"/>
              <a:t> </a:t>
            </a:r>
            <a:r>
              <a:rPr lang="en-US" sz="2000" dirty="0" err="1"/>
              <a:t>e_id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setE_id</a:t>
            </a:r>
            <a:r>
              <a:rPr lang="en-US" sz="2000" dirty="0"/>
              <a:t>(</a:t>
            </a:r>
            <a:r>
              <a:rPr lang="en-US" sz="2000" b="1" dirty="0" err="1"/>
              <a:t>int</a:t>
            </a:r>
            <a:r>
              <a:rPr lang="en-US" sz="2000" dirty="0"/>
              <a:t> </a:t>
            </a:r>
            <a:r>
              <a:rPr lang="en-US" sz="2000" dirty="0" err="1"/>
              <a:t>e_id</a:t>
            </a:r>
            <a:r>
              <a:rPr lang="en-US" sz="2000" dirty="0"/>
              <a:t>) {  </a:t>
            </a:r>
          </a:p>
          <a:p>
            <a:pPr>
              <a:spcBef>
                <a:spcPts val="0"/>
              </a:spcBef>
              <a:buNone/>
            </a:pPr>
            <a:r>
              <a:rPr lang="en-US" sz="2000" dirty="0"/>
              <a:t>        </a:t>
            </a:r>
            <a:r>
              <a:rPr lang="en-US" sz="2000" b="1" dirty="0" err="1"/>
              <a:t>this</a:t>
            </a:r>
            <a:r>
              <a:rPr lang="en-US" sz="2000" dirty="0" err="1"/>
              <a:t>.e_id</a:t>
            </a:r>
            <a:r>
              <a:rPr lang="en-US" sz="2000" dirty="0"/>
              <a:t> = </a:t>
            </a:r>
            <a:r>
              <a:rPr lang="en-US" sz="2000" dirty="0" err="1"/>
              <a:t>e_id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String </a:t>
            </a:r>
            <a:r>
              <a:rPr lang="en-US" sz="2000" dirty="0" err="1"/>
              <a:t>getE_name</a:t>
            </a:r>
            <a:r>
              <a:rPr lang="en-US" sz="2000" dirty="0"/>
              <a:t>() {  </a:t>
            </a:r>
          </a:p>
          <a:p>
            <a:pPr>
              <a:spcBef>
                <a:spcPts val="0"/>
              </a:spcBef>
              <a:buNone/>
            </a:pPr>
            <a:r>
              <a:rPr lang="en-US" sz="2000" dirty="0"/>
              <a:t>        </a:t>
            </a:r>
            <a:r>
              <a:rPr lang="en-US" sz="2000" b="1" dirty="0"/>
              <a:t>return</a:t>
            </a:r>
            <a:r>
              <a:rPr lang="en-US" sz="2000" dirty="0"/>
              <a:t> </a:t>
            </a:r>
            <a:r>
              <a:rPr lang="en-US" sz="2000" dirty="0" err="1"/>
              <a:t>e_name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setE_name</a:t>
            </a:r>
            <a:r>
              <a:rPr lang="en-US" sz="2000" dirty="0"/>
              <a:t>(String </a:t>
            </a:r>
            <a:r>
              <a:rPr lang="en-US" sz="2000" dirty="0" err="1"/>
              <a:t>e_name</a:t>
            </a:r>
            <a:r>
              <a:rPr lang="en-US" sz="2000" dirty="0"/>
              <a:t>) {  </a:t>
            </a:r>
          </a:p>
          <a:p>
            <a:pPr>
              <a:spcBef>
                <a:spcPts val="0"/>
              </a:spcBef>
              <a:buNone/>
            </a:pPr>
            <a:r>
              <a:rPr lang="en-US" sz="2000" dirty="0"/>
              <a:t>        </a:t>
            </a:r>
            <a:r>
              <a:rPr lang="en-US" sz="2000" b="1" dirty="0" err="1"/>
              <a:t>this</a:t>
            </a:r>
            <a:r>
              <a:rPr lang="en-US" sz="2000" dirty="0" err="1"/>
              <a:t>.e_name</a:t>
            </a:r>
            <a:r>
              <a:rPr lang="en-US" sz="2000" dirty="0"/>
              <a:t> = </a:t>
            </a:r>
            <a:r>
              <a:rPr lang="en-US" sz="2000" dirty="0" err="1"/>
              <a:t>e_name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Map&lt;Integer, Address&gt; </a:t>
            </a:r>
            <a:r>
              <a:rPr lang="en-US" sz="2000" dirty="0" err="1"/>
              <a:t>getMap</a:t>
            </a:r>
            <a:r>
              <a:rPr lang="en-US" sz="2000" dirty="0"/>
              <a:t>() {  </a:t>
            </a:r>
          </a:p>
          <a:p>
            <a:pPr>
              <a:spcBef>
                <a:spcPts val="0"/>
              </a:spcBef>
              <a:buNone/>
            </a:pPr>
            <a:r>
              <a:rPr lang="en-US" sz="2000" dirty="0"/>
              <a:t>        </a:t>
            </a:r>
            <a:r>
              <a:rPr lang="en-US" sz="2000" b="1" dirty="0"/>
              <a:t>return</a:t>
            </a:r>
            <a:r>
              <a:rPr lang="en-US" sz="2000" dirty="0"/>
              <a:t> map;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setMap</a:t>
            </a:r>
            <a:r>
              <a:rPr lang="en-US" sz="2000" dirty="0"/>
              <a:t>(Map&lt;Integer, Address&gt; map) {  </a:t>
            </a:r>
          </a:p>
          <a:p>
            <a:pPr>
              <a:spcBef>
                <a:spcPts val="0"/>
              </a:spcBef>
              <a:buNone/>
            </a:pPr>
            <a:r>
              <a:rPr lang="en-US" sz="2000" dirty="0"/>
              <a:t>        </a:t>
            </a:r>
            <a:r>
              <a:rPr lang="en-US" sz="2000" b="1" dirty="0"/>
              <a:t>this</a:t>
            </a:r>
            <a:r>
              <a:rPr lang="en-US" sz="2000" dirty="0"/>
              <a:t>.map = map;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153</a:t>
            </a:fld>
            <a:endParaRPr lang="en-US"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Address.java</a:t>
            </a:r>
            <a:endParaRPr lang="en-US" dirty="0"/>
          </a:p>
        </p:txBody>
      </p:sp>
      <p:sp>
        <p:nvSpPr>
          <p:cNvPr id="3" name="Content Placeholder 2"/>
          <p:cNvSpPr>
            <a:spLocks noGrp="1"/>
          </p:cNvSpPr>
          <p:nvPr>
            <p:ph idx="1"/>
          </p:nvPr>
        </p:nvSpPr>
        <p:spPr>
          <a:xfrm>
            <a:off x="838200" y="1071546"/>
            <a:ext cx="10515600" cy="5105417"/>
          </a:xfrm>
        </p:spPr>
        <p:txBody>
          <a:bodyPr/>
          <a:lstStyle/>
          <a:p>
            <a:r>
              <a:rPr lang="en-GB" dirty="0"/>
              <a:t>Now, create a class of embedded object Address.java under </a:t>
            </a:r>
            <a:r>
              <a:rPr lang="en-GB" dirty="0" err="1"/>
              <a:t>com.javatpoint.jpa</a:t>
            </a:r>
            <a:r>
              <a:rPr lang="en-GB" dirty="0"/>
              <a:t> package. The annotation @Embeddable represents the embeddable object.</a:t>
            </a:r>
          </a:p>
          <a:p>
            <a:pPr>
              <a:spcBef>
                <a:spcPts val="0"/>
              </a:spcBef>
              <a:buNone/>
            </a:pPr>
            <a:r>
              <a:rPr lang="en-US" sz="2000" b="1" dirty="0"/>
              <a:t>package</a:t>
            </a:r>
            <a:r>
              <a:rPr lang="en-US" sz="2000" dirty="0"/>
              <a:t> </a:t>
            </a:r>
            <a:r>
              <a:rPr lang="en-US" sz="2000" dirty="0" err="1"/>
              <a:t>com.javatpoint.jpa</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@Embeddable  </a:t>
            </a:r>
          </a:p>
          <a:p>
            <a:pPr>
              <a:spcBef>
                <a:spcPts val="0"/>
              </a:spcBef>
              <a:buNone/>
            </a:pPr>
            <a:r>
              <a:rPr lang="en-US" sz="2000" b="1" dirty="0"/>
              <a:t>public</a:t>
            </a:r>
            <a:r>
              <a:rPr lang="en-US" sz="2000" dirty="0"/>
              <a:t> </a:t>
            </a:r>
            <a:r>
              <a:rPr lang="en-US" sz="2000" b="1" dirty="0"/>
              <a:t>class</a:t>
            </a:r>
            <a:r>
              <a:rPr lang="en-US" sz="2000" dirty="0"/>
              <a:t> Address {  </a:t>
            </a:r>
          </a:p>
          <a:p>
            <a:pPr>
              <a:spcBef>
                <a:spcPts val="0"/>
              </a:spcBef>
              <a:buNone/>
            </a:pP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e_pincode</a:t>
            </a:r>
            <a:r>
              <a:rPr lang="en-US" sz="2000" dirty="0"/>
              <a:t>;  </a:t>
            </a:r>
          </a:p>
          <a:p>
            <a:pPr>
              <a:spcBef>
                <a:spcPts val="0"/>
              </a:spcBef>
              <a:buNone/>
            </a:pPr>
            <a:r>
              <a:rPr lang="en-US" sz="2000" dirty="0"/>
              <a:t>    </a:t>
            </a:r>
            <a:r>
              <a:rPr lang="en-US" sz="2000" b="1" dirty="0"/>
              <a:t>private</a:t>
            </a:r>
            <a:r>
              <a:rPr lang="en-US" sz="2000" dirty="0"/>
              <a:t> String </a:t>
            </a:r>
            <a:r>
              <a:rPr lang="en-US" sz="2000" dirty="0" err="1"/>
              <a:t>e_city</a:t>
            </a:r>
            <a:r>
              <a:rPr lang="en-US" sz="2000" dirty="0"/>
              <a:t>;  </a:t>
            </a:r>
          </a:p>
          <a:p>
            <a:pPr>
              <a:spcBef>
                <a:spcPts val="0"/>
              </a:spcBef>
              <a:buNone/>
            </a:pPr>
            <a:r>
              <a:rPr lang="en-US" sz="2000" dirty="0"/>
              <a:t>    </a:t>
            </a:r>
            <a:r>
              <a:rPr lang="en-US" sz="2000" b="1" dirty="0"/>
              <a:t>private</a:t>
            </a:r>
            <a:r>
              <a:rPr lang="en-US" sz="2000" dirty="0"/>
              <a:t> String </a:t>
            </a:r>
            <a:r>
              <a:rPr lang="en-US" sz="2000" dirty="0" err="1"/>
              <a:t>e_state</a:t>
            </a: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getE_pincode</a:t>
            </a:r>
            <a:r>
              <a:rPr lang="en-US" sz="2000" dirty="0"/>
              <a:t>() {  </a:t>
            </a:r>
          </a:p>
          <a:p>
            <a:pPr>
              <a:spcBef>
                <a:spcPts val="0"/>
              </a:spcBef>
              <a:buNone/>
            </a:pPr>
            <a:r>
              <a:rPr lang="en-US" sz="2000" dirty="0"/>
              <a:t>        </a:t>
            </a:r>
            <a:r>
              <a:rPr lang="en-US" sz="2000" b="1" dirty="0"/>
              <a:t>return</a:t>
            </a:r>
            <a:r>
              <a:rPr lang="en-US" sz="2000" dirty="0"/>
              <a:t> </a:t>
            </a:r>
            <a:r>
              <a:rPr lang="en-US" sz="2000" dirty="0" err="1"/>
              <a:t>e_pincode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setE_pincode</a:t>
            </a:r>
            <a:r>
              <a:rPr lang="en-US" sz="2000" dirty="0"/>
              <a:t>(</a:t>
            </a:r>
            <a:r>
              <a:rPr lang="en-US" sz="2000" b="1" dirty="0" err="1"/>
              <a:t>int</a:t>
            </a:r>
            <a:r>
              <a:rPr lang="en-US" sz="2000" dirty="0"/>
              <a:t> </a:t>
            </a:r>
            <a:r>
              <a:rPr lang="en-US" sz="2000" dirty="0" err="1"/>
              <a:t>e_pincode</a:t>
            </a:r>
            <a:r>
              <a:rPr lang="en-US" sz="2000" dirty="0"/>
              <a:t>) {  </a:t>
            </a:r>
          </a:p>
          <a:p>
            <a:pPr>
              <a:spcBef>
                <a:spcPts val="0"/>
              </a:spcBef>
              <a:buNone/>
            </a:pPr>
            <a:r>
              <a:rPr lang="en-US" sz="2000" dirty="0"/>
              <a:t>        </a:t>
            </a:r>
            <a:r>
              <a:rPr lang="en-US" sz="2000" b="1" dirty="0" err="1"/>
              <a:t>this</a:t>
            </a:r>
            <a:r>
              <a:rPr lang="en-US" sz="2000" dirty="0" err="1"/>
              <a:t>.e_pincode</a:t>
            </a:r>
            <a:r>
              <a:rPr lang="en-US" sz="2000" dirty="0"/>
              <a:t> = </a:t>
            </a:r>
            <a:r>
              <a:rPr lang="en-US" sz="2000" dirty="0" err="1"/>
              <a:t>e_pincode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String </a:t>
            </a:r>
            <a:r>
              <a:rPr lang="en-US" sz="2000" dirty="0" err="1"/>
              <a:t>getE_city</a:t>
            </a:r>
            <a:r>
              <a:rPr lang="en-US" sz="2000" dirty="0"/>
              <a:t>() {  </a:t>
            </a:r>
          </a:p>
          <a:p>
            <a:pPr>
              <a:spcBef>
                <a:spcPts val="0"/>
              </a:spcBef>
              <a:buNone/>
            </a:pPr>
            <a:r>
              <a:rPr lang="en-US" sz="2000" dirty="0"/>
              <a:t>        </a:t>
            </a:r>
            <a:r>
              <a:rPr lang="en-US" sz="2000" b="1" dirty="0"/>
              <a:t>return</a:t>
            </a:r>
            <a:r>
              <a:rPr lang="en-US" sz="2000" dirty="0"/>
              <a:t> </a:t>
            </a:r>
            <a:r>
              <a:rPr lang="en-US" sz="2000" dirty="0" err="1"/>
              <a:t>e_city</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setE_city</a:t>
            </a:r>
            <a:r>
              <a:rPr lang="en-US" sz="2000" dirty="0"/>
              <a:t>(String </a:t>
            </a:r>
            <a:r>
              <a:rPr lang="en-US" sz="2000" dirty="0" err="1"/>
              <a:t>e_city</a:t>
            </a:r>
            <a:r>
              <a:rPr lang="en-US" sz="2000" dirty="0"/>
              <a:t>) {  </a:t>
            </a:r>
          </a:p>
          <a:p>
            <a:pPr>
              <a:spcBef>
                <a:spcPts val="0"/>
              </a:spcBef>
              <a:buNone/>
            </a:pPr>
            <a:r>
              <a:rPr lang="en-US" sz="2000" dirty="0"/>
              <a:t>        </a:t>
            </a:r>
            <a:r>
              <a:rPr lang="en-US" sz="2000" b="1" dirty="0" err="1"/>
              <a:t>this</a:t>
            </a:r>
            <a:r>
              <a:rPr lang="en-US" sz="2000" dirty="0" err="1"/>
              <a:t>.e_city</a:t>
            </a:r>
            <a:r>
              <a:rPr lang="en-US" sz="2000" dirty="0"/>
              <a:t> = </a:t>
            </a:r>
            <a:r>
              <a:rPr lang="en-US" sz="2000" dirty="0" err="1"/>
              <a:t>e_city</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String </a:t>
            </a:r>
            <a:r>
              <a:rPr lang="en-US" sz="2000" dirty="0" err="1"/>
              <a:t>getE_state</a:t>
            </a:r>
            <a:r>
              <a:rPr lang="en-US" sz="2000" dirty="0"/>
              <a:t>() {  </a:t>
            </a:r>
          </a:p>
          <a:p>
            <a:pPr>
              <a:spcBef>
                <a:spcPts val="0"/>
              </a:spcBef>
              <a:buNone/>
            </a:pPr>
            <a:r>
              <a:rPr lang="en-US" sz="2000" dirty="0"/>
              <a:t>        </a:t>
            </a:r>
            <a:r>
              <a:rPr lang="en-US" sz="2000" b="1" dirty="0"/>
              <a:t>return</a:t>
            </a:r>
            <a:r>
              <a:rPr lang="en-US" sz="2000" dirty="0"/>
              <a:t> </a:t>
            </a:r>
            <a:r>
              <a:rPr lang="en-US" sz="2000" dirty="0" err="1"/>
              <a:t>e_state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setE_state</a:t>
            </a:r>
            <a:r>
              <a:rPr lang="en-US" sz="2000" dirty="0"/>
              <a:t>(String </a:t>
            </a:r>
            <a:r>
              <a:rPr lang="en-US" sz="2000" dirty="0" err="1"/>
              <a:t>e_state</a:t>
            </a:r>
            <a:r>
              <a:rPr lang="en-US" sz="2000" dirty="0"/>
              <a:t>) {  </a:t>
            </a:r>
          </a:p>
          <a:p>
            <a:pPr>
              <a:spcBef>
                <a:spcPts val="0"/>
              </a:spcBef>
              <a:buNone/>
            </a:pPr>
            <a:r>
              <a:rPr lang="en-US" sz="2000" dirty="0"/>
              <a:t>        </a:t>
            </a:r>
            <a:r>
              <a:rPr lang="en-US" sz="2000" b="1" dirty="0" err="1"/>
              <a:t>this</a:t>
            </a:r>
            <a:r>
              <a:rPr lang="en-US" sz="2000" dirty="0" err="1"/>
              <a:t>.e_state</a:t>
            </a:r>
            <a:r>
              <a:rPr lang="en-US" sz="2000" dirty="0"/>
              <a:t> = </a:t>
            </a:r>
            <a:r>
              <a:rPr lang="en-US" sz="2000" dirty="0" err="1"/>
              <a:t>e_state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endParaRPr lang="en-GB" sz="2000" dirty="0"/>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154</a:t>
            </a:fld>
            <a:endParaRPr lang="en-US"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3" name="Content Placeholder 2"/>
          <p:cNvSpPr>
            <a:spLocks noGrp="1"/>
          </p:cNvSpPr>
          <p:nvPr>
            <p:ph idx="1"/>
          </p:nvPr>
        </p:nvSpPr>
        <p:spPr>
          <a:xfrm>
            <a:off x="838200" y="1285860"/>
            <a:ext cx="10515600" cy="4891103"/>
          </a:xfrm>
        </p:spPr>
        <p:txBody>
          <a:bodyPr/>
          <a:lstStyle/>
          <a:p>
            <a:r>
              <a:rPr lang="en-GB" dirty="0"/>
              <a:t>Now, map the entity class and other databases </a:t>
            </a:r>
            <a:r>
              <a:rPr lang="en-GB" dirty="0" err="1"/>
              <a:t>confiuguration</a:t>
            </a:r>
            <a:r>
              <a:rPr lang="en-GB" dirty="0"/>
              <a:t> in Persistence.xml file.</a:t>
            </a:r>
            <a:endParaRPr lang="en-US" dirty="0"/>
          </a:p>
          <a:p>
            <a:pPr>
              <a:spcBef>
                <a:spcPts val="0"/>
              </a:spcBef>
              <a:buNone/>
            </a:pPr>
            <a:r>
              <a:rPr lang="en-US" sz="2000" dirty="0"/>
              <a:t>&lt;persistence&gt;  </a:t>
            </a:r>
          </a:p>
          <a:p>
            <a:pPr>
              <a:spcBef>
                <a:spcPts val="0"/>
              </a:spcBef>
              <a:buNone/>
            </a:pPr>
            <a:r>
              <a:rPr lang="en-US" sz="2000" dirty="0"/>
              <a:t>&lt;persistence-unit name="</a:t>
            </a:r>
            <a:r>
              <a:rPr lang="en-US" sz="2000" dirty="0" err="1"/>
              <a:t>Collection_Type</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com.javatpoint.jpa.Employee</a:t>
            </a:r>
            <a:r>
              <a:rPr lang="en-US" sz="2000" dirty="0"/>
              <a:t>&lt;/</a:t>
            </a:r>
            <a:r>
              <a:rPr lang="en-US" sz="2000" b="1" dirty="0"/>
              <a:t>class</a:t>
            </a:r>
            <a:r>
              <a:rPr lang="en-US" sz="2000" dirty="0"/>
              <a:t>&gt;  </a:t>
            </a:r>
          </a:p>
          <a:p>
            <a:pPr>
              <a:spcBef>
                <a:spcPts val="0"/>
              </a:spcBef>
              <a:buNone/>
            </a:pPr>
            <a:r>
              <a:rPr lang="en-US" sz="2000" dirty="0"/>
              <a:t>      &lt;</a:t>
            </a:r>
            <a:r>
              <a:rPr lang="en-US" sz="2000" b="1" dirty="0"/>
              <a:t>class</a:t>
            </a:r>
            <a:r>
              <a:rPr lang="en-US" sz="2000" dirty="0"/>
              <a:t>&gt;</a:t>
            </a:r>
            <a:r>
              <a:rPr lang="en-US" sz="2000" dirty="0" err="1"/>
              <a:t>com.javatpoint.jpa.Address</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&lt;properties&gt;  </a:t>
            </a:r>
          </a:p>
          <a:p>
            <a:pPr>
              <a:spcBef>
                <a:spcPts val="0"/>
              </a:spcBef>
              <a:buNone/>
            </a:pPr>
            <a:r>
              <a:rPr lang="en-US" sz="2000" dirty="0"/>
              <a:t>      &lt;property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         &lt;property name="</a:t>
            </a:r>
            <a:r>
              <a:rPr lang="en-US" sz="2000" dirty="0" err="1"/>
              <a:t>javax.persistence.jdbc.url</a:t>
            </a:r>
            <a:r>
              <a:rPr lang="en-US" sz="2000" dirty="0"/>
              <a:t>" value="</a:t>
            </a:r>
            <a:r>
              <a:rPr lang="en-US" sz="2000" dirty="0" err="1"/>
              <a:t>jdbc:mysql</a:t>
            </a:r>
            <a:r>
              <a:rPr lang="en-US" sz="2000" dirty="0"/>
              <a:t>://localhost:3306/</a:t>
            </a:r>
            <a:r>
              <a:rPr lang="en-US" sz="2000" dirty="0" err="1"/>
              <a:t>collection_mapping</a:t>
            </a:r>
            <a:r>
              <a:rPr lang="en-US" sz="2000" dirty="0"/>
              <a:t>"/&gt;  </a:t>
            </a:r>
          </a:p>
          <a:p>
            <a:pPr>
              <a:spcBef>
                <a:spcPts val="0"/>
              </a:spcBef>
              <a:buNone/>
            </a:pPr>
            <a:r>
              <a:rPr lang="en-US" sz="2000" dirty="0"/>
              <a:t>         &lt;property name="</a:t>
            </a:r>
            <a:r>
              <a:rPr lang="en-US" sz="2000" dirty="0" err="1"/>
              <a:t>javax.persistence.jdbc.user</a:t>
            </a:r>
            <a:r>
              <a:rPr lang="en-US" sz="2000" dirty="0"/>
              <a:t>" value="root"/&gt;  </a:t>
            </a:r>
          </a:p>
          <a:p>
            <a:pPr>
              <a:spcBef>
                <a:spcPts val="0"/>
              </a:spcBef>
              <a:buNone/>
            </a:pPr>
            <a:r>
              <a:rPr lang="en-US" sz="2000" dirty="0"/>
              <a:t>         &lt;property name="</a:t>
            </a:r>
            <a:r>
              <a:rPr lang="en-US" sz="2000" dirty="0" err="1"/>
              <a:t>javax.persistence.jdbc.password</a:t>
            </a:r>
            <a:r>
              <a:rPr lang="en-US" sz="2000" dirty="0"/>
              <a:t>" value=""/&gt;  </a:t>
            </a:r>
          </a:p>
          <a:p>
            <a:pPr>
              <a:spcBef>
                <a:spcPts val="0"/>
              </a:spcBef>
              <a:buNone/>
            </a:pPr>
            <a:r>
              <a:rPr lang="en-US" sz="2000" dirty="0"/>
              <a:t>         &lt;property name="</a:t>
            </a:r>
            <a:r>
              <a:rPr lang="en-US" sz="2000" dirty="0" err="1"/>
              <a:t>eclipselink.logging.level</a:t>
            </a:r>
            <a:r>
              <a:rPr lang="en-US" sz="2000" dirty="0"/>
              <a:t>" value="SEVERE"/&gt;  </a:t>
            </a:r>
          </a:p>
          <a:p>
            <a:pPr>
              <a:spcBef>
                <a:spcPts val="0"/>
              </a:spcBef>
              <a:buNone/>
            </a:pPr>
            <a:r>
              <a:rPr lang="en-US" sz="2000" dirty="0"/>
              <a:t>         &lt;property name="</a:t>
            </a:r>
            <a:r>
              <a:rPr lang="en-US" sz="2000" dirty="0" err="1"/>
              <a:t>eclipselink.ddl</a:t>
            </a:r>
            <a:r>
              <a:rPr lang="en-US" sz="2000" dirty="0"/>
              <a:t>-generation" value="create-or-extend-tables"/&gt;  </a:t>
            </a:r>
          </a:p>
          <a:p>
            <a:pPr>
              <a:spcBef>
                <a:spcPts val="0"/>
              </a:spcBef>
              <a:buNone/>
            </a:pPr>
            <a:r>
              <a:rPr lang="en-US" sz="2000" dirty="0"/>
              <a:t>      &lt;/properties&gt;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&lt;/persistence&gt;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155</a:t>
            </a:fld>
            <a:endParaRPr lang="en-US"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MapMapping.java</a:t>
            </a:r>
            <a:endParaRPr lang="en-US" dirty="0"/>
          </a:p>
        </p:txBody>
      </p:sp>
      <p:sp>
        <p:nvSpPr>
          <p:cNvPr id="3" name="Content Placeholder 2"/>
          <p:cNvSpPr>
            <a:spLocks noGrp="1"/>
          </p:cNvSpPr>
          <p:nvPr>
            <p:ph idx="1"/>
          </p:nvPr>
        </p:nvSpPr>
        <p:spPr/>
        <p:txBody>
          <a:bodyPr/>
          <a:lstStyle/>
          <a:p>
            <a:r>
              <a:rPr lang="en-GB" dirty="0"/>
              <a:t>Create a persistence class MapMapping.java under </a:t>
            </a:r>
            <a:r>
              <a:rPr lang="en-GB" dirty="0" err="1"/>
              <a:t>com.javatpoint.collection</a:t>
            </a:r>
            <a:r>
              <a:rPr lang="en-GB" dirty="0"/>
              <a:t> package to persist the entity object with data.</a:t>
            </a:r>
          </a:p>
          <a:p>
            <a:pPr>
              <a:spcBef>
                <a:spcPts val="0"/>
              </a:spcBef>
              <a:buNone/>
            </a:pPr>
            <a:r>
              <a:rPr lang="en-US" sz="2000" b="1" dirty="0"/>
              <a:t>package</a:t>
            </a:r>
            <a:r>
              <a:rPr lang="en-US" sz="2000" dirty="0"/>
              <a:t> </a:t>
            </a:r>
            <a:r>
              <a:rPr lang="en-US" sz="2000" dirty="0" err="1"/>
              <a:t>com.javatpoint.collection</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com.javatpoint.jpa</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ListMapping</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a:t>
            </a:r>
            <a:r>
              <a:rPr lang="en-US" sz="2000" dirty="0" err="1"/>
              <a:t>Persistence.createEntityManagerFactory</a:t>
            </a:r>
            <a:r>
              <a:rPr lang="en-US" sz="2000" dirty="0"/>
              <a:t>("</a:t>
            </a:r>
            <a:r>
              <a:rPr lang="en-US" sz="2000" dirty="0" err="1"/>
              <a:t>Collection_Type</a:t>
            </a:r>
            <a:r>
              <a:rPr lang="en-US" sz="2000" dirty="0"/>
              <a:t>");  </a:t>
            </a:r>
          </a:p>
          <a:p>
            <a:pPr>
              <a:spcBef>
                <a:spcPts val="0"/>
              </a:spcBef>
              <a:buNone/>
            </a:pPr>
            <a:r>
              <a:rPr lang="en-US" sz="2000" dirty="0"/>
              <a:t>        </a:t>
            </a:r>
            <a:r>
              <a:rPr lang="en-US" sz="2000" dirty="0" err="1"/>
              <a:t>EntityManager</a:t>
            </a:r>
            <a:r>
              <a:rPr lang="en-US" sz="2000" dirty="0"/>
              <a:t> </a:t>
            </a:r>
            <a:r>
              <a:rPr lang="en-US" sz="2000" dirty="0" err="1"/>
              <a:t>em</a:t>
            </a:r>
            <a:r>
              <a:rPr lang="en-US" sz="2000" dirty="0"/>
              <a:t>=</a:t>
            </a:r>
            <a:r>
              <a:rPr lang="en-US" sz="2000" dirty="0" err="1"/>
              <a:t>emf.createEntityManager</a:t>
            </a:r>
            <a:r>
              <a:rPr lang="en-US" sz="2000" dirty="0"/>
              <a:t>();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().begin();  </a:t>
            </a:r>
          </a:p>
          <a:p>
            <a:pPr>
              <a:spcBef>
                <a:spcPts val="0"/>
              </a:spcBef>
              <a:buNone/>
            </a:pPr>
            <a:r>
              <a:rPr lang="en-US" sz="2000" dirty="0"/>
              <a:t>          </a:t>
            </a:r>
          </a:p>
          <a:p>
            <a:pPr>
              <a:spcBef>
                <a:spcPts val="0"/>
              </a:spcBef>
              <a:buNone/>
            </a:pPr>
            <a:r>
              <a:rPr lang="en-US" sz="2000" dirty="0"/>
              <a:t>         Address a1=</a:t>
            </a:r>
            <a:r>
              <a:rPr lang="en-US" sz="2000" b="1" dirty="0"/>
              <a:t>new</a:t>
            </a:r>
            <a:r>
              <a:rPr lang="en-US" sz="2000" dirty="0"/>
              <a:t> Address();  </a:t>
            </a:r>
          </a:p>
          <a:p>
            <a:pPr>
              <a:spcBef>
                <a:spcPts val="0"/>
              </a:spcBef>
              <a:buNone/>
            </a:pPr>
            <a:r>
              <a:rPr lang="en-US" sz="2000" dirty="0"/>
              <a:t>        a1.setE_pincode(201301);  </a:t>
            </a:r>
          </a:p>
          <a:p>
            <a:pPr>
              <a:spcBef>
                <a:spcPts val="0"/>
              </a:spcBef>
              <a:buNone/>
            </a:pPr>
            <a:r>
              <a:rPr lang="en-US" sz="2000" dirty="0"/>
              <a:t>        a1.setE_city("</a:t>
            </a:r>
            <a:r>
              <a:rPr lang="en-US" sz="2000" dirty="0" err="1"/>
              <a:t>Noida</a:t>
            </a:r>
            <a:r>
              <a:rPr lang="en-US" sz="2000" dirty="0"/>
              <a:t>");  </a:t>
            </a:r>
          </a:p>
          <a:p>
            <a:pPr>
              <a:spcBef>
                <a:spcPts val="0"/>
              </a:spcBef>
              <a:buNone/>
            </a:pPr>
            <a:r>
              <a:rPr lang="en-US" sz="2000" dirty="0"/>
              <a:t>        a1.setE_state("Uttar Pradesh");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Address a2=</a:t>
            </a:r>
            <a:r>
              <a:rPr lang="en-US" sz="2000" b="1" dirty="0"/>
              <a:t>new</a:t>
            </a:r>
            <a:r>
              <a:rPr lang="en-US" sz="2000" dirty="0"/>
              <a:t> Address();  </a:t>
            </a:r>
          </a:p>
          <a:p>
            <a:pPr>
              <a:spcBef>
                <a:spcPts val="0"/>
              </a:spcBef>
              <a:buNone/>
            </a:pPr>
            <a:r>
              <a:rPr lang="en-US" sz="2000" dirty="0"/>
              <a:t>        a2.setE_pincode(302001);  </a:t>
            </a:r>
          </a:p>
          <a:p>
            <a:pPr>
              <a:spcBef>
                <a:spcPts val="0"/>
              </a:spcBef>
              <a:buNone/>
            </a:pPr>
            <a:r>
              <a:rPr lang="en-US" sz="2000" dirty="0"/>
              <a:t>        a2.setE_city("</a:t>
            </a:r>
            <a:r>
              <a:rPr lang="en-US" sz="2000" dirty="0" err="1"/>
              <a:t>Jaipur</a:t>
            </a:r>
            <a:r>
              <a:rPr lang="en-US" sz="2000" dirty="0"/>
              <a:t>");  </a:t>
            </a:r>
          </a:p>
          <a:p>
            <a:pPr>
              <a:spcBef>
                <a:spcPts val="0"/>
              </a:spcBef>
              <a:buNone/>
            </a:pPr>
            <a:r>
              <a:rPr lang="en-US" sz="2000" dirty="0"/>
              <a:t>        a2.setE_state("Rajasthan");  </a:t>
            </a:r>
          </a:p>
          <a:p>
            <a:pPr>
              <a:spcBef>
                <a:spcPts val="0"/>
              </a:spcBef>
              <a:buNone/>
            </a:pPr>
            <a:r>
              <a:rPr lang="en-US" sz="2000" dirty="0"/>
              <a:t>          </a:t>
            </a:r>
          </a:p>
          <a:p>
            <a:pPr>
              <a:spcBef>
                <a:spcPts val="0"/>
              </a:spcBef>
              <a:buNone/>
            </a:pPr>
            <a:r>
              <a:rPr lang="en-US" sz="2000" dirty="0"/>
              <a:t>        Address a3=</a:t>
            </a:r>
            <a:r>
              <a:rPr lang="en-US" sz="2000" b="1" dirty="0"/>
              <a:t>new</a:t>
            </a:r>
            <a:r>
              <a:rPr lang="en-US" sz="2000" dirty="0"/>
              <a:t> Address();  </a:t>
            </a:r>
          </a:p>
          <a:p>
            <a:pPr>
              <a:spcBef>
                <a:spcPts val="0"/>
              </a:spcBef>
              <a:buNone/>
            </a:pPr>
            <a:r>
              <a:rPr lang="en-US" sz="2000" dirty="0"/>
              <a:t>        a3.setE_pincode(133301);  </a:t>
            </a:r>
          </a:p>
          <a:p>
            <a:pPr>
              <a:spcBef>
                <a:spcPts val="0"/>
              </a:spcBef>
              <a:buNone/>
            </a:pPr>
            <a:r>
              <a:rPr lang="en-US" sz="2000" dirty="0"/>
              <a:t>        a3.setE_city("Chandigarh");  </a:t>
            </a:r>
          </a:p>
          <a:p>
            <a:pPr>
              <a:spcBef>
                <a:spcPts val="0"/>
              </a:spcBef>
              <a:buNone/>
            </a:pPr>
            <a:r>
              <a:rPr lang="en-US" sz="2000" dirty="0"/>
              <a:t>        a3.setE_state("Punjab");  </a:t>
            </a:r>
          </a:p>
          <a:p>
            <a:pPr>
              <a:spcBef>
                <a:spcPts val="0"/>
              </a:spcBef>
              <a:buNone/>
            </a:pPr>
            <a:r>
              <a:rPr lang="en-US" sz="2000" dirty="0"/>
              <a:t>      </a:t>
            </a:r>
          </a:p>
          <a:p>
            <a:pPr>
              <a:spcBef>
                <a:spcPts val="0"/>
              </a:spcBef>
              <a:buNone/>
            </a:pPr>
            <a:r>
              <a:rPr lang="en-US" sz="2000" dirty="0"/>
              <a:t>        Address a4=</a:t>
            </a:r>
            <a:r>
              <a:rPr lang="en-US" sz="2000" b="1" dirty="0"/>
              <a:t>new</a:t>
            </a:r>
            <a:r>
              <a:rPr lang="en-US" sz="2000" dirty="0"/>
              <a:t> Address();  </a:t>
            </a:r>
          </a:p>
          <a:p>
            <a:pPr>
              <a:spcBef>
                <a:spcPts val="0"/>
              </a:spcBef>
              <a:buNone/>
            </a:pPr>
            <a:r>
              <a:rPr lang="en-US" sz="2000" dirty="0"/>
              <a:t>        a4.setE_pincode(80001);  </a:t>
            </a:r>
          </a:p>
          <a:p>
            <a:pPr>
              <a:spcBef>
                <a:spcPts val="0"/>
              </a:spcBef>
              <a:buNone/>
            </a:pPr>
            <a:r>
              <a:rPr lang="en-US" sz="2000" dirty="0"/>
              <a:t>        a4.setE_city("Patna");  </a:t>
            </a:r>
          </a:p>
          <a:p>
            <a:pPr>
              <a:spcBef>
                <a:spcPts val="0"/>
              </a:spcBef>
              <a:buNone/>
            </a:pPr>
            <a:r>
              <a:rPr lang="en-US" sz="2000" dirty="0"/>
              <a:t>        a4.setE_state("Bihar");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Employee e1=</a:t>
            </a:r>
            <a:r>
              <a:rPr lang="en-US" sz="2000" b="1" dirty="0"/>
              <a:t>new</a:t>
            </a:r>
            <a:r>
              <a:rPr lang="en-US" sz="2000" dirty="0"/>
              <a:t> Employee();  </a:t>
            </a:r>
          </a:p>
          <a:p>
            <a:pPr>
              <a:spcBef>
                <a:spcPts val="0"/>
              </a:spcBef>
              <a:buNone/>
            </a:pPr>
            <a:r>
              <a:rPr lang="en-US" sz="2000" dirty="0"/>
              <a:t>    e1.setE_id(1);  </a:t>
            </a:r>
          </a:p>
          <a:p>
            <a:pPr>
              <a:spcBef>
                <a:spcPts val="0"/>
              </a:spcBef>
              <a:buNone/>
            </a:pPr>
            <a:r>
              <a:rPr lang="en-US" sz="2000" dirty="0"/>
              <a:t>    e1.setE_name("Vijay");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Employee e2=</a:t>
            </a:r>
            <a:r>
              <a:rPr lang="en-US" sz="2000" b="1" dirty="0"/>
              <a:t>new</a:t>
            </a:r>
            <a:r>
              <a:rPr lang="en-US" sz="2000" dirty="0"/>
              <a:t> Employee();  </a:t>
            </a:r>
          </a:p>
          <a:p>
            <a:pPr>
              <a:spcBef>
                <a:spcPts val="0"/>
              </a:spcBef>
              <a:buNone/>
            </a:pPr>
            <a:r>
              <a:rPr lang="en-US" sz="2000" dirty="0"/>
              <a:t>    e2.setE_id(2);  </a:t>
            </a:r>
          </a:p>
          <a:p>
            <a:pPr>
              <a:spcBef>
                <a:spcPts val="0"/>
              </a:spcBef>
              <a:buNone/>
            </a:pPr>
            <a:r>
              <a:rPr lang="en-US" sz="2000" dirty="0"/>
              <a:t>    e2.setE_name("Vijay");  </a:t>
            </a:r>
          </a:p>
          <a:p>
            <a:pPr>
              <a:spcBef>
                <a:spcPts val="0"/>
              </a:spcBef>
              <a:buNone/>
            </a:pPr>
            <a:r>
              <a:rPr lang="en-US" sz="2000" dirty="0"/>
              <a:t>      </a:t>
            </a:r>
          </a:p>
          <a:p>
            <a:pPr>
              <a:spcBef>
                <a:spcPts val="0"/>
              </a:spcBef>
              <a:buNone/>
            </a:pPr>
            <a:r>
              <a:rPr lang="en-US" sz="2000" dirty="0"/>
              <a:t>    Employee e3=</a:t>
            </a:r>
            <a:r>
              <a:rPr lang="en-US" sz="2000" b="1" dirty="0"/>
              <a:t>new</a:t>
            </a:r>
            <a:r>
              <a:rPr lang="en-US" sz="2000" dirty="0"/>
              <a:t> Employee();  </a:t>
            </a:r>
          </a:p>
          <a:p>
            <a:pPr>
              <a:spcBef>
                <a:spcPts val="0"/>
              </a:spcBef>
              <a:buNone/>
            </a:pPr>
            <a:r>
              <a:rPr lang="en-US" sz="2000" dirty="0"/>
              <a:t>    e3.setE_id(3);  </a:t>
            </a:r>
          </a:p>
          <a:p>
            <a:pPr>
              <a:spcBef>
                <a:spcPts val="0"/>
              </a:spcBef>
              <a:buNone/>
            </a:pPr>
            <a:r>
              <a:rPr lang="en-US" sz="2000" dirty="0"/>
              <a:t>    e3.setE_name("William");  </a:t>
            </a:r>
          </a:p>
          <a:p>
            <a:pPr>
              <a:spcBef>
                <a:spcPts val="0"/>
              </a:spcBef>
              <a:buNone/>
            </a:pPr>
            <a:r>
              <a:rPr lang="en-US" sz="2000" dirty="0"/>
              <a:t>      </a:t>
            </a:r>
          </a:p>
          <a:p>
            <a:pPr>
              <a:spcBef>
                <a:spcPts val="0"/>
              </a:spcBef>
              <a:buNone/>
            </a:pPr>
            <a:r>
              <a:rPr lang="en-US" sz="2000" dirty="0"/>
              <a:t>    Employee e4=</a:t>
            </a:r>
            <a:r>
              <a:rPr lang="en-US" sz="2000" b="1" dirty="0"/>
              <a:t>new</a:t>
            </a:r>
            <a:r>
              <a:rPr lang="en-US" sz="2000" dirty="0"/>
              <a:t> Employee();  </a:t>
            </a:r>
          </a:p>
          <a:p>
            <a:pPr>
              <a:spcBef>
                <a:spcPts val="0"/>
              </a:spcBef>
              <a:buNone/>
            </a:pPr>
            <a:r>
              <a:rPr lang="en-US" sz="2000" dirty="0"/>
              <a:t>    e4.setE_id(4);  </a:t>
            </a:r>
          </a:p>
          <a:p>
            <a:pPr>
              <a:spcBef>
                <a:spcPts val="0"/>
              </a:spcBef>
              <a:buNone/>
            </a:pPr>
            <a:r>
              <a:rPr lang="en-US" sz="2000" dirty="0"/>
              <a:t>    e4.setE_name("</a:t>
            </a:r>
            <a:r>
              <a:rPr lang="en-US" sz="2000" dirty="0" err="1"/>
              <a:t>Rahul</a:t>
            </a:r>
            <a:r>
              <a:rPr lang="en-US" sz="2000" dirty="0"/>
              <a:t>");  </a:t>
            </a:r>
          </a:p>
          <a:p>
            <a:pPr>
              <a:spcBef>
                <a:spcPts val="0"/>
              </a:spcBef>
              <a:buNone/>
            </a:pPr>
            <a:r>
              <a:rPr lang="en-US" sz="2000" dirty="0"/>
              <a:t>      </a:t>
            </a:r>
          </a:p>
          <a:p>
            <a:pPr>
              <a:spcBef>
                <a:spcPts val="0"/>
              </a:spcBef>
              <a:buNone/>
            </a:pPr>
            <a:r>
              <a:rPr lang="en-US" sz="2000" dirty="0"/>
              <a:t>    e1.getMap().put(1, a1);  </a:t>
            </a:r>
          </a:p>
          <a:p>
            <a:pPr>
              <a:spcBef>
                <a:spcPts val="0"/>
              </a:spcBef>
              <a:buNone/>
            </a:pPr>
            <a:r>
              <a:rPr lang="en-US" sz="2000" dirty="0"/>
              <a:t>    e2.getMap().put(2, a2);  </a:t>
            </a:r>
          </a:p>
          <a:p>
            <a:pPr>
              <a:spcBef>
                <a:spcPts val="0"/>
              </a:spcBef>
              <a:buNone/>
            </a:pPr>
            <a:r>
              <a:rPr lang="en-US" sz="2000" dirty="0"/>
              <a:t>    e3.getMap().put(3, a3);  </a:t>
            </a:r>
          </a:p>
          <a:p>
            <a:pPr>
              <a:spcBef>
                <a:spcPts val="0"/>
              </a:spcBef>
              <a:buNone/>
            </a:pPr>
            <a:r>
              <a:rPr lang="en-US" sz="2000" dirty="0"/>
              <a:t>    e4.getMap().put(4, a4);  </a:t>
            </a:r>
          </a:p>
          <a:p>
            <a:pPr>
              <a:spcBef>
                <a:spcPts val="0"/>
              </a:spcBef>
              <a:buNone/>
            </a:pPr>
            <a:r>
              <a:rPr lang="en-US" sz="2000" dirty="0"/>
              <a:t>      </a:t>
            </a:r>
          </a:p>
          <a:p>
            <a:pPr>
              <a:spcBef>
                <a:spcPts val="0"/>
              </a:spcBef>
              <a:buNone/>
            </a:pPr>
            <a:r>
              <a:rPr lang="en-US" sz="2000" dirty="0"/>
              <a:t>    </a:t>
            </a:r>
            <a:r>
              <a:rPr lang="en-US" sz="2000" dirty="0" err="1"/>
              <a:t>em.persist</a:t>
            </a:r>
            <a:r>
              <a:rPr lang="en-US" sz="2000" dirty="0"/>
              <a:t>(e1);  </a:t>
            </a:r>
          </a:p>
          <a:p>
            <a:pPr>
              <a:spcBef>
                <a:spcPts val="0"/>
              </a:spcBef>
              <a:buNone/>
            </a:pPr>
            <a:r>
              <a:rPr lang="en-US" sz="2000" dirty="0"/>
              <a:t>    </a:t>
            </a:r>
            <a:r>
              <a:rPr lang="en-US" sz="2000" dirty="0" err="1"/>
              <a:t>em.persist</a:t>
            </a:r>
            <a:r>
              <a:rPr lang="en-US" sz="2000" dirty="0"/>
              <a:t>(e2);  </a:t>
            </a:r>
          </a:p>
          <a:p>
            <a:pPr>
              <a:spcBef>
                <a:spcPts val="0"/>
              </a:spcBef>
              <a:buNone/>
            </a:pPr>
            <a:r>
              <a:rPr lang="en-US" sz="2000" dirty="0"/>
              <a:t>    </a:t>
            </a:r>
            <a:r>
              <a:rPr lang="en-US" sz="2000" dirty="0" err="1"/>
              <a:t>em.persist</a:t>
            </a:r>
            <a:r>
              <a:rPr lang="en-US" sz="2000" dirty="0"/>
              <a:t>(e3);  </a:t>
            </a:r>
          </a:p>
          <a:p>
            <a:pPr>
              <a:spcBef>
                <a:spcPts val="0"/>
              </a:spcBef>
              <a:buNone/>
            </a:pPr>
            <a:r>
              <a:rPr lang="en-US" sz="2000" dirty="0"/>
              <a:t>    </a:t>
            </a:r>
            <a:r>
              <a:rPr lang="en-US" sz="2000" dirty="0" err="1"/>
              <a:t>em.persist</a:t>
            </a:r>
            <a:r>
              <a:rPr lang="en-US" sz="2000" dirty="0"/>
              <a:t>(e4);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().commit();  </a:t>
            </a:r>
          </a:p>
          <a:p>
            <a:pPr>
              <a:spcBef>
                <a:spcPts val="0"/>
              </a:spcBef>
              <a:buNone/>
            </a:pPr>
            <a:r>
              <a:rPr lang="en-US" sz="2000" dirty="0"/>
              <a: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156</a:t>
            </a:fld>
            <a:endParaRPr lang="en-US"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421"/>
          </a:xfrm>
        </p:spPr>
        <p:txBody>
          <a:bodyPr/>
          <a:lstStyle/>
          <a:p>
            <a:r>
              <a:rPr lang="en-US" b="1" dirty="0"/>
              <a:t>Output</a:t>
            </a:r>
            <a:endParaRPr lang="en-US" dirty="0"/>
          </a:p>
        </p:txBody>
      </p:sp>
      <p:sp>
        <p:nvSpPr>
          <p:cNvPr id="3" name="Content Placeholder 2"/>
          <p:cNvSpPr>
            <a:spLocks noGrp="1"/>
          </p:cNvSpPr>
          <p:nvPr>
            <p:ph idx="1"/>
          </p:nvPr>
        </p:nvSpPr>
        <p:spPr>
          <a:xfrm>
            <a:off x="838200" y="1214422"/>
            <a:ext cx="10515600" cy="4962541"/>
          </a:xfrm>
        </p:spPr>
        <p:txBody>
          <a:bodyPr/>
          <a:lstStyle/>
          <a:p>
            <a:r>
              <a:rPr lang="en-GB" dirty="0"/>
              <a:t>After the execution of the program, the following tables are generated under </a:t>
            </a:r>
            <a:r>
              <a:rPr lang="en-GB" dirty="0" err="1"/>
              <a:t>MySQL</a:t>
            </a:r>
            <a:r>
              <a:rPr lang="en-GB" dirty="0"/>
              <a:t> workbench.</a:t>
            </a:r>
          </a:p>
          <a:p>
            <a:r>
              <a:rPr lang="en-GB" dirty="0"/>
              <a:t>Employee table - This table contains the employee details. To fetch data, run </a:t>
            </a:r>
            <a:r>
              <a:rPr lang="en-GB" b="1" dirty="0"/>
              <a:t>select * from employee</a:t>
            </a:r>
            <a:r>
              <a:rPr lang="en-GB" dirty="0"/>
              <a:t> query in </a:t>
            </a:r>
            <a:r>
              <a:rPr lang="en-GB" dirty="0" err="1"/>
              <a:t>MySQL</a:t>
            </a:r>
            <a:r>
              <a:rPr lang="en-GB" dirty="0"/>
              <a:t>.</a:t>
            </a:r>
          </a:p>
          <a:p>
            <a:endParaRPr lang="en-GB" dirty="0"/>
          </a:p>
          <a:p>
            <a:endParaRPr lang="en-GB" dirty="0"/>
          </a:p>
          <a:p>
            <a:endParaRPr lang="en-GB" dirty="0"/>
          </a:p>
          <a:p>
            <a:r>
              <a:rPr lang="en-GB" dirty="0" err="1"/>
              <a:t>Employee_map</a:t>
            </a:r>
            <a:r>
              <a:rPr lang="en-GB" dirty="0"/>
              <a:t> table - This table represents the mapping between employee and address table. The data in the table is arranged in an unordered </a:t>
            </a:r>
            <a:r>
              <a:rPr lang="en-GB" dirty="0" err="1"/>
              <a:t>manner.To</a:t>
            </a:r>
            <a:r>
              <a:rPr lang="en-GB" dirty="0"/>
              <a:t> fetch data, run select * from </a:t>
            </a:r>
            <a:r>
              <a:rPr lang="en-GB" dirty="0" err="1"/>
              <a:t>employee_map</a:t>
            </a:r>
            <a:r>
              <a:rPr lang="en-GB" dirty="0"/>
              <a:t> query in </a:t>
            </a:r>
            <a:r>
              <a:rPr lang="en-GB" dirty="0" err="1"/>
              <a:t>MySQL</a:t>
            </a:r>
            <a:r>
              <a:rPr lang="en-GB" dirty="0"/>
              <a:t>.</a:t>
            </a:r>
          </a:p>
          <a:p>
            <a:r>
              <a:rPr lang="en-GB" dirty="0"/>
              <a:t/>
            </a:r>
            <a:br>
              <a:rPr lang="en-GB" dirty="0"/>
            </a:br>
            <a:r>
              <a:rPr lang="en-GB" dirty="0"/>
              <a:t/>
            </a:r>
            <a:br>
              <a:rPr lang="en-GB"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157</a:t>
            </a:fld>
            <a:endParaRPr lang="en-US" altLang="en-US"/>
          </a:p>
        </p:txBody>
      </p:sp>
      <p:pic>
        <p:nvPicPr>
          <p:cNvPr id="5" name="Picture 4" descr="JPA Map Mapping"/>
          <p:cNvPicPr/>
          <p:nvPr/>
        </p:nvPicPr>
        <p:blipFill>
          <a:blip r:embed="rId2"/>
          <a:srcRect/>
          <a:stretch>
            <a:fillRect/>
          </a:stretch>
        </p:blipFill>
        <p:spPr bwMode="auto">
          <a:xfrm>
            <a:off x="3309918" y="2928934"/>
            <a:ext cx="1283970" cy="1292225"/>
          </a:xfrm>
          <a:prstGeom prst="rect">
            <a:avLst/>
          </a:prstGeom>
          <a:noFill/>
          <a:ln w="9525">
            <a:noFill/>
            <a:miter lim="800000"/>
            <a:headEnd/>
            <a:tailEnd/>
          </a:ln>
        </p:spPr>
      </p:pic>
      <p:pic>
        <p:nvPicPr>
          <p:cNvPr id="6" name="Picture 5" descr="JPA Map Mapping"/>
          <p:cNvPicPr/>
          <p:nvPr/>
        </p:nvPicPr>
        <p:blipFill>
          <a:blip r:embed="rId3"/>
          <a:srcRect/>
          <a:stretch>
            <a:fillRect/>
          </a:stretch>
        </p:blipFill>
        <p:spPr bwMode="auto">
          <a:xfrm>
            <a:off x="6167438" y="3214686"/>
            <a:ext cx="4809490" cy="1310005"/>
          </a:xfrm>
          <a:prstGeom prst="rect">
            <a:avLst/>
          </a:prstGeom>
          <a:noFill/>
          <a:ln w="9525">
            <a:noFill/>
            <a:miter lim="800000"/>
            <a:headEnd/>
            <a:tailEnd/>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One-To-One Mapping</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158</a:t>
            </a:fld>
            <a:endParaRPr lang="en-US" altLang="en-US"/>
          </a:p>
        </p:txBody>
      </p:sp>
      <p:sp>
        <p:nvSpPr>
          <p:cNvPr id="6" name="Content Placeholder 5"/>
          <p:cNvSpPr>
            <a:spLocks noGrp="1"/>
          </p:cNvSpPr>
          <p:nvPr>
            <p:ph idx="1"/>
          </p:nvPr>
        </p:nvSpPr>
        <p:spPr/>
        <p:txBody>
          <a:bodyPr/>
          <a:lstStyle/>
          <a:p>
            <a:r>
              <a:rPr lang="en-GB" dirty="0"/>
              <a:t>The One-To-One mapping represents a single-valued association where an instance of one entity is associated with an instance of another entity. In this type of association one instance of source entity can be mapped </a:t>
            </a:r>
            <a:r>
              <a:rPr lang="en-GB" dirty="0" err="1"/>
              <a:t>atmost</a:t>
            </a:r>
            <a:r>
              <a:rPr lang="en-GB" dirty="0"/>
              <a:t> one instance of target entity.</a:t>
            </a:r>
          </a:p>
          <a:p>
            <a:r>
              <a:rPr lang="en-GB" dirty="0"/>
              <a:t>@</a:t>
            </a:r>
            <a:r>
              <a:rPr lang="en-GB" dirty="0" err="1"/>
              <a:t>OneToOne</a:t>
            </a:r>
            <a:r>
              <a:rPr lang="en-GB" dirty="0"/>
              <a:t> Example</a:t>
            </a:r>
          </a:p>
          <a:p>
            <a:r>
              <a:rPr lang="en-GB" dirty="0"/>
              <a:t>In this example, we will create a One-To-One relationship between a Student and Library in such a way that one student can be issued only one type of book.</a:t>
            </a:r>
          </a:p>
          <a:p>
            <a:r>
              <a:rPr lang="en-GB" dirty="0"/>
              <a:t>This example contains the following steps: -</a:t>
            </a:r>
          </a:p>
          <a:p>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US" b="1" dirty="0"/>
              <a:t>Student.java</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159</a:t>
            </a:fld>
            <a:endParaRPr lang="en-US" altLang="en-US"/>
          </a:p>
        </p:txBody>
      </p:sp>
      <p:sp>
        <p:nvSpPr>
          <p:cNvPr id="7" name="Content Placeholder 6"/>
          <p:cNvSpPr>
            <a:spLocks noGrp="1"/>
          </p:cNvSpPr>
          <p:nvPr>
            <p:ph idx="1"/>
          </p:nvPr>
        </p:nvSpPr>
        <p:spPr/>
        <p:txBody>
          <a:bodyPr/>
          <a:lstStyle/>
          <a:p>
            <a:r>
              <a:rPr lang="en-GB" dirty="0"/>
              <a:t>Create an entity class Student.java under </a:t>
            </a:r>
            <a:r>
              <a:rPr lang="en-GB" dirty="0" err="1"/>
              <a:t>com.javatpoint.mapping</a:t>
            </a:r>
            <a:r>
              <a:rPr lang="en-GB" dirty="0"/>
              <a:t> package that contains student id (</a:t>
            </a:r>
            <a:r>
              <a:rPr lang="en-GB" dirty="0" err="1"/>
              <a:t>s_id</a:t>
            </a:r>
            <a:r>
              <a:rPr lang="en-GB" dirty="0"/>
              <a:t>) and student name (</a:t>
            </a:r>
            <a:r>
              <a:rPr lang="en-GB" dirty="0" err="1"/>
              <a:t>s_name</a:t>
            </a:r>
            <a:r>
              <a:rPr lang="en-GB" dirty="0"/>
              <a:t>).</a:t>
            </a:r>
          </a:p>
          <a:p>
            <a:pPr>
              <a:spcBef>
                <a:spcPts val="0"/>
              </a:spcBef>
              <a:buNone/>
            </a:pPr>
            <a:r>
              <a:rPr lang="en-US" sz="2000" b="1" dirty="0"/>
              <a:t>package</a:t>
            </a:r>
            <a:r>
              <a:rPr lang="en-US" sz="2000" dirty="0"/>
              <a:t> </a:t>
            </a:r>
            <a:r>
              <a:rPr lang="en-US" sz="2000" dirty="0" err="1"/>
              <a:t>com.javatpoint.mapping</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b="1" dirty="0"/>
              <a:t>public</a:t>
            </a:r>
            <a:r>
              <a:rPr lang="en-US" sz="2000" dirty="0"/>
              <a:t> </a:t>
            </a:r>
            <a:r>
              <a:rPr lang="en-US" sz="2000" b="1" dirty="0"/>
              <a:t>class</a:t>
            </a:r>
            <a:r>
              <a:rPr lang="en-US" sz="2000" dirty="0"/>
              <a:t> Student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dirty="0" err="1"/>
              <a:t>GeneratedValue</a:t>
            </a:r>
            <a:r>
              <a:rPr lang="en-US" sz="2000" dirty="0"/>
              <a:t>(strategy=</a:t>
            </a:r>
            <a:r>
              <a:rPr lang="en-US" sz="2000" dirty="0" err="1"/>
              <a:t>GenerationType.AUTO</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s_id</a:t>
            </a:r>
            <a:r>
              <a:rPr lang="en-US" sz="2000" dirty="0"/>
              <a:t>;  </a:t>
            </a:r>
          </a:p>
          <a:p>
            <a:pPr>
              <a:spcBef>
                <a:spcPts val="0"/>
              </a:spcBef>
              <a:buNone/>
            </a:pPr>
            <a:r>
              <a:rPr lang="en-US" sz="2000" dirty="0"/>
              <a:t>    </a:t>
            </a:r>
            <a:r>
              <a:rPr lang="en-US" sz="2000" b="1" dirty="0"/>
              <a:t>private</a:t>
            </a:r>
            <a:r>
              <a:rPr lang="en-US" sz="2000" dirty="0"/>
              <a:t> String </a:t>
            </a:r>
            <a:r>
              <a:rPr lang="en-US" sz="2000" dirty="0" err="1"/>
              <a:t>s_name</a:t>
            </a: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getS_id</a:t>
            </a:r>
            <a:r>
              <a:rPr lang="en-US" sz="2000" dirty="0"/>
              <a:t>() {  </a:t>
            </a:r>
          </a:p>
          <a:p>
            <a:pPr>
              <a:spcBef>
                <a:spcPts val="0"/>
              </a:spcBef>
              <a:buNone/>
            </a:pPr>
            <a:r>
              <a:rPr lang="en-US" sz="2000" dirty="0"/>
              <a:t>        </a:t>
            </a:r>
            <a:r>
              <a:rPr lang="en-US" sz="2000" b="1" dirty="0"/>
              <a:t>return</a:t>
            </a:r>
            <a:r>
              <a:rPr lang="en-US" sz="2000" dirty="0"/>
              <a:t>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setS_id</a:t>
            </a:r>
            <a:r>
              <a:rPr lang="en-US" sz="2000" dirty="0"/>
              <a:t>(</a:t>
            </a:r>
            <a:r>
              <a:rPr lang="en-US" sz="2000" b="1" dirty="0" err="1"/>
              <a:t>int</a:t>
            </a:r>
            <a:r>
              <a:rPr lang="en-US" sz="2000" dirty="0"/>
              <a:t> </a:t>
            </a:r>
            <a:r>
              <a:rPr lang="en-US" sz="2000" dirty="0" err="1"/>
              <a:t>s_id</a:t>
            </a:r>
            <a:r>
              <a:rPr lang="en-US" sz="2000" dirty="0"/>
              <a:t>) {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String </a:t>
            </a:r>
            <a:r>
              <a:rPr lang="en-US" sz="2000" dirty="0" err="1"/>
              <a:t>getS_name</a:t>
            </a:r>
            <a:r>
              <a:rPr lang="en-US" sz="2000" dirty="0"/>
              <a:t>() {  </a:t>
            </a:r>
          </a:p>
          <a:p>
            <a:pPr>
              <a:spcBef>
                <a:spcPts val="0"/>
              </a:spcBef>
              <a:buNone/>
            </a:pPr>
            <a:r>
              <a:rPr lang="en-US" sz="2000" dirty="0"/>
              <a:t>        </a:t>
            </a:r>
            <a:r>
              <a:rPr lang="en-US" sz="2000" b="1" dirty="0"/>
              <a:t>return</a:t>
            </a:r>
            <a:r>
              <a:rPr lang="en-US" sz="2000" dirty="0"/>
              <a:t>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setS_name</a:t>
            </a:r>
            <a:r>
              <a:rPr lang="en-US" sz="2000" dirty="0"/>
              <a:t>(String </a:t>
            </a:r>
            <a:r>
              <a:rPr lang="en-US" sz="2000" dirty="0" err="1"/>
              <a:t>s_name</a:t>
            </a:r>
            <a:r>
              <a:rPr lang="en-US" sz="2000" dirty="0"/>
              <a:t>) {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SessionFactory</a:t>
            </a:r>
            <a:r>
              <a:rPr lang="en-US" dirty="0"/>
              <a:t/>
            </a:r>
            <a:br>
              <a:rPr lang="en-US" dirty="0"/>
            </a:br>
            <a:endParaRPr lang="en-US" dirty="0"/>
          </a:p>
        </p:txBody>
      </p:sp>
      <p:sp>
        <p:nvSpPr>
          <p:cNvPr id="3" name="Content Placeholder 2"/>
          <p:cNvSpPr>
            <a:spLocks noGrp="1"/>
          </p:cNvSpPr>
          <p:nvPr>
            <p:ph idx="1"/>
          </p:nvPr>
        </p:nvSpPr>
        <p:spPr>
          <a:xfrm>
            <a:off x="838200" y="1142984"/>
            <a:ext cx="10515600" cy="5033979"/>
          </a:xfrm>
        </p:spPr>
        <p:txBody>
          <a:bodyPr/>
          <a:lstStyle/>
          <a:p>
            <a:r>
              <a:rPr lang="en-GB" dirty="0"/>
              <a:t>Configuration object is used to create a </a:t>
            </a:r>
            <a:r>
              <a:rPr lang="en-GB" dirty="0" err="1"/>
              <a:t>SessionFactory</a:t>
            </a:r>
            <a:r>
              <a:rPr lang="en-GB" dirty="0"/>
              <a:t> object which in turn configures Hibernate for the application using the supplied configuration file and allows for a Session object to be instantiated.</a:t>
            </a:r>
          </a:p>
          <a:p>
            <a:r>
              <a:rPr lang="en-GB" dirty="0" err="1"/>
              <a:t>SessionFactory</a:t>
            </a:r>
            <a:r>
              <a:rPr lang="en-GB" dirty="0"/>
              <a:t> is a thread safe object and used by all the threads of an application.</a:t>
            </a:r>
          </a:p>
          <a:p>
            <a:r>
              <a:rPr lang="en-GB" dirty="0"/>
              <a:t>The </a:t>
            </a:r>
            <a:r>
              <a:rPr lang="en-GB" dirty="0" err="1"/>
              <a:t>SessionFactory</a:t>
            </a:r>
            <a:r>
              <a:rPr lang="en-GB" dirty="0"/>
              <a:t> is a heavyweight object; it is usually created during application start up and kept for later use.  Need one </a:t>
            </a:r>
            <a:r>
              <a:rPr lang="en-GB" dirty="0" err="1"/>
              <a:t>SessionFactory</a:t>
            </a:r>
            <a:r>
              <a:rPr lang="en-GB" dirty="0"/>
              <a:t> object per database using a separate configuration file. </a:t>
            </a:r>
          </a:p>
          <a:p>
            <a:r>
              <a:rPr lang="en-GB" dirty="0"/>
              <a:t>So,  using multiple databases, then  to create multiple </a:t>
            </a:r>
            <a:r>
              <a:rPr lang="en-GB" dirty="0" err="1"/>
              <a:t>SessionFactory</a:t>
            </a:r>
            <a:r>
              <a:rPr lang="en-GB" dirty="0"/>
              <a:t> objects.</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16</a:t>
            </a:fld>
            <a:endParaRPr lang="en-US"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US" b="1" dirty="0"/>
              <a:t>Library.java</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160</a:t>
            </a:fld>
            <a:endParaRPr lang="en-US" altLang="en-US"/>
          </a:p>
        </p:txBody>
      </p:sp>
      <p:sp>
        <p:nvSpPr>
          <p:cNvPr id="6" name="Content Placeholder 5"/>
          <p:cNvSpPr>
            <a:spLocks noGrp="1"/>
          </p:cNvSpPr>
          <p:nvPr>
            <p:ph idx="1"/>
          </p:nvPr>
        </p:nvSpPr>
        <p:spPr/>
        <p:txBody>
          <a:bodyPr/>
          <a:lstStyle/>
          <a:p>
            <a:pPr>
              <a:spcBef>
                <a:spcPts val="0"/>
              </a:spcBef>
            </a:pPr>
            <a:r>
              <a:rPr lang="en-GB" sz="2000" dirty="0"/>
              <a:t>Create another entity class Library.java under </a:t>
            </a:r>
            <a:r>
              <a:rPr lang="en-GB" sz="2000" dirty="0" err="1"/>
              <a:t>com.javatpoint.mapping</a:t>
            </a:r>
            <a:r>
              <a:rPr lang="en-GB" sz="2000" dirty="0"/>
              <a:t> package that contains book id (</a:t>
            </a:r>
            <a:r>
              <a:rPr lang="en-GB" sz="2000" dirty="0" err="1"/>
              <a:t>b_id</a:t>
            </a:r>
            <a:r>
              <a:rPr lang="en-GB" sz="2000" dirty="0"/>
              <a:t>), book name (</a:t>
            </a:r>
            <a:r>
              <a:rPr lang="en-GB" sz="2000" dirty="0" err="1"/>
              <a:t>b_name</a:t>
            </a:r>
            <a:r>
              <a:rPr lang="en-GB" sz="2000" dirty="0"/>
              <a:t>) and an object of student type marked with @</a:t>
            </a:r>
            <a:r>
              <a:rPr lang="en-GB" sz="2000" dirty="0" err="1"/>
              <a:t>OneToOne</a:t>
            </a:r>
            <a:r>
              <a:rPr lang="en-GB" sz="2000" dirty="0"/>
              <a:t> annotation.</a:t>
            </a:r>
          </a:p>
          <a:p>
            <a:pPr>
              <a:spcBef>
                <a:spcPts val="0"/>
              </a:spcBef>
            </a:pPr>
            <a:endParaRPr lang="en-US" sz="2000" b="1" dirty="0"/>
          </a:p>
          <a:p>
            <a:pPr>
              <a:spcBef>
                <a:spcPts val="0"/>
              </a:spcBef>
              <a:buNone/>
            </a:pPr>
            <a:r>
              <a:rPr lang="en-US" sz="2000" b="1" dirty="0"/>
              <a:t>package</a:t>
            </a:r>
            <a:r>
              <a:rPr lang="en-US" sz="2000" dirty="0"/>
              <a:t> </a:t>
            </a:r>
            <a:r>
              <a:rPr lang="en-US" sz="2000" dirty="0" err="1"/>
              <a:t>com.javatpoint.mapping</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b="1" dirty="0"/>
              <a:t>public</a:t>
            </a:r>
            <a:r>
              <a:rPr lang="en-US" sz="2000" dirty="0"/>
              <a:t> </a:t>
            </a:r>
            <a:r>
              <a:rPr lang="en-US" sz="2000" b="1" dirty="0"/>
              <a:t>class</a:t>
            </a:r>
            <a:r>
              <a:rPr lang="en-US" sz="2000" dirty="0"/>
              <a:t> Library {  </a:t>
            </a:r>
          </a:p>
          <a:p>
            <a:pPr>
              <a:spcBef>
                <a:spcPts val="0"/>
              </a:spcBef>
              <a:buNone/>
            </a:pPr>
            <a:r>
              <a:rPr lang="en-US" sz="2000" dirty="0"/>
              <a:t>    @Id  </a:t>
            </a:r>
          </a:p>
          <a:p>
            <a:pPr>
              <a:spcBef>
                <a:spcPts val="0"/>
              </a:spcBef>
              <a:buNone/>
            </a:pPr>
            <a:r>
              <a:rPr lang="en-US" sz="2000" dirty="0"/>
              <a:t>    @</a:t>
            </a:r>
            <a:r>
              <a:rPr lang="en-US" sz="2000" dirty="0" err="1"/>
              <a:t>GeneratedValue</a:t>
            </a:r>
            <a:r>
              <a:rPr lang="en-US" sz="2000" dirty="0"/>
              <a:t>(strategy=</a:t>
            </a:r>
            <a:r>
              <a:rPr lang="en-US" sz="2000" dirty="0" err="1"/>
              <a:t>GenerationType.AUTO</a:t>
            </a:r>
            <a:r>
              <a:rPr lang="en-US" sz="2000" dirty="0"/>
              <a:t>)  </a:t>
            </a:r>
          </a:p>
          <a:p>
            <a:pPr>
              <a:spcBef>
                <a:spcPts val="0"/>
              </a:spcBef>
              <a:buNone/>
            </a:pPr>
            <a:r>
              <a:rPr lang="en-US" sz="2000" b="1" dirty="0"/>
              <a:t>private</a:t>
            </a:r>
            <a:r>
              <a:rPr lang="en-US" sz="2000" dirty="0"/>
              <a:t> </a:t>
            </a:r>
            <a:r>
              <a:rPr lang="en-US" sz="2000" b="1" dirty="0" err="1"/>
              <a:t>int</a:t>
            </a:r>
            <a:r>
              <a:rPr lang="en-US" sz="2000" dirty="0"/>
              <a:t> </a:t>
            </a:r>
            <a:r>
              <a:rPr lang="en-US" sz="2000" dirty="0" err="1"/>
              <a:t>b_id</a:t>
            </a:r>
            <a:r>
              <a:rPr lang="en-US" sz="2000" dirty="0"/>
              <a:t>;  </a:t>
            </a:r>
          </a:p>
          <a:p>
            <a:pPr>
              <a:spcBef>
                <a:spcPts val="0"/>
              </a:spcBef>
              <a:buNone/>
            </a:pPr>
            <a:r>
              <a:rPr lang="en-US" sz="2000" b="1" dirty="0"/>
              <a:t>private</a:t>
            </a:r>
            <a:r>
              <a:rPr lang="en-US" sz="2000" dirty="0"/>
              <a:t> String </a:t>
            </a:r>
            <a:r>
              <a:rPr lang="en-US" sz="2000" dirty="0" err="1"/>
              <a:t>b_name</a:t>
            </a:r>
            <a:r>
              <a:rPr lang="en-US" sz="2000" dirty="0"/>
              <a:t>;  </a:t>
            </a:r>
          </a:p>
          <a:p>
            <a:pPr>
              <a:spcBef>
                <a:spcPts val="0"/>
              </a:spcBef>
              <a:buNone/>
            </a:pPr>
            <a:r>
              <a:rPr lang="en-US" sz="2000" dirty="0"/>
              <a:t>  </a:t>
            </a:r>
          </a:p>
          <a:p>
            <a:pPr>
              <a:spcBef>
                <a:spcPts val="0"/>
              </a:spcBef>
              <a:buNone/>
            </a:pPr>
            <a:r>
              <a:rPr lang="en-US" sz="2000" dirty="0"/>
              <a:t>@</a:t>
            </a:r>
            <a:r>
              <a:rPr lang="en-US" sz="2000" dirty="0" err="1"/>
              <a:t>OneToOne</a:t>
            </a:r>
            <a:r>
              <a:rPr lang="en-US" sz="2000" dirty="0"/>
              <a:t>  </a:t>
            </a:r>
          </a:p>
          <a:p>
            <a:pPr>
              <a:spcBef>
                <a:spcPts val="0"/>
              </a:spcBef>
              <a:buNone/>
            </a:pPr>
            <a:r>
              <a:rPr lang="en-US" sz="2000" b="1" dirty="0"/>
              <a:t>private</a:t>
            </a:r>
            <a:r>
              <a:rPr lang="en-US" sz="2000" dirty="0"/>
              <a:t> Student stud;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Library(</a:t>
            </a:r>
            <a:r>
              <a:rPr lang="en-US" sz="2000" b="1" dirty="0" err="1"/>
              <a:t>int</a:t>
            </a:r>
            <a:r>
              <a:rPr lang="en-US" sz="2000" dirty="0"/>
              <a:t> </a:t>
            </a:r>
            <a:r>
              <a:rPr lang="en-US" sz="2000" dirty="0" err="1"/>
              <a:t>b_id</a:t>
            </a:r>
            <a:r>
              <a:rPr lang="en-US" sz="2000" dirty="0"/>
              <a:t>, String </a:t>
            </a:r>
            <a:r>
              <a:rPr lang="en-US" sz="2000" dirty="0" err="1"/>
              <a:t>b_name</a:t>
            </a:r>
            <a:r>
              <a:rPr lang="en-US" sz="2000" dirty="0"/>
              <a:t>, Student stud)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.b_id</a:t>
            </a:r>
            <a:r>
              <a:rPr lang="en-US" sz="2000" dirty="0"/>
              <a:t> = </a:t>
            </a:r>
            <a:r>
              <a:rPr lang="en-US" sz="2000" dirty="0" err="1"/>
              <a:t>b_id</a:t>
            </a:r>
            <a:r>
              <a:rPr lang="en-US" sz="2000" dirty="0"/>
              <a:t>;  </a:t>
            </a:r>
          </a:p>
          <a:p>
            <a:pPr>
              <a:spcBef>
                <a:spcPts val="0"/>
              </a:spcBef>
              <a:buNone/>
            </a:pPr>
            <a:r>
              <a:rPr lang="en-US" sz="2000" dirty="0"/>
              <a:t>    </a:t>
            </a:r>
            <a:r>
              <a:rPr lang="en-US" sz="2000" b="1" dirty="0" err="1"/>
              <a:t>this</a:t>
            </a:r>
            <a:r>
              <a:rPr lang="en-US" sz="2000" dirty="0" err="1"/>
              <a:t>.b_name</a:t>
            </a:r>
            <a:r>
              <a:rPr lang="en-US" sz="2000" dirty="0"/>
              <a:t> = </a:t>
            </a:r>
            <a:r>
              <a:rPr lang="en-US" sz="2000" dirty="0" err="1"/>
              <a:t>b_name</a:t>
            </a:r>
            <a:r>
              <a:rPr lang="en-US" sz="2000" dirty="0"/>
              <a:t>;  </a:t>
            </a:r>
          </a:p>
          <a:p>
            <a:pPr>
              <a:spcBef>
                <a:spcPts val="0"/>
              </a:spcBef>
              <a:buNone/>
            </a:pPr>
            <a:r>
              <a:rPr lang="en-US" sz="2000" dirty="0"/>
              <a:t>    </a:t>
            </a:r>
            <a:r>
              <a:rPr lang="en-US" sz="2000" b="1" dirty="0" err="1"/>
              <a:t>this</a:t>
            </a:r>
            <a:r>
              <a:rPr lang="en-US" sz="2000" dirty="0" err="1"/>
              <a:t>.stud</a:t>
            </a:r>
            <a:r>
              <a:rPr lang="en-US" sz="2000" dirty="0"/>
              <a:t> = stud;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Library()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err="1"/>
              <a:t>int</a:t>
            </a:r>
            <a:r>
              <a:rPr lang="en-US" sz="2000" dirty="0"/>
              <a:t> </a:t>
            </a:r>
            <a:r>
              <a:rPr lang="en-US" sz="2000" dirty="0" err="1"/>
              <a:t>getB_id</a:t>
            </a:r>
            <a:r>
              <a:rPr lang="en-US" sz="2000" dirty="0"/>
              <a:t>() {  </a:t>
            </a:r>
          </a:p>
          <a:p>
            <a:pPr>
              <a:spcBef>
                <a:spcPts val="0"/>
              </a:spcBef>
              <a:buNone/>
            </a:pPr>
            <a:r>
              <a:rPr lang="en-US" sz="2000" dirty="0"/>
              <a:t>    </a:t>
            </a:r>
            <a:r>
              <a:rPr lang="en-US" sz="2000" b="1" dirty="0"/>
              <a:t>return</a:t>
            </a:r>
            <a:r>
              <a:rPr lang="en-US" sz="2000" dirty="0"/>
              <a:t> </a:t>
            </a:r>
            <a:r>
              <a:rPr lang="en-US" sz="2000" dirty="0" err="1"/>
              <a:t>b_id</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setB_id</a:t>
            </a:r>
            <a:r>
              <a:rPr lang="en-US" sz="2000" dirty="0"/>
              <a:t>(</a:t>
            </a:r>
            <a:r>
              <a:rPr lang="en-US" sz="2000" b="1" dirty="0" err="1"/>
              <a:t>int</a:t>
            </a:r>
            <a:r>
              <a:rPr lang="en-US" sz="2000" dirty="0"/>
              <a:t> </a:t>
            </a:r>
            <a:r>
              <a:rPr lang="en-US" sz="2000" dirty="0" err="1"/>
              <a:t>b_id</a:t>
            </a:r>
            <a:r>
              <a:rPr lang="en-US" sz="2000" dirty="0"/>
              <a:t>) {  </a:t>
            </a:r>
          </a:p>
          <a:p>
            <a:pPr>
              <a:spcBef>
                <a:spcPts val="0"/>
              </a:spcBef>
              <a:buNone/>
            </a:pPr>
            <a:r>
              <a:rPr lang="en-US" sz="2000" dirty="0"/>
              <a:t>    </a:t>
            </a:r>
            <a:r>
              <a:rPr lang="en-US" sz="2000" b="1" dirty="0" err="1"/>
              <a:t>this</a:t>
            </a:r>
            <a:r>
              <a:rPr lang="en-US" sz="2000" dirty="0" err="1"/>
              <a:t>.b_id</a:t>
            </a:r>
            <a:r>
              <a:rPr lang="en-US" sz="2000" dirty="0"/>
              <a:t> = </a:t>
            </a:r>
            <a:r>
              <a:rPr lang="en-US" sz="2000" dirty="0" err="1"/>
              <a:t>b_id</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String </a:t>
            </a:r>
            <a:r>
              <a:rPr lang="en-US" sz="2000" dirty="0" err="1"/>
              <a:t>getB_name</a:t>
            </a:r>
            <a:r>
              <a:rPr lang="en-US" sz="2000" dirty="0"/>
              <a:t>() {  </a:t>
            </a:r>
          </a:p>
          <a:p>
            <a:pPr>
              <a:spcBef>
                <a:spcPts val="0"/>
              </a:spcBef>
              <a:buNone/>
            </a:pPr>
            <a:r>
              <a:rPr lang="en-US" sz="2000" dirty="0"/>
              <a:t>    </a:t>
            </a:r>
            <a:r>
              <a:rPr lang="en-US" sz="2000" b="1" dirty="0"/>
              <a:t>return</a:t>
            </a:r>
            <a:r>
              <a:rPr lang="en-US" sz="2000" dirty="0"/>
              <a:t>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setB_name</a:t>
            </a:r>
            <a:r>
              <a:rPr lang="en-US" sz="2000" dirty="0"/>
              <a:t>(String </a:t>
            </a:r>
            <a:r>
              <a:rPr lang="en-US" sz="2000" dirty="0" err="1"/>
              <a:t>b_name</a:t>
            </a:r>
            <a:r>
              <a:rPr lang="en-US" sz="2000" dirty="0"/>
              <a:t>) {  </a:t>
            </a:r>
          </a:p>
          <a:p>
            <a:pPr>
              <a:spcBef>
                <a:spcPts val="0"/>
              </a:spcBef>
              <a:buNone/>
            </a:pPr>
            <a:r>
              <a:rPr lang="en-US" sz="2000" dirty="0"/>
              <a:t>    </a:t>
            </a:r>
            <a:r>
              <a:rPr lang="en-US" sz="2000" b="1" dirty="0" err="1"/>
              <a:t>this</a:t>
            </a:r>
            <a:r>
              <a:rPr lang="en-US" sz="2000" dirty="0" err="1"/>
              <a:t>.b_name</a:t>
            </a:r>
            <a:r>
              <a:rPr lang="en-US" sz="2000" dirty="0"/>
              <a:t> =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Student </a:t>
            </a:r>
            <a:r>
              <a:rPr lang="en-US" sz="2000" dirty="0" err="1"/>
              <a:t>getStud</a:t>
            </a:r>
            <a:r>
              <a:rPr lang="en-US" sz="2000" dirty="0"/>
              <a:t>() {  </a:t>
            </a:r>
          </a:p>
          <a:p>
            <a:pPr>
              <a:spcBef>
                <a:spcPts val="0"/>
              </a:spcBef>
              <a:buNone/>
            </a:pPr>
            <a:r>
              <a:rPr lang="en-US" sz="2000" dirty="0"/>
              <a:t>    </a:t>
            </a:r>
            <a:r>
              <a:rPr lang="en-US" sz="2000" b="1" dirty="0"/>
              <a:t>return</a:t>
            </a:r>
            <a:r>
              <a:rPr lang="en-US" sz="2000" dirty="0"/>
              <a:t> stud;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setStud</a:t>
            </a:r>
            <a:r>
              <a:rPr lang="en-US" sz="2000" dirty="0"/>
              <a:t>(Student stud) {  </a:t>
            </a:r>
          </a:p>
          <a:p>
            <a:pPr>
              <a:spcBef>
                <a:spcPts val="0"/>
              </a:spcBef>
              <a:buNone/>
            </a:pPr>
            <a:r>
              <a:rPr lang="en-US" sz="2000" dirty="0"/>
              <a:t>    </a:t>
            </a:r>
            <a:r>
              <a:rPr lang="en-US" sz="2000" b="1" dirty="0" err="1"/>
              <a:t>this</a:t>
            </a:r>
            <a:r>
              <a:rPr lang="en-US" sz="2000" dirty="0" err="1"/>
              <a:t>.stud</a:t>
            </a:r>
            <a:r>
              <a:rPr lang="en-US" sz="2000" dirty="0"/>
              <a:t> = stud;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 </a:t>
            </a:r>
            <a:endParaRPr lang="en-US" dirty="0"/>
          </a:p>
        </p:txBody>
      </p:sp>
      <p:sp>
        <p:nvSpPr>
          <p:cNvPr id="3" name="Content Placeholder 2"/>
          <p:cNvSpPr>
            <a:spLocks noGrp="1"/>
          </p:cNvSpPr>
          <p:nvPr>
            <p:ph idx="1"/>
          </p:nvPr>
        </p:nvSpPr>
        <p:spPr/>
        <p:txBody>
          <a:bodyPr/>
          <a:lstStyle/>
          <a:p>
            <a:r>
              <a:rPr lang="en-GB" dirty="0"/>
              <a:t>Now, map the entity class and other databases </a:t>
            </a:r>
            <a:r>
              <a:rPr lang="en-GB" dirty="0" err="1"/>
              <a:t>confiuguration</a:t>
            </a:r>
            <a:r>
              <a:rPr lang="en-GB" dirty="0"/>
              <a:t> in Persistence.xml file.</a:t>
            </a:r>
          </a:p>
          <a:p>
            <a:pPr>
              <a:spcBef>
                <a:spcPts val="0"/>
              </a:spcBef>
              <a:buNone/>
            </a:pPr>
            <a:r>
              <a:rPr lang="en-US" sz="2000" dirty="0"/>
              <a:t>&lt;persistence&gt;  </a:t>
            </a:r>
          </a:p>
          <a:p>
            <a:pPr>
              <a:spcBef>
                <a:spcPts val="0"/>
              </a:spcBef>
              <a:buNone/>
            </a:pPr>
            <a:r>
              <a:rPr lang="en-US" sz="2000" dirty="0"/>
              <a:t>&lt;persistence-unit name="</a:t>
            </a:r>
            <a:r>
              <a:rPr lang="en-US" sz="2000" dirty="0" err="1"/>
              <a:t>Book_issued</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com.javatpoint.mapping.Student</a:t>
            </a:r>
            <a:r>
              <a:rPr lang="en-US" sz="2000" dirty="0"/>
              <a:t>&lt;/</a:t>
            </a:r>
            <a:r>
              <a:rPr lang="en-US" sz="2000" b="1" dirty="0"/>
              <a:t>class</a:t>
            </a:r>
            <a:r>
              <a:rPr lang="en-US" sz="2000" dirty="0"/>
              <a:t>&gt;  </a:t>
            </a:r>
          </a:p>
          <a:p>
            <a:pPr>
              <a:spcBef>
                <a:spcPts val="0"/>
              </a:spcBef>
              <a:buNone/>
            </a:pPr>
            <a:r>
              <a:rPr lang="en-US" sz="2000" dirty="0"/>
              <a:t>      &lt;</a:t>
            </a:r>
            <a:r>
              <a:rPr lang="en-US" sz="2000" b="1" dirty="0"/>
              <a:t>class</a:t>
            </a:r>
            <a:r>
              <a:rPr lang="en-US" sz="2000" dirty="0"/>
              <a:t>&gt;</a:t>
            </a:r>
            <a:r>
              <a:rPr lang="en-US" sz="2000" dirty="0" err="1"/>
              <a:t>com.javatpoint.mapping.Library</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     &lt;properties&gt;  </a:t>
            </a:r>
          </a:p>
          <a:p>
            <a:pPr>
              <a:spcBef>
                <a:spcPts val="0"/>
              </a:spcBef>
              <a:buNone/>
            </a:pPr>
            <a:r>
              <a:rPr lang="en-US" sz="2000" dirty="0"/>
              <a:t>      &lt;property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         &lt;property name="</a:t>
            </a:r>
            <a:r>
              <a:rPr lang="en-US" sz="2000" dirty="0" err="1"/>
              <a:t>javax.persistence.jdbc.url</a:t>
            </a:r>
            <a:r>
              <a:rPr lang="en-US" sz="2000" dirty="0"/>
              <a:t>" value="</a:t>
            </a:r>
            <a:r>
              <a:rPr lang="en-US" sz="2000" dirty="0" err="1"/>
              <a:t>jdbc:mysql</a:t>
            </a:r>
            <a:r>
              <a:rPr lang="en-US" sz="2000" dirty="0"/>
              <a:t>://localhost:3306/</a:t>
            </a:r>
            <a:r>
              <a:rPr lang="en-US" sz="2000" dirty="0" err="1"/>
              <a:t>mapping_db</a:t>
            </a:r>
            <a:r>
              <a:rPr lang="en-US" sz="2000" dirty="0"/>
              <a:t>"/&gt;  </a:t>
            </a:r>
          </a:p>
          <a:p>
            <a:pPr>
              <a:spcBef>
                <a:spcPts val="0"/>
              </a:spcBef>
              <a:buNone/>
            </a:pPr>
            <a:r>
              <a:rPr lang="en-US" sz="2000" dirty="0"/>
              <a:t>         &lt;property name="</a:t>
            </a:r>
            <a:r>
              <a:rPr lang="en-US" sz="2000" dirty="0" err="1"/>
              <a:t>javax.persistence.jdbc.user</a:t>
            </a:r>
            <a:r>
              <a:rPr lang="en-US" sz="2000" dirty="0"/>
              <a:t>" value="root"/&gt;  </a:t>
            </a:r>
          </a:p>
          <a:p>
            <a:pPr>
              <a:spcBef>
                <a:spcPts val="0"/>
              </a:spcBef>
              <a:buNone/>
            </a:pPr>
            <a:r>
              <a:rPr lang="en-US" sz="2000" dirty="0"/>
              <a:t>         &lt;property name="</a:t>
            </a:r>
            <a:r>
              <a:rPr lang="en-US" sz="2000" dirty="0" err="1"/>
              <a:t>javax.persistence.jdbc.password</a:t>
            </a:r>
            <a:r>
              <a:rPr lang="en-US" sz="2000" dirty="0"/>
              <a:t>" value=""/&gt;  </a:t>
            </a:r>
          </a:p>
          <a:p>
            <a:pPr>
              <a:spcBef>
                <a:spcPts val="0"/>
              </a:spcBef>
              <a:buNone/>
            </a:pPr>
            <a:r>
              <a:rPr lang="en-US" sz="2000" dirty="0"/>
              <a:t>         &lt;property name="</a:t>
            </a:r>
            <a:r>
              <a:rPr lang="en-US" sz="2000" dirty="0" err="1"/>
              <a:t>eclipselink.logging.level</a:t>
            </a:r>
            <a:r>
              <a:rPr lang="en-US" sz="2000" dirty="0"/>
              <a:t>" value="SEVERE"/&gt;  </a:t>
            </a:r>
          </a:p>
          <a:p>
            <a:pPr>
              <a:spcBef>
                <a:spcPts val="0"/>
              </a:spcBef>
              <a:buNone/>
            </a:pPr>
            <a:r>
              <a:rPr lang="en-US" sz="2000" dirty="0"/>
              <a:t>         &lt;property name="</a:t>
            </a:r>
            <a:r>
              <a:rPr lang="en-US" sz="2000" dirty="0" err="1"/>
              <a:t>eclipselink.ddl</a:t>
            </a:r>
            <a:r>
              <a:rPr lang="en-US" sz="2000" dirty="0"/>
              <a:t>-generation" value="create-or-extend-tables"/&gt;  </a:t>
            </a:r>
          </a:p>
          <a:p>
            <a:pPr>
              <a:spcBef>
                <a:spcPts val="0"/>
              </a:spcBef>
              <a:buNone/>
            </a:pPr>
            <a:r>
              <a:rPr lang="en-US" sz="2000" dirty="0"/>
              <a:t>      &lt;/properties&gt;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&lt;/persistence&gt;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161</a:t>
            </a:fld>
            <a:endParaRPr lang="en-US"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OneToOneExample.java</a:t>
            </a:r>
            <a:endParaRPr lang="en-US" dirty="0"/>
          </a:p>
        </p:txBody>
      </p:sp>
      <p:sp>
        <p:nvSpPr>
          <p:cNvPr id="3" name="Content Placeholder 2"/>
          <p:cNvSpPr>
            <a:spLocks noGrp="1"/>
          </p:cNvSpPr>
          <p:nvPr>
            <p:ph idx="1"/>
          </p:nvPr>
        </p:nvSpPr>
        <p:spPr/>
        <p:txBody>
          <a:bodyPr/>
          <a:lstStyle/>
          <a:p>
            <a:r>
              <a:rPr lang="en-GB" dirty="0"/>
              <a:t>Create a persistence class </a:t>
            </a:r>
            <a:r>
              <a:rPr lang="en-GB" dirty="0" err="1"/>
              <a:t>OneToOneExample</a:t>
            </a:r>
            <a:r>
              <a:rPr lang="en-GB" dirty="0"/>
              <a:t> under </a:t>
            </a:r>
            <a:r>
              <a:rPr lang="en-GB" dirty="0" err="1"/>
              <a:t>com.javatpoint.OneToOne</a:t>
            </a:r>
            <a:r>
              <a:rPr lang="en-GB" dirty="0"/>
              <a:t> package to persist the entity object with data.</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import</a:t>
            </a:r>
            <a:r>
              <a:rPr lang="en-US" sz="2000" dirty="0"/>
              <a:t> </a:t>
            </a:r>
            <a:r>
              <a:rPr lang="en-US" sz="2000" dirty="0" err="1"/>
              <a:t>com.javatpoint.mapping</a:t>
            </a: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OneToOneExample</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 = </a:t>
            </a:r>
            <a:r>
              <a:rPr lang="en-US" sz="2000" dirty="0" err="1"/>
              <a:t>Persistence.createEntityManagerFactory</a:t>
            </a:r>
            <a:r>
              <a:rPr lang="en-US" sz="2000" dirty="0"/>
              <a:t>( "</a:t>
            </a:r>
            <a:r>
              <a:rPr lang="en-US" sz="2000" dirty="0" err="1"/>
              <a:t>Book_issued</a:t>
            </a:r>
            <a:r>
              <a:rPr lang="en-US" sz="2000" dirty="0"/>
              <a:t>" );  </a:t>
            </a:r>
          </a:p>
          <a:p>
            <a:pPr>
              <a:spcBef>
                <a:spcPts val="0"/>
              </a:spcBef>
              <a:buNone/>
            </a:pPr>
            <a:r>
              <a:rPr lang="en-US" sz="2000" dirty="0"/>
              <a:t>           </a:t>
            </a:r>
            <a:r>
              <a:rPr lang="en-US" sz="2000" dirty="0" err="1"/>
              <a:t>EntityManager</a:t>
            </a:r>
            <a:r>
              <a:rPr lang="en-US" sz="2000" dirty="0"/>
              <a:t> </a:t>
            </a:r>
            <a:r>
              <a:rPr lang="en-US" sz="2000" dirty="0" err="1"/>
              <a:t>em</a:t>
            </a:r>
            <a:r>
              <a:rPr lang="en-US" sz="2000" dirty="0"/>
              <a:t> = </a:t>
            </a:r>
            <a:r>
              <a:rPr lang="en-US" sz="2000" dirty="0" err="1"/>
              <a:t>emf.createEntityManager</a:t>
            </a:r>
            <a:r>
              <a:rPr lang="en-US" sz="2000" dirty="0"/>
              <a:t>( );  </a:t>
            </a:r>
          </a:p>
          <a:p>
            <a:pPr>
              <a:spcBef>
                <a:spcPts val="0"/>
              </a:spcBef>
              <a:buNone/>
            </a:pPr>
            <a:r>
              <a:rPr lang="en-US" sz="2000" dirty="0"/>
              <a:t>           </a:t>
            </a:r>
            <a:r>
              <a:rPr lang="en-US" sz="2000" dirty="0" err="1"/>
              <a:t>em.getTransaction</a:t>
            </a:r>
            <a:r>
              <a:rPr lang="en-US" sz="2000" dirty="0"/>
              <a:t>( ).begin( );  </a:t>
            </a:r>
          </a:p>
          <a:p>
            <a:pPr>
              <a:spcBef>
                <a:spcPts val="0"/>
              </a:spcBef>
              <a:buNone/>
            </a:pPr>
            <a:r>
              <a:rPr lang="en-US" sz="2000" dirty="0"/>
              <a:t>          </a:t>
            </a:r>
          </a:p>
          <a:p>
            <a:pPr>
              <a:spcBef>
                <a:spcPts val="0"/>
              </a:spcBef>
              <a:buNone/>
            </a:pPr>
            <a:r>
              <a:rPr lang="en-US" sz="2000" dirty="0"/>
              <a:t>           Student st1=</a:t>
            </a:r>
            <a:r>
              <a:rPr lang="en-US" sz="2000" b="1" dirty="0"/>
              <a:t>new</a:t>
            </a:r>
            <a:r>
              <a:rPr lang="en-US" sz="2000" dirty="0"/>
              <a:t> Student();  </a:t>
            </a:r>
          </a:p>
          <a:p>
            <a:pPr>
              <a:spcBef>
                <a:spcPts val="0"/>
              </a:spcBef>
              <a:buNone/>
            </a:pPr>
            <a:r>
              <a:rPr lang="en-US" sz="2000" dirty="0"/>
              <a:t>           st1.setS_id(1);  </a:t>
            </a:r>
          </a:p>
          <a:p>
            <a:pPr>
              <a:spcBef>
                <a:spcPts val="0"/>
              </a:spcBef>
              <a:buNone/>
            </a:pPr>
            <a:r>
              <a:rPr lang="en-US" sz="2000" dirty="0"/>
              <a:t>           st1.setS_name("</a:t>
            </a:r>
            <a:r>
              <a:rPr lang="en-US" sz="2000" dirty="0" err="1"/>
              <a:t>Vipul</a:t>
            </a:r>
            <a:r>
              <a:rPr lang="en-US" sz="2000" dirty="0"/>
              <a:t>");  </a:t>
            </a:r>
          </a:p>
          <a:p>
            <a:pPr>
              <a:spcBef>
                <a:spcPts val="0"/>
              </a:spcBef>
              <a:buNone/>
            </a:pPr>
            <a:r>
              <a:rPr lang="en-US" sz="2000" dirty="0"/>
              <a:t>             </a:t>
            </a:r>
          </a:p>
          <a:p>
            <a:pPr>
              <a:spcBef>
                <a:spcPts val="0"/>
              </a:spcBef>
              <a:buNone/>
            </a:pPr>
            <a:r>
              <a:rPr lang="en-US" sz="2000" dirty="0"/>
              <a:t>           Student st2=</a:t>
            </a:r>
            <a:r>
              <a:rPr lang="en-US" sz="2000" b="1" dirty="0"/>
              <a:t>new</a:t>
            </a:r>
            <a:r>
              <a:rPr lang="en-US" sz="2000" dirty="0"/>
              <a:t> Student();  </a:t>
            </a:r>
          </a:p>
          <a:p>
            <a:pPr>
              <a:spcBef>
                <a:spcPts val="0"/>
              </a:spcBef>
              <a:buNone/>
            </a:pPr>
            <a:r>
              <a:rPr lang="en-US" sz="2000" dirty="0"/>
              <a:t>           st2.setS_id(2);  </a:t>
            </a:r>
          </a:p>
          <a:p>
            <a:pPr>
              <a:spcBef>
                <a:spcPts val="0"/>
              </a:spcBef>
              <a:buNone/>
            </a:pPr>
            <a:r>
              <a:rPr lang="en-US" sz="2000" dirty="0"/>
              <a:t>           st2.setS_name("</a:t>
            </a:r>
            <a:r>
              <a:rPr lang="en-US" sz="2000" dirty="0" err="1"/>
              <a:t>Vimal</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em.persist</a:t>
            </a:r>
            <a:r>
              <a:rPr lang="en-US" sz="2000" dirty="0"/>
              <a:t>(st1);  </a:t>
            </a:r>
          </a:p>
          <a:p>
            <a:pPr>
              <a:spcBef>
                <a:spcPts val="0"/>
              </a:spcBef>
              <a:buNone/>
            </a:pPr>
            <a:r>
              <a:rPr lang="en-US" sz="2000" dirty="0"/>
              <a:t>           </a:t>
            </a:r>
            <a:r>
              <a:rPr lang="en-US" sz="2000" dirty="0" err="1"/>
              <a:t>em.persist</a:t>
            </a:r>
            <a:r>
              <a:rPr lang="en-US" sz="2000" dirty="0"/>
              <a:t>(st2);  </a:t>
            </a:r>
          </a:p>
          <a:p>
            <a:pPr>
              <a:spcBef>
                <a:spcPts val="0"/>
              </a:spcBef>
              <a:buNone/>
            </a:pPr>
            <a:r>
              <a:rPr lang="en-US" sz="2000" dirty="0"/>
              <a:t>             </a:t>
            </a:r>
          </a:p>
          <a:p>
            <a:pPr>
              <a:spcBef>
                <a:spcPts val="0"/>
              </a:spcBef>
              <a:buNone/>
            </a:pPr>
            <a:r>
              <a:rPr lang="en-US" sz="2000" dirty="0"/>
              <a:t>           Library lib1=</a:t>
            </a:r>
            <a:r>
              <a:rPr lang="en-US" sz="2000" b="1" dirty="0"/>
              <a:t>new</a:t>
            </a:r>
            <a:r>
              <a:rPr lang="en-US" sz="2000" dirty="0"/>
              <a:t> Library();  </a:t>
            </a:r>
          </a:p>
          <a:p>
            <a:pPr>
              <a:spcBef>
                <a:spcPts val="0"/>
              </a:spcBef>
              <a:buNone/>
            </a:pPr>
            <a:r>
              <a:rPr lang="en-US" sz="2000" dirty="0"/>
              <a:t>           lib1.setB_id(101);  </a:t>
            </a:r>
          </a:p>
          <a:p>
            <a:pPr>
              <a:spcBef>
                <a:spcPts val="0"/>
              </a:spcBef>
              <a:buNone/>
            </a:pPr>
            <a:r>
              <a:rPr lang="en-US" sz="2000" dirty="0"/>
              <a:t>           lib1.setB_name("Data Structure");  </a:t>
            </a:r>
          </a:p>
          <a:p>
            <a:pPr>
              <a:spcBef>
                <a:spcPts val="0"/>
              </a:spcBef>
              <a:buNone/>
            </a:pPr>
            <a:r>
              <a:rPr lang="en-US" sz="2000" dirty="0"/>
              <a:t>           lib1.setStud(st1);  </a:t>
            </a:r>
          </a:p>
          <a:p>
            <a:pPr>
              <a:spcBef>
                <a:spcPts val="0"/>
              </a:spcBef>
              <a:buNone/>
            </a:pPr>
            <a:r>
              <a:rPr lang="en-US" sz="2000" dirty="0"/>
              <a:t>             </a:t>
            </a:r>
          </a:p>
          <a:p>
            <a:pPr>
              <a:spcBef>
                <a:spcPts val="0"/>
              </a:spcBef>
              <a:buNone/>
            </a:pPr>
            <a:r>
              <a:rPr lang="en-US" sz="2000" dirty="0"/>
              <a:t>           Library lib2=</a:t>
            </a:r>
            <a:r>
              <a:rPr lang="en-US" sz="2000" b="1" dirty="0"/>
              <a:t>new</a:t>
            </a:r>
            <a:r>
              <a:rPr lang="en-US" sz="2000" dirty="0"/>
              <a:t> Library();  </a:t>
            </a:r>
          </a:p>
          <a:p>
            <a:pPr>
              <a:spcBef>
                <a:spcPts val="0"/>
              </a:spcBef>
              <a:buNone/>
            </a:pPr>
            <a:r>
              <a:rPr lang="en-US" sz="2000" dirty="0"/>
              <a:t>           lib2.setB_id(102);  </a:t>
            </a:r>
          </a:p>
          <a:p>
            <a:pPr>
              <a:spcBef>
                <a:spcPts val="0"/>
              </a:spcBef>
              <a:buNone/>
            </a:pPr>
            <a:r>
              <a:rPr lang="en-US" sz="2000" dirty="0"/>
              <a:t>           lib2.setB_name("DBMS");  </a:t>
            </a:r>
          </a:p>
          <a:p>
            <a:pPr>
              <a:spcBef>
                <a:spcPts val="0"/>
              </a:spcBef>
              <a:buNone/>
            </a:pPr>
            <a:r>
              <a:rPr lang="en-US" sz="2000" dirty="0"/>
              <a:t>           lib2.setStud(st2);  </a:t>
            </a:r>
          </a:p>
          <a:p>
            <a:pPr>
              <a:spcBef>
                <a:spcPts val="0"/>
              </a:spcBef>
              <a:buNone/>
            </a:pPr>
            <a:r>
              <a:rPr lang="en-US" sz="2000" dirty="0"/>
              <a:t>             </a:t>
            </a:r>
          </a:p>
          <a:p>
            <a:pPr>
              <a:spcBef>
                <a:spcPts val="0"/>
              </a:spcBef>
              <a:buNone/>
            </a:pPr>
            <a:r>
              <a:rPr lang="en-US" sz="2000" dirty="0"/>
              <a:t>           </a:t>
            </a:r>
            <a:r>
              <a:rPr lang="en-US" sz="2000" dirty="0" err="1"/>
              <a:t>em.persist</a:t>
            </a:r>
            <a:r>
              <a:rPr lang="en-US" sz="2000" dirty="0"/>
              <a:t>(lib1);  </a:t>
            </a:r>
          </a:p>
          <a:p>
            <a:pPr>
              <a:spcBef>
                <a:spcPts val="0"/>
              </a:spcBef>
              <a:buNone/>
            </a:pPr>
            <a:r>
              <a:rPr lang="en-US" sz="2000" dirty="0"/>
              <a:t>           </a:t>
            </a:r>
            <a:r>
              <a:rPr lang="en-US" sz="2000" dirty="0" err="1"/>
              <a:t>em.persist</a:t>
            </a:r>
            <a:r>
              <a:rPr lang="en-US" sz="2000" dirty="0"/>
              <a:t>(lib2);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().commit();  </a:t>
            </a:r>
          </a:p>
          <a:p>
            <a:pPr>
              <a:spcBef>
                <a:spcPts val="0"/>
              </a:spcBef>
              <a:buNone/>
            </a:pPr>
            <a:r>
              <a:rPr lang="en-US" sz="2000" dirty="0"/>
              <a: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162</a:t>
            </a:fld>
            <a:endParaRPr lang="en-US"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GB" dirty="0"/>
              <a:t> </a:t>
            </a:r>
            <a:r>
              <a:rPr lang="en-US" b="1" dirty="0"/>
              <a:t>Output</a:t>
            </a:r>
            <a:endParaRPr lang="en-US" dirty="0"/>
          </a:p>
        </p:txBody>
      </p:sp>
      <p:sp>
        <p:nvSpPr>
          <p:cNvPr id="3" name="Content Placeholder 2"/>
          <p:cNvSpPr>
            <a:spLocks noGrp="1"/>
          </p:cNvSpPr>
          <p:nvPr>
            <p:ph idx="1"/>
          </p:nvPr>
        </p:nvSpPr>
        <p:spPr>
          <a:xfrm>
            <a:off x="838200" y="1000108"/>
            <a:ext cx="10515600" cy="5176855"/>
          </a:xfrm>
        </p:spPr>
        <p:txBody>
          <a:bodyPr/>
          <a:lstStyle/>
          <a:p>
            <a:r>
              <a:rPr lang="en-GB" dirty="0"/>
              <a:t>After the execution of the program, two tables are generated under </a:t>
            </a:r>
            <a:r>
              <a:rPr lang="en-GB" dirty="0" err="1"/>
              <a:t>MySQL</a:t>
            </a:r>
            <a:r>
              <a:rPr lang="en-GB" dirty="0"/>
              <a:t> workbench.</a:t>
            </a:r>
          </a:p>
          <a:p>
            <a:r>
              <a:rPr lang="en-GB" dirty="0"/>
              <a:t>Student table - This table contains the student details. To fetch data, run </a:t>
            </a:r>
            <a:r>
              <a:rPr lang="en-GB" b="1" dirty="0"/>
              <a:t>select * from student</a:t>
            </a:r>
            <a:r>
              <a:rPr lang="en-GB" dirty="0"/>
              <a:t> query in </a:t>
            </a:r>
            <a:r>
              <a:rPr lang="en-GB" dirty="0" err="1"/>
              <a:t>MySQL</a:t>
            </a:r>
            <a:r>
              <a:rPr lang="en-GB" dirty="0"/>
              <a:t>.</a:t>
            </a:r>
          </a:p>
          <a:p>
            <a:endParaRPr lang="en-GB" dirty="0"/>
          </a:p>
          <a:p>
            <a:endParaRPr lang="en-GB" dirty="0"/>
          </a:p>
          <a:p>
            <a:r>
              <a:rPr lang="en-GB" dirty="0"/>
              <a:t>Library table - This table represents the mapping between student and library. To fetch data, run </a:t>
            </a:r>
            <a:r>
              <a:rPr lang="en-GB" b="1" dirty="0"/>
              <a:t>select * from library</a:t>
            </a:r>
            <a:r>
              <a:rPr lang="en-GB" dirty="0"/>
              <a:t> query in </a:t>
            </a:r>
            <a:r>
              <a:rPr lang="en-GB" dirty="0" err="1"/>
              <a:t>MySQL</a:t>
            </a:r>
            <a:r>
              <a:rPr lang="en-GB" dirty="0"/>
              <a:t>.</a:t>
            </a:r>
          </a:p>
          <a:p>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163</a:t>
            </a:fld>
            <a:endParaRPr lang="en-US" altLang="en-US"/>
          </a:p>
        </p:txBody>
      </p:sp>
      <p:pic>
        <p:nvPicPr>
          <p:cNvPr id="5" name="Picture 4" descr="JPA One-To-One Mapping"/>
          <p:cNvPicPr/>
          <p:nvPr/>
        </p:nvPicPr>
        <p:blipFill>
          <a:blip r:embed="rId2"/>
          <a:srcRect/>
          <a:stretch>
            <a:fillRect/>
          </a:stretch>
        </p:blipFill>
        <p:spPr bwMode="auto">
          <a:xfrm>
            <a:off x="5401310" y="3007042"/>
            <a:ext cx="1389380" cy="843915"/>
          </a:xfrm>
          <a:prstGeom prst="rect">
            <a:avLst/>
          </a:prstGeom>
          <a:noFill/>
          <a:ln w="9525">
            <a:noFill/>
            <a:miter lim="800000"/>
            <a:headEnd/>
            <a:tailEnd/>
          </a:ln>
        </p:spPr>
      </p:pic>
      <p:pic>
        <p:nvPicPr>
          <p:cNvPr id="6" name="Picture 5" descr="JPA One-To-One Mapping"/>
          <p:cNvPicPr/>
          <p:nvPr/>
        </p:nvPicPr>
        <p:blipFill>
          <a:blip r:embed="rId3"/>
          <a:srcRect/>
          <a:stretch>
            <a:fillRect/>
          </a:stretch>
        </p:blipFill>
        <p:spPr bwMode="auto">
          <a:xfrm>
            <a:off x="4810116" y="4714884"/>
            <a:ext cx="2576195" cy="843915"/>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US" dirty="0"/>
              <a:t>JPA One-To-Many Mapping</a:t>
            </a:r>
          </a:p>
        </p:txBody>
      </p:sp>
      <p:sp>
        <p:nvSpPr>
          <p:cNvPr id="3" name="Content Placeholder 2"/>
          <p:cNvSpPr>
            <a:spLocks noGrp="1"/>
          </p:cNvSpPr>
          <p:nvPr>
            <p:ph idx="1"/>
          </p:nvPr>
        </p:nvSpPr>
        <p:spPr>
          <a:xfrm>
            <a:off x="838200" y="1285860"/>
            <a:ext cx="10515600" cy="4891103"/>
          </a:xfrm>
        </p:spPr>
        <p:txBody>
          <a:bodyPr/>
          <a:lstStyle/>
          <a:p>
            <a:r>
              <a:rPr lang="en-GB" dirty="0"/>
              <a:t>The One-To-Many mapping comes into the category of collection-valued association where an entity is associated with a collection of other entities. Hence, in this type of association the instance of one entity can be mapped with any number of instances of another entity.</a:t>
            </a:r>
          </a:p>
          <a:p>
            <a:r>
              <a:rPr lang="en-GB" dirty="0"/>
              <a:t>@</a:t>
            </a:r>
            <a:r>
              <a:rPr lang="en-GB" dirty="0" err="1"/>
              <a:t>OneToMany</a:t>
            </a:r>
            <a:r>
              <a:rPr lang="en-GB" dirty="0"/>
              <a:t> Example</a:t>
            </a:r>
          </a:p>
          <a:p>
            <a:r>
              <a:rPr lang="en-GB" dirty="0"/>
              <a:t>In this example, we will create a One-To-Many relationship between a Student and Library in such a way that one student can be issued more than one type of book.</a:t>
            </a:r>
          </a:p>
          <a:p>
            <a:r>
              <a:rPr lang="en-GB" dirty="0"/>
              <a:t>This example contains the following steps: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164</a:t>
            </a:fld>
            <a:endParaRPr lang="en-US"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US" b="1" dirty="0"/>
              <a:t>Student.java </a:t>
            </a:r>
            <a:r>
              <a:rPr lang="en-US" dirty="0"/>
              <a:t/>
            </a:r>
            <a:br>
              <a:rPr lang="en-US" dirty="0"/>
            </a:br>
            <a:endParaRPr lang="en-US" dirty="0"/>
          </a:p>
        </p:txBody>
      </p:sp>
      <p:sp>
        <p:nvSpPr>
          <p:cNvPr id="3" name="Content Placeholder 2"/>
          <p:cNvSpPr>
            <a:spLocks noGrp="1"/>
          </p:cNvSpPr>
          <p:nvPr>
            <p:ph idx="1"/>
          </p:nvPr>
        </p:nvSpPr>
        <p:spPr>
          <a:xfrm>
            <a:off x="838200" y="1000108"/>
            <a:ext cx="10515600" cy="5176855"/>
          </a:xfrm>
        </p:spPr>
        <p:txBody>
          <a:bodyPr/>
          <a:lstStyle/>
          <a:p>
            <a:r>
              <a:rPr lang="en-GB" dirty="0"/>
              <a:t> Create an entity class Student.java under </a:t>
            </a:r>
            <a:r>
              <a:rPr lang="en-GB" dirty="0" err="1"/>
              <a:t>com.javatpoint.mapping</a:t>
            </a:r>
            <a:r>
              <a:rPr lang="en-GB" dirty="0"/>
              <a:t> package that contains student id (</a:t>
            </a:r>
            <a:r>
              <a:rPr lang="en-GB" dirty="0" err="1"/>
              <a:t>s_id</a:t>
            </a:r>
            <a:r>
              <a:rPr lang="en-GB" dirty="0"/>
              <a:t>), student name (</a:t>
            </a:r>
            <a:r>
              <a:rPr lang="en-GB" dirty="0" err="1"/>
              <a:t>s_name</a:t>
            </a:r>
            <a:r>
              <a:rPr lang="en-GB" dirty="0"/>
              <a:t>) with @</a:t>
            </a:r>
            <a:r>
              <a:rPr lang="en-GB" dirty="0" err="1"/>
              <a:t>OneToMany</a:t>
            </a:r>
            <a:r>
              <a:rPr lang="en-GB" dirty="0"/>
              <a:t> annotation that contains Library class object of List type.</a:t>
            </a:r>
          </a:p>
          <a:p>
            <a:pPr>
              <a:spcBef>
                <a:spcPts val="0"/>
              </a:spcBef>
              <a:buNone/>
            </a:pPr>
            <a:r>
              <a:rPr lang="en-US" sz="2000" b="1" dirty="0"/>
              <a:t>package</a:t>
            </a:r>
            <a:r>
              <a:rPr lang="en-US" sz="2000" dirty="0"/>
              <a:t> </a:t>
            </a:r>
            <a:r>
              <a:rPr lang="en-US" sz="2000" dirty="0" err="1"/>
              <a:t>com.javatpoint.mapping</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java.util.List</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b="1" dirty="0"/>
              <a:t>public</a:t>
            </a:r>
            <a:r>
              <a:rPr lang="en-US" sz="2000" dirty="0"/>
              <a:t> </a:t>
            </a:r>
            <a:r>
              <a:rPr lang="en-US" sz="2000" b="1" dirty="0"/>
              <a:t>class</a:t>
            </a:r>
            <a:r>
              <a:rPr lang="en-US" sz="2000" dirty="0"/>
              <a:t> Student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dirty="0" err="1"/>
              <a:t>GeneratedValue</a:t>
            </a:r>
            <a:r>
              <a:rPr lang="en-US" sz="2000" dirty="0"/>
              <a:t>(strategy=</a:t>
            </a:r>
            <a:r>
              <a:rPr lang="en-US" sz="2000" dirty="0" err="1"/>
              <a:t>GenerationType.AUTO</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s_id</a:t>
            </a:r>
            <a:r>
              <a:rPr lang="en-US" sz="2000" dirty="0"/>
              <a:t>;  </a:t>
            </a:r>
          </a:p>
          <a:p>
            <a:pPr>
              <a:spcBef>
                <a:spcPts val="0"/>
              </a:spcBef>
              <a:buNone/>
            </a:pPr>
            <a:r>
              <a:rPr lang="en-US" sz="2000" dirty="0"/>
              <a:t>    </a:t>
            </a:r>
            <a:r>
              <a:rPr lang="en-US" sz="2000" b="1" dirty="0"/>
              <a:t>private</a:t>
            </a:r>
            <a:r>
              <a:rPr lang="en-US" sz="2000" dirty="0"/>
              <a:t> String </a:t>
            </a:r>
            <a:r>
              <a:rPr lang="en-US" sz="2000" dirty="0" err="1"/>
              <a:t>s_name</a:t>
            </a:r>
            <a:r>
              <a:rPr lang="en-US" sz="2000" dirty="0"/>
              <a:t>;  </a:t>
            </a:r>
          </a:p>
          <a:p>
            <a:pPr>
              <a:spcBef>
                <a:spcPts val="0"/>
              </a:spcBef>
              <a:buNone/>
            </a:pPr>
            <a:r>
              <a:rPr lang="en-US" sz="2000" dirty="0"/>
              <a:t>      </a:t>
            </a:r>
          </a:p>
          <a:p>
            <a:pPr>
              <a:spcBef>
                <a:spcPts val="0"/>
              </a:spcBef>
              <a:buNone/>
            </a:pPr>
            <a:r>
              <a:rPr lang="en-US" sz="2000" dirty="0"/>
              <a:t>    @</a:t>
            </a:r>
            <a:r>
              <a:rPr lang="en-US" sz="2000" dirty="0" err="1"/>
              <a:t>OneToMany</a:t>
            </a:r>
            <a:r>
              <a:rPr lang="en-US" sz="2000" dirty="0"/>
              <a:t>(</a:t>
            </a:r>
            <a:r>
              <a:rPr lang="en-US" sz="2000" dirty="0" err="1"/>
              <a:t>targetEntity</a:t>
            </a:r>
            <a:r>
              <a:rPr lang="en-US" sz="2000" dirty="0"/>
              <a:t>=</a:t>
            </a:r>
            <a:r>
              <a:rPr lang="en-US" sz="2000" dirty="0" err="1"/>
              <a:t>Library.</a:t>
            </a:r>
            <a:r>
              <a:rPr lang="en-US" sz="2000" b="1" dirty="0" err="1"/>
              <a:t>class</a:t>
            </a:r>
            <a:r>
              <a:rPr lang="en-US" sz="2000" dirty="0"/>
              <a:t>)  </a:t>
            </a:r>
          </a:p>
          <a:p>
            <a:pPr>
              <a:spcBef>
                <a:spcPts val="0"/>
              </a:spcBef>
              <a:buNone/>
            </a:pPr>
            <a:r>
              <a:rPr lang="en-US" sz="2000" dirty="0"/>
              <a:t>    </a:t>
            </a:r>
            <a:r>
              <a:rPr lang="en-US" sz="2000" b="1" dirty="0"/>
              <a:t>private</a:t>
            </a:r>
            <a:r>
              <a:rPr lang="en-US" sz="2000" dirty="0"/>
              <a:t> List </a:t>
            </a:r>
            <a:r>
              <a:rPr lang="en-US" sz="2000" dirty="0" err="1"/>
              <a:t>books_issued</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List </a:t>
            </a:r>
            <a:r>
              <a:rPr lang="en-US" sz="2000" dirty="0" err="1"/>
              <a:t>getBooks_issued</a:t>
            </a:r>
            <a:r>
              <a:rPr lang="en-US" sz="2000" dirty="0"/>
              <a:t>() {  </a:t>
            </a:r>
          </a:p>
          <a:p>
            <a:pPr>
              <a:spcBef>
                <a:spcPts val="0"/>
              </a:spcBef>
              <a:buNone/>
            </a:pPr>
            <a:r>
              <a:rPr lang="en-US" sz="2000" dirty="0"/>
              <a:t>        </a:t>
            </a:r>
            <a:r>
              <a:rPr lang="en-US" sz="2000" b="1" dirty="0"/>
              <a:t>return</a:t>
            </a:r>
            <a:r>
              <a:rPr lang="en-US" sz="2000" dirty="0"/>
              <a:t> </a:t>
            </a:r>
            <a:r>
              <a:rPr lang="en-US" sz="2000" dirty="0" err="1"/>
              <a:t>books_issued</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setBooks_issued</a:t>
            </a:r>
            <a:r>
              <a:rPr lang="en-US" sz="2000" dirty="0"/>
              <a:t>(List </a:t>
            </a:r>
            <a:r>
              <a:rPr lang="en-US" sz="2000" dirty="0" err="1"/>
              <a:t>books_issued</a:t>
            </a:r>
            <a:r>
              <a:rPr lang="en-US" sz="2000" dirty="0"/>
              <a:t>) {  </a:t>
            </a:r>
          </a:p>
          <a:p>
            <a:pPr>
              <a:spcBef>
                <a:spcPts val="0"/>
              </a:spcBef>
              <a:buNone/>
            </a:pPr>
            <a:r>
              <a:rPr lang="en-US" sz="2000" dirty="0"/>
              <a:t>        </a:t>
            </a:r>
            <a:r>
              <a:rPr lang="en-US" sz="2000" b="1" dirty="0" err="1"/>
              <a:t>this</a:t>
            </a:r>
            <a:r>
              <a:rPr lang="en-US" sz="2000" dirty="0" err="1"/>
              <a:t>.books_issued</a:t>
            </a:r>
            <a:r>
              <a:rPr lang="en-US" sz="2000" dirty="0"/>
              <a:t> = </a:t>
            </a:r>
            <a:r>
              <a:rPr lang="en-US" sz="2000" dirty="0" err="1"/>
              <a:t>books_issued</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getS_id</a:t>
            </a:r>
            <a:r>
              <a:rPr lang="en-US" sz="2000" dirty="0"/>
              <a:t>() {  </a:t>
            </a:r>
          </a:p>
          <a:p>
            <a:pPr>
              <a:spcBef>
                <a:spcPts val="0"/>
              </a:spcBef>
              <a:buNone/>
            </a:pPr>
            <a:r>
              <a:rPr lang="en-US" sz="2000" dirty="0"/>
              <a:t>        </a:t>
            </a:r>
            <a:r>
              <a:rPr lang="en-US" sz="2000" b="1" dirty="0"/>
              <a:t>return</a:t>
            </a:r>
            <a:r>
              <a:rPr lang="en-US" sz="2000" dirty="0"/>
              <a:t>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setS_id</a:t>
            </a:r>
            <a:r>
              <a:rPr lang="en-US" sz="2000" dirty="0"/>
              <a:t>(</a:t>
            </a:r>
            <a:r>
              <a:rPr lang="en-US" sz="2000" b="1" dirty="0" err="1"/>
              <a:t>int</a:t>
            </a:r>
            <a:r>
              <a:rPr lang="en-US" sz="2000" dirty="0"/>
              <a:t> </a:t>
            </a:r>
            <a:r>
              <a:rPr lang="en-US" sz="2000" dirty="0" err="1"/>
              <a:t>s_id</a:t>
            </a:r>
            <a:r>
              <a:rPr lang="en-US" sz="2000" dirty="0"/>
              <a:t>) {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String </a:t>
            </a:r>
            <a:r>
              <a:rPr lang="en-US" sz="2000" dirty="0" err="1"/>
              <a:t>getS_name</a:t>
            </a:r>
            <a:r>
              <a:rPr lang="en-US" sz="2000" dirty="0"/>
              <a:t>() {  </a:t>
            </a:r>
          </a:p>
          <a:p>
            <a:pPr>
              <a:spcBef>
                <a:spcPts val="0"/>
              </a:spcBef>
              <a:buNone/>
            </a:pPr>
            <a:r>
              <a:rPr lang="en-US" sz="2000" dirty="0"/>
              <a:t>        </a:t>
            </a:r>
            <a:r>
              <a:rPr lang="en-US" sz="2000" b="1" dirty="0"/>
              <a:t>return</a:t>
            </a:r>
            <a:r>
              <a:rPr lang="en-US" sz="2000" dirty="0"/>
              <a:t>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setS_name</a:t>
            </a:r>
            <a:r>
              <a:rPr lang="en-US" sz="2000" dirty="0"/>
              <a:t>(String </a:t>
            </a:r>
            <a:r>
              <a:rPr lang="en-US" sz="2000" dirty="0" err="1"/>
              <a:t>s_name</a:t>
            </a:r>
            <a:r>
              <a:rPr lang="en-US" sz="2000" dirty="0"/>
              <a:t>) {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165</a:t>
            </a:fld>
            <a:endParaRPr lang="en-US"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421"/>
          </a:xfrm>
        </p:spPr>
        <p:txBody>
          <a:bodyPr/>
          <a:lstStyle/>
          <a:p>
            <a:r>
              <a:rPr lang="en-US" b="1" dirty="0"/>
              <a:t>Library.java </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166</a:t>
            </a:fld>
            <a:endParaRPr lang="en-US" altLang="en-US"/>
          </a:p>
        </p:txBody>
      </p:sp>
      <p:sp>
        <p:nvSpPr>
          <p:cNvPr id="6" name="Content Placeholder 5"/>
          <p:cNvSpPr>
            <a:spLocks noGrp="1"/>
          </p:cNvSpPr>
          <p:nvPr>
            <p:ph idx="1"/>
          </p:nvPr>
        </p:nvSpPr>
        <p:spPr/>
        <p:txBody>
          <a:bodyPr/>
          <a:lstStyle/>
          <a:p>
            <a:r>
              <a:rPr lang="en-GB" dirty="0"/>
              <a:t>Create another entity class Library.java under </a:t>
            </a:r>
            <a:r>
              <a:rPr lang="en-GB" dirty="0" err="1"/>
              <a:t>com.javatpoint.mapping</a:t>
            </a:r>
            <a:r>
              <a:rPr lang="en-GB" dirty="0"/>
              <a:t> package that contains book id (</a:t>
            </a:r>
            <a:r>
              <a:rPr lang="en-GB" dirty="0" err="1"/>
              <a:t>b_id</a:t>
            </a:r>
            <a:r>
              <a:rPr lang="en-GB" dirty="0"/>
              <a:t>), book name (</a:t>
            </a:r>
            <a:r>
              <a:rPr lang="en-GB" dirty="0" err="1"/>
              <a:t>b_name</a:t>
            </a:r>
            <a:r>
              <a:rPr lang="en-GB" dirty="0"/>
              <a:t>).</a:t>
            </a:r>
          </a:p>
          <a:p>
            <a:pPr>
              <a:spcBef>
                <a:spcPts val="0"/>
              </a:spcBef>
              <a:buNone/>
            </a:pPr>
            <a:r>
              <a:rPr lang="en-US" sz="2000" b="1" dirty="0"/>
              <a:t>package</a:t>
            </a:r>
            <a:r>
              <a:rPr lang="en-US" sz="2000" dirty="0"/>
              <a:t> </a:t>
            </a:r>
            <a:r>
              <a:rPr lang="en-US" sz="2000" dirty="0" err="1"/>
              <a:t>com.javatpoint.mapping</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b="1" dirty="0"/>
              <a:t>public</a:t>
            </a:r>
            <a:r>
              <a:rPr lang="en-US" sz="2000" dirty="0"/>
              <a:t> </a:t>
            </a:r>
            <a:r>
              <a:rPr lang="en-US" sz="2000" b="1" dirty="0"/>
              <a:t>class</a:t>
            </a:r>
            <a:r>
              <a:rPr lang="en-US" sz="2000" dirty="0"/>
              <a:t> Library {  </a:t>
            </a:r>
          </a:p>
          <a:p>
            <a:pPr>
              <a:spcBef>
                <a:spcPts val="0"/>
              </a:spcBef>
              <a:buNone/>
            </a:pPr>
            <a:r>
              <a:rPr lang="en-US" sz="2000" dirty="0"/>
              <a:t>    @Id  </a:t>
            </a:r>
          </a:p>
          <a:p>
            <a:pPr>
              <a:spcBef>
                <a:spcPts val="0"/>
              </a:spcBef>
              <a:buNone/>
            </a:pPr>
            <a:r>
              <a:rPr lang="en-US" sz="2000" dirty="0"/>
              <a:t>    @</a:t>
            </a:r>
            <a:r>
              <a:rPr lang="en-US" sz="2000" dirty="0" err="1"/>
              <a:t>GeneratedValue</a:t>
            </a:r>
            <a:r>
              <a:rPr lang="en-US" sz="2000" dirty="0"/>
              <a:t>(strategy=</a:t>
            </a:r>
            <a:r>
              <a:rPr lang="en-US" sz="2000" dirty="0" err="1"/>
              <a:t>GenerationType.AUTO</a:t>
            </a:r>
            <a:r>
              <a:rPr lang="en-US" sz="2000" dirty="0"/>
              <a:t>)  </a:t>
            </a:r>
          </a:p>
          <a:p>
            <a:pPr>
              <a:spcBef>
                <a:spcPts val="0"/>
              </a:spcBef>
              <a:buNone/>
            </a:pPr>
            <a:r>
              <a:rPr lang="en-US" sz="2000" b="1" dirty="0"/>
              <a:t>private</a:t>
            </a:r>
            <a:r>
              <a:rPr lang="en-US" sz="2000" dirty="0"/>
              <a:t> </a:t>
            </a:r>
            <a:r>
              <a:rPr lang="en-US" sz="2000" b="1" dirty="0" err="1"/>
              <a:t>int</a:t>
            </a:r>
            <a:r>
              <a:rPr lang="en-US" sz="2000" dirty="0"/>
              <a:t> </a:t>
            </a:r>
            <a:r>
              <a:rPr lang="en-US" sz="2000" dirty="0" err="1"/>
              <a:t>b_id</a:t>
            </a:r>
            <a:r>
              <a:rPr lang="en-US" sz="2000" dirty="0"/>
              <a:t>;  </a:t>
            </a:r>
          </a:p>
          <a:p>
            <a:pPr>
              <a:spcBef>
                <a:spcPts val="0"/>
              </a:spcBef>
              <a:buNone/>
            </a:pPr>
            <a:r>
              <a:rPr lang="en-US" sz="2000" b="1" dirty="0"/>
              <a:t>private</a:t>
            </a:r>
            <a:r>
              <a:rPr lang="en-US" sz="2000" dirty="0"/>
              <a:t> String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Library(</a:t>
            </a:r>
            <a:r>
              <a:rPr lang="en-US" sz="2000" b="1" dirty="0" err="1"/>
              <a:t>int</a:t>
            </a:r>
            <a:r>
              <a:rPr lang="en-US" sz="2000" dirty="0"/>
              <a:t> </a:t>
            </a:r>
            <a:r>
              <a:rPr lang="en-US" sz="2000" dirty="0" err="1"/>
              <a:t>b_id</a:t>
            </a:r>
            <a:r>
              <a:rPr lang="en-US" sz="2000" dirty="0"/>
              <a:t>, String </a:t>
            </a:r>
            <a:r>
              <a:rPr lang="en-US" sz="2000" dirty="0" err="1"/>
              <a:t>b_name</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.b_id</a:t>
            </a:r>
            <a:r>
              <a:rPr lang="en-US" sz="2000" dirty="0"/>
              <a:t> = </a:t>
            </a:r>
            <a:r>
              <a:rPr lang="en-US" sz="2000" dirty="0" err="1"/>
              <a:t>b_id</a:t>
            </a:r>
            <a:r>
              <a:rPr lang="en-US" sz="2000" dirty="0"/>
              <a:t>;  </a:t>
            </a:r>
          </a:p>
          <a:p>
            <a:pPr>
              <a:spcBef>
                <a:spcPts val="0"/>
              </a:spcBef>
              <a:buNone/>
            </a:pPr>
            <a:r>
              <a:rPr lang="en-US" sz="2000" dirty="0"/>
              <a:t>    </a:t>
            </a:r>
            <a:r>
              <a:rPr lang="en-US" sz="2000" b="1" dirty="0" err="1"/>
              <a:t>this</a:t>
            </a:r>
            <a:r>
              <a:rPr lang="en-US" sz="2000" dirty="0" err="1"/>
              <a:t>.b_name</a:t>
            </a:r>
            <a:r>
              <a:rPr lang="en-US" sz="2000" dirty="0"/>
              <a:t> =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Library() {  </a:t>
            </a:r>
          </a:p>
          <a:p>
            <a:pPr>
              <a:spcBef>
                <a:spcPts val="0"/>
              </a:spcBef>
              <a:buNone/>
            </a:pPr>
            <a:r>
              <a:rPr lang="en-US" sz="2000" dirty="0"/>
              <a:t>    </a:t>
            </a:r>
            <a:r>
              <a:rPr lang="en-US" sz="2000" b="1" dirty="0"/>
              <a:t>super</a:t>
            </a:r>
            <a:r>
              <a:rPr lang="en-US" sz="2000" dirty="0"/>
              <a:t>();  </a:t>
            </a:r>
          </a:p>
          <a:p>
            <a:pPr>
              <a:spcBef>
                <a:spcPts val="0"/>
              </a:spcBef>
              <a:buNone/>
            </a:pPr>
            <a:r>
              <a:rPr lang="en-US" sz="2000" dirty="0"/>
              <a:t>    // TODO Auto-generated constructor stub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err="1"/>
              <a:t>int</a:t>
            </a:r>
            <a:r>
              <a:rPr lang="en-US" sz="2000" dirty="0"/>
              <a:t> </a:t>
            </a:r>
            <a:r>
              <a:rPr lang="en-US" sz="2000" dirty="0" err="1"/>
              <a:t>getB_id</a:t>
            </a:r>
            <a:r>
              <a:rPr lang="en-US" sz="2000" dirty="0"/>
              <a:t>() {  </a:t>
            </a:r>
          </a:p>
          <a:p>
            <a:pPr>
              <a:spcBef>
                <a:spcPts val="0"/>
              </a:spcBef>
              <a:buNone/>
            </a:pPr>
            <a:r>
              <a:rPr lang="en-US" sz="2000" dirty="0"/>
              <a:t>    </a:t>
            </a:r>
            <a:r>
              <a:rPr lang="en-US" sz="2000" b="1" dirty="0"/>
              <a:t>return</a:t>
            </a:r>
            <a:r>
              <a:rPr lang="en-US" sz="2000" dirty="0"/>
              <a:t> </a:t>
            </a:r>
            <a:r>
              <a:rPr lang="en-US" sz="2000" dirty="0" err="1"/>
              <a:t>b_id</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setB_id</a:t>
            </a:r>
            <a:r>
              <a:rPr lang="en-US" sz="2000" dirty="0"/>
              <a:t>(</a:t>
            </a:r>
            <a:r>
              <a:rPr lang="en-US" sz="2000" b="1" dirty="0" err="1"/>
              <a:t>int</a:t>
            </a:r>
            <a:r>
              <a:rPr lang="en-US" sz="2000" dirty="0"/>
              <a:t> </a:t>
            </a:r>
            <a:r>
              <a:rPr lang="en-US" sz="2000" dirty="0" err="1"/>
              <a:t>b_id</a:t>
            </a:r>
            <a:r>
              <a:rPr lang="en-US" sz="2000" dirty="0"/>
              <a:t>) {  </a:t>
            </a:r>
          </a:p>
          <a:p>
            <a:pPr>
              <a:spcBef>
                <a:spcPts val="0"/>
              </a:spcBef>
              <a:buNone/>
            </a:pPr>
            <a:r>
              <a:rPr lang="en-US" sz="2000" dirty="0"/>
              <a:t>    </a:t>
            </a:r>
            <a:r>
              <a:rPr lang="en-US" sz="2000" b="1" dirty="0" err="1"/>
              <a:t>this</a:t>
            </a:r>
            <a:r>
              <a:rPr lang="en-US" sz="2000" dirty="0" err="1"/>
              <a:t>.b_id</a:t>
            </a:r>
            <a:r>
              <a:rPr lang="en-US" sz="2000" dirty="0"/>
              <a:t> = </a:t>
            </a:r>
            <a:r>
              <a:rPr lang="en-US" sz="2000" dirty="0" err="1"/>
              <a:t>b_id</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String </a:t>
            </a:r>
            <a:r>
              <a:rPr lang="en-US" sz="2000" dirty="0" err="1"/>
              <a:t>getB_name</a:t>
            </a:r>
            <a:r>
              <a:rPr lang="en-US" sz="2000" dirty="0"/>
              <a:t>() {  </a:t>
            </a:r>
          </a:p>
          <a:p>
            <a:pPr>
              <a:spcBef>
                <a:spcPts val="0"/>
              </a:spcBef>
              <a:buNone/>
            </a:pPr>
            <a:r>
              <a:rPr lang="en-US" sz="2000" dirty="0"/>
              <a:t>    </a:t>
            </a:r>
            <a:r>
              <a:rPr lang="en-US" sz="2000" b="1" dirty="0"/>
              <a:t>return</a:t>
            </a:r>
            <a:r>
              <a:rPr lang="en-US" sz="2000" dirty="0"/>
              <a:t>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setB_name</a:t>
            </a:r>
            <a:r>
              <a:rPr lang="en-US" sz="2000" dirty="0"/>
              <a:t>(String </a:t>
            </a:r>
            <a:r>
              <a:rPr lang="en-US" sz="2000" dirty="0" err="1"/>
              <a:t>b_name</a:t>
            </a:r>
            <a:r>
              <a:rPr lang="en-US" sz="2000" dirty="0"/>
              <a:t>) {  </a:t>
            </a:r>
          </a:p>
          <a:p>
            <a:pPr>
              <a:spcBef>
                <a:spcPts val="0"/>
              </a:spcBef>
              <a:buNone/>
            </a:pPr>
            <a:r>
              <a:rPr lang="en-US" sz="2000" dirty="0"/>
              <a:t>    </a:t>
            </a:r>
            <a:r>
              <a:rPr lang="en-US" sz="2000" b="1" dirty="0" err="1"/>
              <a:t>this</a:t>
            </a:r>
            <a:r>
              <a:rPr lang="en-US" sz="2000" dirty="0" err="1"/>
              <a:t>.b_name</a:t>
            </a:r>
            <a:r>
              <a:rPr lang="en-US" sz="2000" dirty="0"/>
              <a:t> =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3" name="Content Placeholder 2"/>
          <p:cNvSpPr>
            <a:spLocks noGrp="1"/>
          </p:cNvSpPr>
          <p:nvPr>
            <p:ph idx="1"/>
          </p:nvPr>
        </p:nvSpPr>
        <p:spPr/>
        <p:txBody>
          <a:bodyPr/>
          <a:lstStyle/>
          <a:p>
            <a:r>
              <a:rPr lang="en-GB" dirty="0"/>
              <a:t>Now, map the entity class and other databases </a:t>
            </a:r>
            <a:r>
              <a:rPr lang="en-GB" dirty="0" err="1"/>
              <a:t>confiuguration</a:t>
            </a:r>
            <a:r>
              <a:rPr lang="en-GB" dirty="0"/>
              <a:t> in Persistence.xml file.</a:t>
            </a:r>
          </a:p>
          <a:p>
            <a:pPr>
              <a:spcBef>
                <a:spcPts val="0"/>
              </a:spcBef>
              <a:buNone/>
            </a:pPr>
            <a:r>
              <a:rPr lang="en-US" sz="2000" dirty="0"/>
              <a:t>&lt;persistence&gt;  </a:t>
            </a:r>
          </a:p>
          <a:p>
            <a:pPr>
              <a:spcBef>
                <a:spcPts val="0"/>
              </a:spcBef>
              <a:buNone/>
            </a:pPr>
            <a:r>
              <a:rPr lang="en-US" sz="2000" dirty="0"/>
              <a:t>&lt;persistence-unit name="</a:t>
            </a:r>
            <a:r>
              <a:rPr lang="en-US" sz="2000" dirty="0" err="1"/>
              <a:t>books_issued</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com.javatpoint.mapping.Student</a:t>
            </a:r>
            <a:r>
              <a:rPr lang="en-US" sz="2000" dirty="0"/>
              <a:t>&lt;/</a:t>
            </a:r>
            <a:r>
              <a:rPr lang="en-US" sz="2000" b="1" dirty="0"/>
              <a:t>class</a:t>
            </a:r>
            <a:r>
              <a:rPr lang="en-US" sz="2000" dirty="0"/>
              <a:t>&gt;  </a:t>
            </a:r>
          </a:p>
          <a:p>
            <a:pPr>
              <a:spcBef>
                <a:spcPts val="0"/>
              </a:spcBef>
              <a:buNone/>
            </a:pPr>
            <a:r>
              <a:rPr lang="en-US" sz="2000" dirty="0"/>
              <a:t>      &lt;</a:t>
            </a:r>
            <a:r>
              <a:rPr lang="en-US" sz="2000" b="1" dirty="0"/>
              <a:t>class</a:t>
            </a:r>
            <a:r>
              <a:rPr lang="en-US" sz="2000" dirty="0"/>
              <a:t>&gt;</a:t>
            </a:r>
            <a:r>
              <a:rPr lang="en-US" sz="2000" dirty="0" err="1"/>
              <a:t>com.javatpoint.mapping.Library</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&lt;properties&gt;  </a:t>
            </a:r>
          </a:p>
          <a:p>
            <a:pPr>
              <a:spcBef>
                <a:spcPts val="0"/>
              </a:spcBef>
              <a:buNone/>
            </a:pPr>
            <a:r>
              <a:rPr lang="en-US" sz="2000" dirty="0"/>
              <a:t>      &lt;property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         &lt;property name="</a:t>
            </a:r>
            <a:r>
              <a:rPr lang="en-US" sz="2000" dirty="0" err="1"/>
              <a:t>javax.persistence.jdbc.url</a:t>
            </a:r>
            <a:r>
              <a:rPr lang="en-US" sz="2000" dirty="0"/>
              <a:t>" value="</a:t>
            </a:r>
            <a:r>
              <a:rPr lang="en-US" sz="2000" dirty="0" err="1"/>
              <a:t>jdbc:mysql</a:t>
            </a:r>
            <a:r>
              <a:rPr lang="en-US" sz="2000" dirty="0"/>
              <a:t>://localhost:3306/</a:t>
            </a:r>
            <a:r>
              <a:rPr lang="en-US" sz="2000" dirty="0" err="1"/>
              <a:t>mapping_db</a:t>
            </a:r>
            <a:r>
              <a:rPr lang="en-US" sz="2000" dirty="0"/>
              <a:t>"/&gt;  </a:t>
            </a:r>
          </a:p>
          <a:p>
            <a:pPr>
              <a:spcBef>
                <a:spcPts val="0"/>
              </a:spcBef>
              <a:buNone/>
            </a:pPr>
            <a:r>
              <a:rPr lang="en-US" sz="2000" dirty="0"/>
              <a:t>         &lt;property name="</a:t>
            </a:r>
            <a:r>
              <a:rPr lang="en-US" sz="2000" dirty="0" err="1"/>
              <a:t>javax.persistence.jdbc.user</a:t>
            </a:r>
            <a:r>
              <a:rPr lang="en-US" sz="2000" dirty="0"/>
              <a:t>" value="root"/&gt;  </a:t>
            </a:r>
          </a:p>
          <a:p>
            <a:pPr>
              <a:spcBef>
                <a:spcPts val="0"/>
              </a:spcBef>
              <a:buNone/>
            </a:pPr>
            <a:r>
              <a:rPr lang="en-US" sz="2000" dirty="0"/>
              <a:t>         &lt;property name="</a:t>
            </a:r>
            <a:r>
              <a:rPr lang="en-US" sz="2000" dirty="0" err="1"/>
              <a:t>javax.persistence.jdbc.password</a:t>
            </a:r>
            <a:r>
              <a:rPr lang="en-US" sz="2000" dirty="0"/>
              <a:t>" value=""/&gt;  </a:t>
            </a:r>
          </a:p>
          <a:p>
            <a:pPr>
              <a:spcBef>
                <a:spcPts val="0"/>
              </a:spcBef>
              <a:buNone/>
            </a:pPr>
            <a:r>
              <a:rPr lang="en-US" sz="2000" dirty="0"/>
              <a:t>         &lt;property name="</a:t>
            </a:r>
            <a:r>
              <a:rPr lang="en-US" sz="2000" dirty="0" err="1"/>
              <a:t>eclipselink.logging.level</a:t>
            </a:r>
            <a:r>
              <a:rPr lang="en-US" sz="2000" dirty="0"/>
              <a:t>" value="SEVERE"/&gt;  </a:t>
            </a:r>
          </a:p>
          <a:p>
            <a:pPr>
              <a:spcBef>
                <a:spcPts val="0"/>
              </a:spcBef>
              <a:buNone/>
            </a:pPr>
            <a:r>
              <a:rPr lang="en-US" sz="2000" dirty="0"/>
              <a:t>         &lt;property name="</a:t>
            </a:r>
            <a:r>
              <a:rPr lang="en-US" sz="2000" dirty="0" err="1"/>
              <a:t>eclipselink.ddl</a:t>
            </a:r>
            <a:r>
              <a:rPr lang="en-US" sz="2000" dirty="0"/>
              <a:t>-generation" value="create-or-extend-tables"/&gt;  </a:t>
            </a:r>
          </a:p>
          <a:p>
            <a:pPr>
              <a:spcBef>
                <a:spcPts val="0"/>
              </a:spcBef>
              <a:buNone/>
            </a:pPr>
            <a:r>
              <a:rPr lang="en-US" sz="2000" dirty="0"/>
              <a:t>      &lt;/properties&gt;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&lt;/persistence&gt;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167</a:t>
            </a:fld>
            <a:endParaRPr lang="en-US"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50" y="357166"/>
            <a:ext cx="10515600" cy="1325563"/>
          </a:xfrm>
        </p:spPr>
        <p:txBody>
          <a:bodyPr/>
          <a:lstStyle/>
          <a:p>
            <a:r>
              <a:rPr lang="en-IN" dirty="0"/>
              <a:t> </a:t>
            </a:r>
            <a:r>
              <a:rPr lang="en-US" b="1" dirty="0"/>
              <a:t>OneToManyExample.java</a:t>
            </a:r>
            <a:endParaRPr lang="en-US" dirty="0"/>
          </a:p>
        </p:txBody>
      </p:sp>
      <p:sp>
        <p:nvSpPr>
          <p:cNvPr id="3" name="Content Placeholder 2"/>
          <p:cNvSpPr>
            <a:spLocks noGrp="1"/>
          </p:cNvSpPr>
          <p:nvPr>
            <p:ph idx="1"/>
          </p:nvPr>
        </p:nvSpPr>
        <p:spPr/>
        <p:txBody>
          <a:bodyPr/>
          <a:lstStyle/>
          <a:p>
            <a:pPr marL="514350" indent="-514350"/>
            <a:r>
              <a:rPr lang="en-GB" dirty="0"/>
              <a:t>Create a persistence class </a:t>
            </a:r>
            <a:r>
              <a:rPr lang="en-GB" dirty="0" err="1"/>
              <a:t>OneToManyExample</a:t>
            </a:r>
            <a:r>
              <a:rPr lang="en-GB" dirty="0"/>
              <a:t> under </a:t>
            </a:r>
            <a:r>
              <a:rPr lang="en-GB" dirty="0" err="1"/>
              <a:t>com.javatpoint.OneToOne</a:t>
            </a:r>
            <a:r>
              <a:rPr lang="en-GB" dirty="0"/>
              <a:t> package to persist the entity object with data.</a:t>
            </a:r>
          </a:p>
          <a:p>
            <a:pPr>
              <a:spcBef>
                <a:spcPts val="0"/>
              </a:spcBef>
              <a:buNone/>
            </a:pPr>
            <a:r>
              <a:rPr lang="en-US" sz="2000" b="1" dirty="0"/>
              <a:t>package</a:t>
            </a:r>
            <a:r>
              <a:rPr lang="en-US" sz="2000" dirty="0"/>
              <a:t> </a:t>
            </a:r>
            <a:r>
              <a:rPr lang="en-US" sz="2000" dirty="0" err="1"/>
              <a:t>com.javatpoint.OneToMany</a:t>
            </a:r>
            <a:r>
              <a:rPr lang="en-US" sz="2000" dirty="0"/>
              <a:t>;  </a:t>
            </a:r>
          </a:p>
          <a:p>
            <a:pPr>
              <a:spcBef>
                <a:spcPts val="0"/>
              </a:spcBef>
              <a:buNone/>
            </a:pPr>
            <a:r>
              <a:rPr lang="en-US" sz="2000" b="1" dirty="0"/>
              <a:t>import</a:t>
            </a:r>
            <a:r>
              <a:rPr lang="en-US" sz="2000" dirty="0"/>
              <a:t> </a:t>
            </a:r>
            <a:r>
              <a:rPr lang="en-US" sz="2000" dirty="0" err="1"/>
              <a:t>java.util.ArrayList</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com.javatpoint.mapping.Student</a:t>
            </a:r>
            <a:r>
              <a:rPr lang="en-US" sz="2000" dirty="0"/>
              <a:t>;  </a:t>
            </a:r>
          </a:p>
          <a:p>
            <a:pPr>
              <a:spcBef>
                <a:spcPts val="0"/>
              </a:spcBef>
              <a:buNone/>
            </a:pPr>
            <a:r>
              <a:rPr lang="en-US" sz="2000" b="1" dirty="0"/>
              <a:t>import</a:t>
            </a:r>
            <a:r>
              <a:rPr lang="en-US" sz="2000" dirty="0"/>
              <a:t> </a:t>
            </a:r>
            <a:r>
              <a:rPr lang="en-US" sz="2000" dirty="0" err="1"/>
              <a:t>com.javatpoint.mapping.Library</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OneToManyExample</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a:t>
            </a:r>
            <a:r>
              <a:rPr lang="en-US" sz="2000" dirty="0" err="1"/>
              <a:t>Persistence.createEntityManagerFactory</a:t>
            </a:r>
            <a:r>
              <a:rPr lang="en-US" sz="2000" dirty="0"/>
              <a:t>("</a:t>
            </a:r>
            <a:r>
              <a:rPr lang="en-US" sz="2000" dirty="0" err="1"/>
              <a:t>books_issued</a:t>
            </a:r>
            <a:r>
              <a:rPr lang="en-US" sz="2000" dirty="0"/>
              <a:t>");  </a:t>
            </a:r>
          </a:p>
          <a:p>
            <a:pPr>
              <a:spcBef>
                <a:spcPts val="0"/>
              </a:spcBef>
              <a:buNone/>
            </a:pPr>
            <a:r>
              <a:rPr lang="en-US" sz="2000" dirty="0"/>
              <a:t>        </a:t>
            </a:r>
            <a:r>
              <a:rPr lang="en-US" sz="2000" dirty="0" err="1"/>
              <a:t>EntityManager</a:t>
            </a:r>
            <a:r>
              <a:rPr lang="en-US" sz="2000" dirty="0"/>
              <a:t> </a:t>
            </a:r>
            <a:r>
              <a:rPr lang="en-US" sz="2000" dirty="0" err="1"/>
              <a:t>em</a:t>
            </a:r>
            <a:r>
              <a:rPr lang="en-US" sz="2000" dirty="0"/>
              <a:t>=</a:t>
            </a:r>
            <a:r>
              <a:rPr lang="en-US" sz="2000" dirty="0" err="1"/>
              <a:t>emf.createEntityManager</a:t>
            </a:r>
            <a:r>
              <a:rPr lang="en-US" sz="2000" dirty="0"/>
              <a:t>();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().begin();  </a:t>
            </a:r>
          </a:p>
          <a:p>
            <a:pPr>
              <a:spcBef>
                <a:spcPts val="0"/>
              </a:spcBef>
              <a:buNone/>
            </a:pPr>
            <a:r>
              <a:rPr lang="en-US" sz="2000" dirty="0"/>
              <a:t>          </a:t>
            </a:r>
          </a:p>
          <a:p>
            <a:pPr>
              <a:spcBef>
                <a:spcPts val="0"/>
              </a:spcBef>
              <a:buNone/>
            </a:pPr>
            <a:r>
              <a:rPr lang="en-US" sz="2000" dirty="0"/>
              <a:t>         Library lib1=</a:t>
            </a:r>
            <a:r>
              <a:rPr lang="en-US" sz="2000" b="1" dirty="0"/>
              <a:t>new</a:t>
            </a:r>
            <a:r>
              <a:rPr lang="en-US" sz="2000" dirty="0"/>
              <a:t> Library();  </a:t>
            </a:r>
          </a:p>
          <a:p>
            <a:pPr>
              <a:spcBef>
                <a:spcPts val="0"/>
              </a:spcBef>
              <a:buNone/>
            </a:pPr>
            <a:r>
              <a:rPr lang="en-US" sz="2000" dirty="0"/>
              <a:t>           lib1.setB_id(101);  </a:t>
            </a:r>
          </a:p>
          <a:p>
            <a:pPr>
              <a:spcBef>
                <a:spcPts val="0"/>
              </a:spcBef>
              <a:buNone/>
            </a:pPr>
            <a:r>
              <a:rPr lang="en-US" sz="2000" dirty="0"/>
              <a:t>           lib1.setB_name("Data Structure");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Library lib2=</a:t>
            </a:r>
            <a:r>
              <a:rPr lang="en-US" sz="2000" b="1" dirty="0"/>
              <a:t>new</a:t>
            </a:r>
            <a:r>
              <a:rPr lang="en-US" sz="2000" dirty="0"/>
              <a:t> Library();  </a:t>
            </a:r>
          </a:p>
          <a:p>
            <a:pPr>
              <a:spcBef>
                <a:spcPts val="0"/>
              </a:spcBef>
              <a:buNone/>
            </a:pPr>
            <a:r>
              <a:rPr lang="en-US" sz="2000" dirty="0"/>
              <a:t>           lib2.setB_id(102);  </a:t>
            </a:r>
          </a:p>
          <a:p>
            <a:pPr>
              <a:spcBef>
                <a:spcPts val="0"/>
              </a:spcBef>
              <a:buNone/>
            </a:pPr>
            <a:r>
              <a:rPr lang="en-US" sz="2000" dirty="0"/>
              <a:t>           lib2.setB_name("DBMS");  </a:t>
            </a:r>
          </a:p>
          <a:p>
            <a:pPr>
              <a:spcBef>
                <a:spcPts val="0"/>
              </a:spcBef>
              <a:buNone/>
            </a:pPr>
            <a:r>
              <a:rPr lang="en-US" sz="2000" dirty="0"/>
              <a:t>           </a:t>
            </a:r>
          </a:p>
          <a:p>
            <a:pPr>
              <a:spcBef>
                <a:spcPts val="0"/>
              </a:spcBef>
              <a:buNone/>
            </a:pPr>
            <a:r>
              <a:rPr lang="en-US" sz="2000" dirty="0"/>
              <a:t>           </a:t>
            </a:r>
            <a:r>
              <a:rPr lang="en-US" sz="2000" dirty="0" err="1"/>
              <a:t>em.persist</a:t>
            </a:r>
            <a:r>
              <a:rPr lang="en-US" sz="2000" dirty="0"/>
              <a:t>(lib1);  </a:t>
            </a:r>
          </a:p>
          <a:p>
            <a:pPr>
              <a:spcBef>
                <a:spcPts val="0"/>
              </a:spcBef>
              <a:buNone/>
            </a:pPr>
            <a:r>
              <a:rPr lang="en-US" sz="2000" dirty="0"/>
              <a:t>           </a:t>
            </a:r>
            <a:r>
              <a:rPr lang="en-US" sz="2000" dirty="0" err="1"/>
              <a:t>em.persist</a:t>
            </a:r>
            <a:r>
              <a:rPr lang="en-US" sz="2000" dirty="0"/>
              <a:t>(lib2);  </a:t>
            </a:r>
          </a:p>
          <a:p>
            <a:pPr>
              <a:spcBef>
                <a:spcPts val="0"/>
              </a:spcBef>
              <a:buNone/>
            </a:pPr>
            <a:r>
              <a:rPr lang="en-US" sz="2000" dirty="0"/>
              <a:t>             </a:t>
            </a:r>
          </a:p>
          <a:p>
            <a:pPr>
              <a:spcBef>
                <a:spcPts val="0"/>
              </a:spcBef>
              <a:buNone/>
            </a:pPr>
            <a:r>
              <a:rPr lang="en-US" sz="2000" dirty="0"/>
              <a:t>           </a:t>
            </a:r>
            <a:r>
              <a:rPr lang="en-US" sz="2000" dirty="0" err="1"/>
              <a:t>ArrayList</a:t>
            </a:r>
            <a:r>
              <a:rPr lang="en-US" sz="2000" dirty="0"/>
              <a:t>&lt;Library&gt; list=</a:t>
            </a:r>
            <a:r>
              <a:rPr lang="en-US" sz="2000" b="1" dirty="0"/>
              <a:t>new</a:t>
            </a:r>
            <a:r>
              <a:rPr lang="en-US" sz="2000" dirty="0"/>
              <a:t> </a:t>
            </a:r>
            <a:r>
              <a:rPr lang="en-US" sz="2000" dirty="0" err="1"/>
              <a:t>ArrayList</a:t>
            </a:r>
            <a:r>
              <a:rPr lang="en-US" sz="2000" dirty="0"/>
              <a:t>&lt;Library&gt;();  </a:t>
            </a:r>
          </a:p>
          <a:p>
            <a:pPr>
              <a:spcBef>
                <a:spcPts val="0"/>
              </a:spcBef>
              <a:buNone/>
            </a:pPr>
            <a:r>
              <a:rPr lang="en-US" sz="2000" dirty="0"/>
              <a:t>           </a:t>
            </a:r>
            <a:r>
              <a:rPr lang="en-US" sz="2000" dirty="0" err="1"/>
              <a:t>list.add</a:t>
            </a:r>
            <a:r>
              <a:rPr lang="en-US" sz="2000" dirty="0"/>
              <a:t>(lib1);  </a:t>
            </a:r>
          </a:p>
          <a:p>
            <a:pPr>
              <a:spcBef>
                <a:spcPts val="0"/>
              </a:spcBef>
              <a:buNone/>
            </a:pPr>
            <a:r>
              <a:rPr lang="en-US" sz="2000" dirty="0"/>
              <a:t>           </a:t>
            </a:r>
            <a:r>
              <a:rPr lang="en-US" sz="2000" dirty="0" err="1"/>
              <a:t>list.add</a:t>
            </a:r>
            <a:r>
              <a:rPr lang="en-US" sz="2000" dirty="0"/>
              <a:t>(lib2);  </a:t>
            </a:r>
          </a:p>
          <a:p>
            <a:pPr>
              <a:spcBef>
                <a:spcPts val="0"/>
              </a:spcBef>
              <a:buNone/>
            </a:pPr>
            <a:r>
              <a:rPr lang="en-US" sz="2000" dirty="0"/>
              <a:t>                  </a:t>
            </a:r>
          </a:p>
          <a:p>
            <a:pPr>
              <a:spcBef>
                <a:spcPts val="0"/>
              </a:spcBef>
              <a:buNone/>
            </a:pPr>
            <a:r>
              <a:rPr lang="en-US" sz="2000" dirty="0"/>
              <a:t>        Student st1=</a:t>
            </a:r>
            <a:r>
              <a:rPr lang="en-US" sz="2000" b="1" dirty="0"/>
              <a:t>new</a:t>
            </a:r>
            <a:r>
              <a:rPr lang="en-US" sz="2000" dirty="0"/>
              <a:t> Student();  </a:t>
            </a:r>
          </a:p>
          <a:p>
            <a:pPr>
              <a:spcBef>
                <a:spcPts val="0"/>
              </a:spcBef>
              <a:buNone/>
            </a:pPr>
            <a:r>
              <a:rPr lang="en-US" sz="2000" dirty="0"/>
              <a:t>         st1.setS_id(1);  </a:t>
            </a:r>
          </a:p>
          <a:p>
            <a:pPr>
              <a:spcBef>
                <a:spcPts val="0"/>
              </a:spcBef>
              <a:buNone/>
            </a:pPr>
            <a:r>
              <a:rPr lang="en-US" sz="2000" dirty="0"/>
              <a:t>           st1.setS_name("</a:t>
            </a:r>
            <a:r>
              <a:rPr lang="en-US" sz="2000" dirty="0" err="1"/>
              <a:t>Vipul</a:t>
            </a:r>
            <a:r>
              <a:rPr lang="en-US" sz="2000" dirty="0"/>
              <a:t>");  </a:t>
            </a:r>
          </a:p>
          <a:p>
            <a:pPr>
              <a:spcBef>
                <a:spcPts val="0"/>
              </a:spcBef>
              <a:buNone/>
            </a:pPr>
            <a:r>
              <a:rPr lang="en-US" sz="2000" dirty="0"/>
              <a:t>           st1.setBooks_issued(list);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em.persist</a:t>
            </a:r>
            <a:r>
              <a:rPr lang="en-US" sz="2000" dirty="0"/>
              <a:t>(st1);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().commit();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marL="514350" indent="-514350"/>
            <a:endParaRPr lang="en-GB" dirty="0"/>
          </a:p>
          <a:p>
            <a:pPr marL="514350" indent="-514350">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168</a:t>
            </a:fld>
            <a:endParaRPr lang="en-US"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3" name="Content Placeholder 2"/>
          <p:cNvSpPr>
            <a:spLocks noGrp="1"/>
          </p:cNvSpPr>
          <p:nvPr>
            <p:ph idx="1"/>
          </p:nvPr>
        </p:nvSpPr>
        <p:spPr>
          <a:xfrm>
            <a:off x="838200" y="1285860"/>
            <a:ext cx="10515600" cy="4891103"/>
          </a:xfrm>
        </p:spPr>
        <p:txBody>
          <a:bodyPr/>
          <a:lstStyle/>
          <a:p>
            <a:r>
              <a:rPr lang="en-GB" dirty="0"/>
              <a:t>After the execution of the program, three tables are generated under </a:t>
            </a:r>
            <a:r>
              <a:rPr lang="en-GB" dirty="0" err="1"/>
              <a:t>MySQL</a:t>
            </a:r>
            <a:r>
              <a:rPr lang="en-GB" dirty="0"/>
              <a:t> workbench.</a:t>
            </a:r>
          </a:p>
          <a:p>
            <a:r>
              <a:rPr lang="en-GB" dirty="0"/>
              <a:t>Student table - This table contains the student details. To fetch data, run </a:t>
            </a:r>
            <a:r>
              <a:rPr lang="en-GB" b="1" dirty="0"/>
              <a:t>select * from student</a:t>
            </a:r>
            <a:r>
              <a:rPr lang="en-GB" dirty="0"/>
              <a:t> query in </a:t>
            </a:r>
            <a:r>
              <a:rPr lang="en-GB" dirty="0" err="1"/>
              <a:t>MySQL</a:t>
            </a:r>
            <a:r>
              <a:rPr lang="en-GB" dirty="0"/>
              <a:t>.</a:t>
            </a:r>
          </a:p>
          <a:p>
            <a:r>
              <a:rPr lang="en-GB" dirty="0"/>
              <a:t>Library Table - This table contains the library book details. To fetch data, run </a:t>
            </a:r>
            <a:r>
              <a:rPr lang="en-GB" b="1" dirty="0"/>
              <a:t>select * from library</a:t>
            </a:r>
            <a:r>
              <a:rPr lang="en-GB" dirty="0"/>
              <a:t> query in </a:t>
            </a:r>
            <a:r>
              <a:rPr lang="en-GB" dirty="0" err="1"/>
              <a:t>MySQL</a:t>
            </a:r>
            <a:r>
              <a:rPr lang="en-GB" dirty="0"/>
              <a:t>.</a:t>
            </a:r>
          </a:p>
          <a:p>
            <a:r>
              <a:rPr lang="en-GB" dirty="0" err="1"/>
              <a:t>Student_library</a:t>
            </a:r>
            <a:r>
              <a:rPr lang="en-GB" dirty="0"/>
              <a:t> table - This table represents the mapping between student and library table. To fetch data, run </a:t>
            </a:r>
            <a:r>
              <a:rPr lang="en-GB" b="1" dirty="0"/>
              <a:t>select * from </a:t>
            </a:r>
            <a:r>
              <a:rPr lang="en-GB" b="1" dirty="0" err="1"/>
              <a:t>student_library</a:t>
            </a:r>
            <a:r>
              <a:rPr lang="en-GB" dirty="0"/>
              <a:t> query in </a:t>
            </a:r>
            <a:r>
              <a:rPr lang="en-GB" dirty="0" err="1"/>
              <a:t>MySQL</a:t>
            </a:r>
            <a:r>
              <a:rPr lang="en-GB" dirty="0"/>
              <a:t>.</a:t>
            </a:r>
          </a:p>
          <a:p>
            <a:endParaRPr lang="en-GB" dirty="0"/>
          </a:p>
          <a:p>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169</a:t>
            </a:fld>
            <a:endParaRPr lang="en-US" altLang="en-US"/>
          </a:p>
        </p:txBody>
      </p:sp>
      <p:pic>
        <p:nvPicPr>
          <p:cNvPr id="5" name="Picture 4" descr="JPA One-To-Many Mapping"/>
          <p:cNvPicPr/>
          <p:nvPr/>
        </p:nvPicPr>
        <p:blipFill>
          <a:blip r:embed="rId2"/>
          <a:srcRect/>
          <a:stretch>
            <a:fillRect/>
          </a:stretch>
        </p:blipFill>
        <p:spPr bwMode="auto">
          <a:xfrm>
            <a:off x="8167702" y="2571744"/>
            <a:ext cx="1389380" cy="580390"/>
          </a:xfrm>
          <a:prstGeom prst="rect">
            <a:avLst/>
          </a:prstGeom>
          <a:noFill/>
          <a:ln w="9525">
            <a:noFill/>
            <a:miter lim="800000"/>
            <a:headEnd/>
            <a:tailEnd/>
          </a:ln>
        </p:spPr>
      </p:pic>
      <p:pic>
        <p:nvPicPr>
          <p:cNvPr id="6" name="Picture 5" descr="JPA One-To-Many Mapping"/>
          <p:cNvPicPr/>
          <p:nvPr/>
        </p:nvPicPr>
        <p:blipFill>
          <a:blip r:embed="rId3"/>
          <a:srcRect/>
          <a:stretch>
            <a:fillRect/>
          </a:stretch>
        </p:blipFill>
        <p:spPr bwMode="auto">
          <a:xfrm>
            <a:off x="8453454" y="3571876"/>
            <a:ext cx="1652905" cy="887730"/>
          </a:xfrm>
          <a:prstGeom prst="rect">
            <a:avLst/>
          </a:prstGeom>
          <a:noFill/>
          <a:ln w="9525">
            <a:noFill/>
            <a:miter lim="800000"/>
            <a:headEnd/>
            <a:tailEnd/>
          </a:ln>
        </p:spPr>
      </p:pic>
      <p:pic>
        <p:nvPicPr>
          <p:cNvPr id="7" name="Picture 6" descr="JPA One-To-Many Mapping"/>
          <p:cNvPicPr/>
          <p:nvPr/>
        </p:nvPicPr>
        <p:blipFill>
          <a:blip r:embed="rId4"/>
          <a:srcRect/>
          <a:stretch>
            <a:fillRect/>
          </a:stretch>
        </p:blipFill>
        <p:spPr bwMode="auto">
          <a:xfrm>
            <a:off x="6167438" y="5143512"/>
            <a:ext cx="2804795" cy="86169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a:t>
            </a:r>
            <a:br>
              <a:rPr lang="en-US" dirty="0"/>
            </a:br>
            <a:endParaRPr lang="en-US" dirty="0"/>
          </a:p>
        </p:txBody>
      </p:sp>
      <p:sp>
        <p:nvSpPr>
          <p:cNvPr id="3" name="Content Placeholder 2"/>
          <p:cNvSpPr>
            <a:spLocks noGrp="1"/>
          </p:cNvSpPr>
          <p:nvPr>
            <p:ph idx="1"/>
          </p:nvPr>
        </p:nvSpPr>
        <p:spPr/>
        <p:txBody>
          <a:bodyPr/>
          <a:lstStyle/>
          <a:p>
            <a:r>
              <a:rPr lang="en-GB" dirty="0"/>
              <a:t>A Session is used to get a physical connection with a database. </a:t>
            </a:r>
          </a:p>
          <a:p>
            <a:r>
              <a:rPr lang="en-GB" dirty="0"/>
              <a:t>The Session object is lightweight and designed to be instantiated each time an interaction is needed with the database. </a:t>
            </a:r>
          </a:p>
          <a:p>
            <a:r>
              <a:rPr lang="en-GB" dirty="0"/>
              <a:t>Persistent objects are saved and retrieved through a Session object.</a:t>
            </a:r>
          </a:p>
          <a:p>
            <a:r>
              <a:rPr lang="en-GB" dirty="0"/>
              <a:t>The session objects should not be kept open for a long time because they are not usually thread safe and they should be created and destroyed them as needed.</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17</a:t>
            </a:fld>
            <a:endParaRPr lang="en-US"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Many-To-One Mapping</a:t>
            </a:r>
          </a:p>
        </p:txBody>
      </p:sp>
      <p:sp>
        <p:nvSpPr>
          <p:cNvPr id="3" name="Content Placeholder 2"/>
          <p:cNvSpPr>
            <a:spLocks noGrp="1"/>
          </p:cNvSpPr>
          <p:nvPr>
            <p:ph idx="1"/>
          </p:nvPr>
        </p:nvSpPr>
        <p:spPr/>
        <p:txBody>
          <a:bodyPr/>
          <a:lstStyle/>
          <a:p>
            <a:r>
              <a:rPr lang="en-GB" dirty="0"/>
              <a:t>The Many-To-One mapping represents a single-valued association where a collection of entities can be associated with the similar entity. Hence, in relational database any more than one row of an entity can refer to the similar rows of another entity.</a:t>
            </a:r>
          </a:p>
          <a:p>
            <a:r>
              <a:rPr lang="en-GB" dirty="0"/>
              <a:t>@</a:t>
            </a:r>
            <a:r>
              <a:rPr lang="en-GB" dirty="0" err="1"/>
              <a:t>ManyToOne</a:t>
            </a:r>
            <a:r>
              <a:rPr lang="en-GB" dirty="0"/>
              <a:t> Example</a:t>
            </a:r>
          </a:p>
          <a:p>
            <a:r>
              <a:rPr lang="en-GB" dirty="0"/>
              <a:t>In this example, we will create a Many-To-One relationship between a Student and Library in such a way that more than one student can issued the same book.</a:t>
            </a:r>
          </a:p>
          <a:p>
            <a:r>
              <a:rPr lang="en-GB" dirty="0"/>
              <a:t>This example contains the following steps: -</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170</a:t>
            </a:fld>
            <a:endParaRPr lang="en-US"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Student.java</a:t>
            </a:r>
            <a:endParaRPr lang="en-US" dirty="0"/>
          </a:p>
        </p:txBody>
      </p:sp>
      <p:sp>
        <p:nvSpPr>
          <p:cNvPr id="3" name="Content Placeholder 2"/>
          <p:cNvSpPr>
            <a:spLocks noGrp="1"/>
          </p:cNvSpPr>
          <p:nvPr>
            <p:ph idx="1"/>
          </p:nvPr>
        </p:nvSpPr>
        <p:spPr/>
        <p:txBody>
          <a:bodyPr/>
          <a:lstStyle/>
          <a:p>
            <a:r>
              <a:rPr lang="en-GB" dirty="0"/>
              <a:t>Create an entity class Student.java under </a:t>
            </a:r>
            <a:r>
              <a:rPr lang="en-GB" dirty="0" err="1"/>
              <a:t>com.javatpoint.mapping</a:t>
            </a:r>
            <a:r>
              <a:rPr lang="en-GB" dirty="0"/>
              <a:t> package that contains student id (</a:t>
            </a:r>
            <a:r>
              <a:rPr lang="en-GB" dirty="0" err="1"/>
              <a:t>s_id</a:t>
            </a:r>
            <a:r>
              <a:rPr lang="en-GB" dirty="0"/>
              <a:t>) and student name (</a:t>
            </a:r>
            <a:r>
              <a:rPr lang="en-GB" dirty="0" err="1"/>
              <a:t>s_name</a:t>
            </a:r>
            <a:r>
              <a:rPr lang="en-GB" dirty="0"/>
              <a:t>) with @</a:t>
            </a:r>
            <a:r>
              <a:rPr lang="en-GB" dirty="0" err="1"/>
              <a:t>ManyToOne</a:t>
            </a:r>
            <a:r>
              <a:rPr lang="en-GB" dirty="0"/>
              <a:t> annotation that contains an object of Library type.</a:t>
            </a:r>
          </a:p>
          <a:p>
            <a:pPr>
              <a:spcBef>
                <a:spcPts val="0"/>
              </a:spcBef>
              <a:buNone/>
            </a:pPr>
            <a:r>
              <a:rPr lang="en-US" sz="2000" b="1" dirty="0"/>
              <a:t>package</a:t>
            </a:r>
            <a:r>
              <a:rPr lang="en-US" sz="2000" dirty="0"/>
              <a:t> </a:t>
            </a:r>
            <a:r>
              <a:rPr lang="en-US" sz="2000" dirty="0" err="1"/>
              <a:t>com.javatpoint.mapping</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b="1" dirty="0"/>
              <a:t>public</a:t>
            </a:r>
            <a:r>
              <a:rPr lang="en-US" sz="2000" dirty="0"/>
              <a:t> </a:t>
            </a:r>
            <a:r>
              <a:rPr lang="en-US" sz="2000" b="1" dirty="0"/>
              <a:t>class</a:t>
            </a:r>
            <a:r>
              <a:rPr lang="en-US" sz="2000" dirty="0"/>
              <a:t> Student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dirty="0" err="1"/>
              <a:t>GeneratedValue</a:t>
            </a:r>
            <a:r>
              <a:rPr lang="en-US" sz="2000" dirty="0"/>
              <a:t>(strategy=</a:t>
            </a:r>
            <a:r>
              <a:rPr lang="en-US" sz="2000" dirty="0" err="1"/>
              <a:t>GenerationType.AUTO</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s_id</a:t>
            </a:r>
            <a:r>
              <a:rPr lang="en-US" sz="2000" dirty="0"/>
              <a:t>;  </a:t>
            </a:r>
          </a:p>
          <a:p>
            <a:pPr>
              <a:spcBef>
                <a:spcPts val="0"/>
              </a:spcBef>
              <a:buNone/>
            </a:pPr>
            <a:r>
              <a:rPr lang="en-US" sz="2000" dirty="0"/>
              <a:t>    </a:t>
            </a:r>
            <a:r>
              <a:rPr lang="en-US" sz="2000" b="1" dirty="0"/>
              <a:t>private</a:t>
            </a:r>
            <a:r>
              <a:rPr lang="en-US" sz="2000" dirty="0"/>
              <a:t> String </a:t>
            </a:r>
            <a:r>
              <a:rPr lang="en-US" sz="2000" dirty="0" err="1"/>
              <a:t>s_name</a:t>
            </a:r>
            <a:r>
              <a:rPr lang="en-US" sz="2000" dirty="0"/>
              <a:t>;  </a:t>
            </a:r>
          </a:p>
          <a:p>
            <a:pPr>
              <a:spcBef>
                <a:spcPts val="0"/>
              </a:spcBef>
              <a:buNone/>
            </a:pPr>
            <a:r>
              <a:rPr lang="en-US" sz="2000" dirty="0"/>
              <a:t>      </a:t>
            </a:r>
          </a:p>
          <a:p>
            <a:pPr>
              <a:spcBef>
                <a:spcPts val="0"/>
              </a:spcBef>
              <a:buNone/>
            </a:pPr>
            <a:r>
              <a:rPr lang="en-US" sz="2000" dirty="0"/>
              <a:t>    @</a:t>
            </a:r>
            <a:r>
              <a:rPr lang="en-US" sz="2000" dirty="0" err="1"/>
              <a:t>ManyToOne</a:t>
            </a:r>
            <a:r>
              <a:rPr lang="en-US" sz="2000" dirty="0"/>
              <a:t>  </a:t>
            </a:r>
          </a:p>
          <a:p>
            <a:pPr>
              <a:spcBef>
                <a:spcPts val="0"/>
              </a:spcBef>
              <a:buNone/>
            </a:pPr>
            <a:r>
              <a:rPr lang="en-US" sz="2000" dirty="0"/>
              <a:t>    </a:t>
            </a:r>
            <a:r>
              <a:rPr lang="en-US" sz="2000" b="1" dirty="0"/>
              <a:t>private</a:t>
            </a:r>
            <a:r>
              <a:rPr lang="en-US" sz="2000" dirty="0"/>
              <a:t> Library lib;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getS_id</a:t>
            </a:r>
            <a:r>
              <a:rPr lang="en-US" sz="2000" dirty="0"/>
              <a:t>() {  </a:t>
            </a:r>
          </a:p>
          <a:p>
            <a:pPr>
              <a:spcBef>
                <a:spcPts val="0"/>
              </a:spcBef>
              <a:buNone/>
            </a:pPr>
            <a:r>
              <a:rPr lang="en-US" sz="2000" dirty="0"/>
              <a:t>        </a:t>
            </a:r>
            <a:r>
              <a:rPr lang="en-US" sz="2000" b="1" dirty="0"/>
              <a:t>return</a:t>
            </a:r>
            <a:r>
              <a:rPr lang="en-US" sz="2000" dirty="0"/>
              <a:t>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setS_id</a:t>
            </a:r>
            <a:r>
              <a:rPr lang="en-US" sz="2000" dirty="0"/>
              <a:t>(</a:t>
            </a:r>
            <a:r>
              <a:rPr lang="en-US" sz="2000" b="1" dirty="0" err="1"/>
              <a:t>int</a:t>
            </a:r>
            <a:r>
              <a:rPr lang="en-US" sz="2000" dirty="0"/>
              <a:t> </a:t>
            </a:r>
            <a:r>
              <a:rPr lang="en-US" sz="2000" dirty="0" err="1"/>
              <a:t>s_id</a:t>
            </a:r>
            <a:r>
              <a:rPr lang="en-US" sz="2000" dirty="0"/>
              <a:t>) {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String </a:t>
            </a:r>
            <a:r>
              <a:rPr lang="en-US" sz="2000" dirty="0" err="1"/>
              <a:t>getS_name</a:t>
            </a:r>
            <a:r>
              <a:rPr lang="en-US" sz="2000" dirty="0"/>
              <a:t>() {  </a:t>
            </a:r>
          </a:p>
          <a:p>
            <a:pPr>
              <a:spcBef>
                <a:spcPts val="0"/>
              </a:spcBef>
              <a:buNone/>
            </a:pPr>
            <a:r>
              <a:rPr lang="en-US" sz="2000" dirty="0"/>
              <a:t>        </a:t>
            </a:r>
            <a:r>
              <a:rPr lang="en-US" sz="2000" b="1" dirty="0"/>
              <a:t>return</a:t>
            </a:r>
            <a:r>
              <a:rPr lang="en-US" sz="2000" dirty="0"/>
              <a:t>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setS_name</a:t>
            </a:r>
            <a:r>
              <a:rPr lang="en-US" sz="2000" dirty="0"/>
              <a:t>(String </a:t>
            </a:r>
            <a:r>
              <a:rPr lang="en-US" sz="2000" dirty="0" err="1"/>
              <a:t>s_name</a:t>
            </a:r>
            <a:r>
              <a:rPr lang="en-US" sz="2000" dirty="0"/>
              <a:t>) {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r>
              <a:rPr lang="en-US" sz="2000" b="1" dirty="0"/>
              <a:t>public</a:t>
            </a:r>
            <a:r>
              <a:rPr lang="en-US" sz="2000" dirty="0"/>
              <a:t> Library </a:t>
            </a:r>
            <a:r>
              <a:rPr lang="en-US" sz="2000" dirty="0" err="1"/>
              <a:t>getLib</a:t>
            </a:r>
            <a:r>
              <a:rPr lang="en-US" sz="2000" dirty="0"/>
              <a:t>() {  </a:t>
            </a:r>
          </a:p>
          <a:p>
            <a:pPr>
              <a:spcBef>
                <a:spcPts val="0"/>
              </a:spcBef>
              <a:buNone/>
            </a:pPr>
            <a:r>
              <a:rPr lang="en-US" sz="2000" dirty="0"/>
              <a:t>        </a:t>
            </a:r>
            <a:r>
              <a:rPr lang="en-US" sz="2000" b="1" dirty="0"/>
              <a:t>return</a:t>
            </a:r>
            <a:r>
              <a:rPr lang="en-US" sz="2000" dirty="0"/>
              <a:t> lib;  </a:t>
            </a:r>
          </a:p>
          <a:p>
            <a:pPr>
              <a:spcBef>
                <a:spcPts val="0"/>
              </a:spcBef>
              <a:buNone/>
            </a:pPr>
            <a:r>
              <a:rPr lang="en-US" sz="2000" dirty="0"/>
              <a:t>    }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setLib</a:t>
            </a:r>
            <a:r>
              <a:rPr lang="en-US" sz="2000" dirty="0"/>
              <a:t>(Library lib) {  </a:t>
            </a:r>
          </a:p>
          <a:p>
            <a:pPr>
              <a:spcBef>
                <a:spcPts val="0"/>
              </a:spcBef>
              <a:buNone/>
            </a:pPr>
            <a:r>
              <a:rPr lang="en-US" sz="2000" dirty="0"/>
              <a:t>        </a:t>
            </a:r>
            <a:r>
              <a:rPr lang="en-US" sz="2000" b="1" dirty="0"/>
              <a:t>this</a:t>
            </a:r>
            <a:r>
              <a:rPr lang="en-US" sz="2000" dirty="0"/>
              <a:t>.lib = lib;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171</a:t>
            </a:fld>
            <a:endParaRPr lang="en-US"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Library.java</a:t>
            </a:r>
            <a:endParaRPr lang="en-US" dirty="0"/>
          </a:p>
        </p:txBody>
      </p:sp>
      <p:sp>
        <p:nvSpPr>
          <p:cNvPr id="3" name="Content Placeholder 2"/>
          <p:cNvSpPr>
            <a:spLocks noGrp="1"/>
          </p:cNvSpPr>
          <p:nvPr>
            <p:ph idx="1"/>
          </p:nvPr>
        </p:nvSpPr>
        <p:spPr/>
        <p:txBody>
          <a:bodyPr/>
          <a:lstStyle/>
          <a:p>
            <a:r>
              <a:rPr lang="en-GB" dirty="0"/>
              <a:t>Create another entity class Library.java under </a:t>
            </a:r>
            <a:r>
              <a:rPr lang="en-GB" dirty="0" err="1"/>
              <a:t>com.javatpoint.mapping</a:t>
            </a:r>
            <a:r>
              <a:rPr lang="en-GB" dirty="0"/>
              <a:t> package that contains book id (</a:t>
            </a:r>
            <a:r>
              <a:rPr lang="en-GB" dirty="0" err="1"/>
              <a:t>b_id</a:t>
            </a:r>
            <a:r>
              <a:rPr lang="en-GB" dirty="0"/>
              <a:t>), book name (</a:t>
            </a:r>
            <a:r>
              <a:rPr lang="en-GB" dirty="0" err="1"/>
              <a:t>b_name</a:t>
            </a:r>
            <a:r>
              <a:rPr lang="en-GB" dirty="0"/>
              <a:t>).</a:t>
            </a:r>
          </a:p>
          <a:p>
            <a:pPr>
              <a:spcBef>
                <a:spcPts val="0"/>
              </a:spcBef>
              <a:buNone/>
            </a:pPr>
            <a:r>
              <a:rPr lang="en-US" sz="2000" b="1" dirty="0"/>
              <a:t>package</a:t>
            </a:r>
            <a:r>
              <a:rPr lang="en-US" sz="2000" dirty="0"/>
              <a:t> </a:t>
            </a:r>
            <a:r>
              <a:rPr lang="en-US" sz="2000" dirty="0" err="1"/>
              <a:t>com.javatpoint.mapping</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b="1" dirty="0"/>
              <a:t>public</a:t>
            </a:r>
            <a:r>
              <a:rPr lang="en-US" sz="2000" dirty="0"/>
              <a:t> </a:t>
            </a:r>
            <a:r>
              <a:rPr lang="en-US" sz="2000" b="1" dirty="0"/>
              <a:t>class</a:t>
            </a:r>
            <a:r>
              <a:rPr lang="en-US" sz="2000" dirty="0"/>
              <a:t> Library {  </a:t>
            </a:r>
          </a:p>
          <a:p>
            <a:pPr>
              <a:spcBef>
                <a:spcPts val="0"/>
              </a:spcBef>
              <a:buNone/>
            </a:pPr>
            <a:r>
              <a:rPr lang="en-US" sz="2000" dirty="0"/>
              <a:t>    @Id  </a:t>
            </a:r>
          </a:p>
          <a:p>
            <a:pPr>
              <a:spcBef>
                <a:spcPts val="0"/>
              </a:spcBef>
              <a:buNone/>
            </a:pPr>
            <a:r>
              <a:rPr lang="en-US" sz="2000" dirty="0"/>
              <a:t>    @</a:t>
            </a:r>
            <a:r>
              <a:rPr lang="en-US" sz="2000" dirty="0" err="1"/>
              <a:t>GeneratedValue</a:t>
            </a:r>
            <a:r>
              <a:rPr lang="en-US" sz="2000" dirty="0"/>
              <a:t>(strategy=</a:t>
            </a:r>
            <a:r>
              <a:rPr lang="en-US" sz="2000" dirty="0" err="1"/>
              <a:t>GenerationType.AUTO</a:t>
            </a:r>
            <a:r>
              <a:rPr lang="en-US" sz="2000" dirty="0"/>
              <a:t>)  </a:t>
            </a:r>
          </a:p>
          <a:p>
            <a:pPr>
              <a:spcBef>
                <a:spcPts val="0"/>
              </a:spcBef>
              <a:buNone/>
            </a:pPr>
            <a:r>
              <a:rPr lang="en-US" sz="2000" b="1" dirty="0"/>
              <a:t>private</a:t>
            </a:r>
            <a:r>
              <a:rPr lang="en-US" sz="2000" dirty="0"/>
              <a:t> </a:t>
            </a:r>
            <a:r>
              <a:rPr lang="en-US" sz="2000" b="1" dirty="0" err="1"/>
              <a:t>int</a:t>
            </a:r>
            <a:r>
              <a:rPr lang="en-US" sz="2000" dirty="0"/>
              <a:t> </a:t>
            </a:r>
            <a:r>
              <a:rPr lang="en-US" sz="2000" dirty="0" err="1"/>
              <a:t>b_id</a:t>
            </a:r>
            <a:r>
              <a:rPr lang="en-US" sz="2000" dirty="0"/>
              <a:t>;  </a:t>
            </a:r>
          </a:p>
          <a:p>
            <a:pPr>
              <a:spcBef>
                <a:spcPts val="0"/>
              </a:spcBef>
              <a:buNone/>
            </a:pPr>
            <a:r>
              <a:rPr lang="en-US" sz="2000" b="1" dirty="0"/>
              <a:t>private</a:t>
            </a:r>
            <a:r>
              <a:rPr lang="en-US" sz="2000" dirty="0"/>
              <a:t> String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Library(</a:t>
            </a:r>
            <a:r>
              <a:rPr lang="en-US" sz="2000" b="1" dirty="0" err="1"/>
              <a:t>int</a:t>
            </a:r>
            <a:r>
              <a:rPr lang="en-US" sz="2000" dirty="0"/>
              <a:t> </a:t>
            </a:r>
            <a:r>
              <a:rPr lang="en-US" sz="2000" dirty="0" err="1"/>
              <a:t>b_id</a:t>
            </a:r>
            <a:r>
              <a:rPr lang="en-US" sz="2000" dirty="0"/>
              <a:t>, String </a:t>
            </a:r>
            <a:r>
              <a:rPr lang="en-US" sz="2000" dirty="0" err="1"/>
              <a:t>b_name</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.b_id</a:t>
            </a:r>
            <a:r>
              <a:rPr lang="en-US" sz="2000" dirty="0"/>
              <a:t> = </a:t>
            </a:r>
            <a:r>
              <a:rPr lang="en-US" sz="2000" dirty="0" err="1"/>
              <a:t>b_id</a:t>
            </a:r>
            <a:r>
              <a:rPr lang="en-US" sz="2000" dirty="0"/>
              <a:t>;  </a:t>
            </a:r>
          </a:p>
          <a:p>
            <a:pPr>
              <a:spcBef>
                <a:spcPts val="0"/>
              </a:spcBef>
              <a:buNone/>
            </a:pPr>
            <a:r>
              <a:rPr lang="en-US" sz="2000" dirty="0"/>
              <a:t>    </a:t>
            </a:r>
            <a:r>
              <a:rPr lang="en-US" sz="2000" b="1" dirty="0" err="1"/>
              <a:t>this</a:t>
            </a:r>
            <a:r>
              <a:rPr lang="en-US" sz="2000" dirty="0" err="1"/>
              <a:t>.b_name</a:t>
            </a:r>
            <a:r>
              <a:rPr lang="en-US" sz="2000" dirty="0"/>
              <a:t> =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Library() {  </a:t>
            </a:r>
          </a:p>
          <a:p>
            <a:pPr>
              <a:spcBef>
                <a:spcPts val="0"/>
              </a:spcBef>
              <a:buNone/>
            </a:pPr>
            <a:r>
              <a:rPr lang="en-US" sz="2000" dirty="0"/>
              <a:t>    </a:t>
            </a:r>
            <a:r>
              <a:rPr lang="en-US" sz="2000" b="1" dirty="0"/>
              <a:t>super</a:t>
            </a:r>
            <a:r>
              <a:rPr lang="en-US" sz="2000" dirty="0"/>
              <a:t>();  </a:t>
            </a:r>
          </a:p>
          <a:p>
            <a:pPr>
              <a:spcBef>
                <a:spcPts val="0"/>
              </a:spcBef>
              <a:buNone/>
            </a:pPr>
            <a:r>
              <a:rPr lang="en-US" sz="2000" dirty="0"/>
              <a:t>    // TODO Auto-generated constructor stub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err="1"/>
              <a:t>int</a:t>
            </a:r>
            <a:r>
              <a:rPr lang="en-US" sz="2000" dirty="0"/>
              <a:t> </a:t>
            </a:r>
            <a:r>
              <a:rPr lang="en-US" sz="2000" dirty="0" err="1"/>
              <a:t>getB_id</a:t>
            </a:r>
            <a:r>
              <a:rPr lang="en-US" sz="2000" dirty="0"/>
              <a:t>() {  </a:t>
            </a:r>
          </a:p>
          <a:p>
            <a:pPr>
              <a:spcBef>
                <a:spcPts val="0"/>
              </a:spcBef>
              <a:buNone/>
            </a:pPr>
            <a:r>
              <a:rPr lang="en-US" sz="2000" dirty="0"/>
              <a:t>    </a:t>
            </a:r>
            <a:r>
              <a:rPr lang="en-US" sz="2000" b="1" dirty="0"/>
              <a:t>return</a:t>
            </a:r>
            <a:r>
              <a:rPr lang="en-US" sz="2000" dirty="0"/>
              <a:t> </a:t>
            </a:r>
            <a:r>
              <a:rPr lang="en-US" sz="2000" dirty="0" err="1"/>
              <a:t>b_id</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setB_id</a:t>
            </a:r>
            <a:r>
              <a:rPr lang="en-US" sz="2000" dirty="0"/>
              <a:t>(</a:t>
            </a:r>
            <a:r>
              <a:rPr lang="en-US" sz="2000" b="1" dirty="0" err="1"/>
              <a:t>int</a:t>
            </a:r>
            <a:r>
              <a:rPr lang="en-US" sz="2000" dirty="0"/>
              <a:t> </a:t>
            </a:r>
            <a:r>
              <a:rPr lang="en-US" sz="2000" dirty="0" err="1"/>
              <a:t>b_id</a:t>
            </a:r>
            <a:r>
              <a:rPr lang="en-US" sz="2000" dirty="0"/>
              <a:t>) {  </a:t>
            </a:r>
          </a:p>
          <a:p>
            <a:pPr>
              <a:spcBef>
                <a:spcPts val="0"/>
              </a:spcBef>
              <a:buNone/>
            </a:pPr>
            <a:r>
              <a:rPr lang="en-US" sz="2000" dirty="0"/>
              <a:t>    </a:t>
            </a:r>
            <a:r>
              <a:rPr lang="en-US" sz="2000" b="1" dirty="0" err="1"/>
              <a:t>this</a:t>
            </a:r>
            <a:r>
              <a:rPr lang="en-US" sz="2000" dirty="0" err="1"/>
              <a:t>.b_id</a:t>
            </a:r>
            <a:r>
              <a:rPr lang="en-US" sz="2000" dirty="0"/>
              <a:t> = </a:t>
            </a:r>
            <a:r>
              <a:rPr lang="en-US" sz="2000" dirty="0" err="1"/>
              <a:t>b_id</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String </a:t>
            </a:r>
            <a:r>
              <a:rPr lang="en-US" sz="2000" dirty="0" err="1"/>
              <a:t>getB_name</a:t>
            </a:r>
            <a:r>
              <a:rPr lang="en-US" sz="2000" dirty="0"/>
              <a:t>() {  </a:t>
            </a:r>
          </a:p>
          <a:p>
            <a:pPr>
              <a:spcBef>
                <a:spcPts val="0"/>
              </a:spcBef>
              <a:buNone/>
            </a:pPr>
            <a:r>
              <a:rPr lang="en-US" sz="2000" dirty="0"/>
              <a:t>    </a:t>
            </a:r>
            <a:r>
              <a:rPr lang="en-US" sz="2000" b="1" dirty="0"/>
              <a:t>return</a:t>
            </a:r>
            <a:r>
              <a:rPr lang="en-US" sz="2000" dirty="0"/>
              <a:t>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setB_name</a:t>
            </a:r>
            <a:r>
              <a:rPr lang="en-US" sz="2000" dirty="0"/>
              <a:t>(String </a:t>
            </a:r>
            <a:r>
              <a:rPr lang="en-US" sz="2000" dirty="0" err="1"/>
              <a:t>b_name</a:t>
            </a:r>
            <a:r>
              <a:rPr lang="en-US" sz="2000" dirty="0"/>
              <a:t>) {  </a:t>
            </a:r>
          </a:p>
          <a:p>
            <a:pPr>
              <a:spcBef>
                <a:spcPts val="0"/>
              </a:spcBef>
              <a:buNone/>
            </a:pPr>
            <a:r>
              <a:rPr lang="en-US" sz="2000" dirty="0"/>
              <a:t>    </a:t>
            </a:r>
            <a:r>
              <a:rPr lang="en-US" sz="2000" b="1" dirty="0" err="1"/>
              <a:t>this</a:t>
            </a:r>
            <a:r>
              <a:rPr lang="en-US" sz="2000" dirty="0" err="1"/>
              <a:t>.b_name</a:t>
            </a:r>
            <a:r>
              <a:rPr lang="en-US" sz="2000" dirty="0"/>
              <a:t> =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172</a:t>
            </a:fld>
            <a:endParaRPr lang="en-US"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3" name="Content Placeholder 2"/>
          <p:cNvSpPr>
            <a:spLocks noGrp="1"/>
          </p:cNvSpPr>
          <p:nvPr>
            <p:ph idx="1"/>
          </p:nvPr>
        </p:nvSpPr>
        <p:spPr/>
        <p:txBody>
          <a:bodyPr/>
          <a:lstStyle/>
          <a:p>
            <a:r>
              <a:rPr lang="en-GB" dirty="0"/>
              <a:t>Now, map the entity class and other databases </a:t>
            </a:r>
            <a:r>
              <a:rPr lang="en-GB" dirty="0" err="1"/>
              <a:t>confiuguration</a:t>
            </a:r>
            <a:r>
              <a:rPr lang="en-GB" dirty="0"/>
              <a:t> in Persistence.xml file.</a:t>
            </a:r>
          </a:p>
          <a:p>
            <a:pPr>
              <a:spcBef>
                <a:spcPts val="0"/>
              </a:spcBef>
              <a:buNone/>
            </a:pPr>
            <a:r>
              <a:rPr lang="en-US" sz="2000" dirty="0"/>
              <a:t>&lt;persistence&gt;  </a:t>
            </a:r>
          </a:p>
          <a:p>
            <a:pPr>
              <a:spcBef>
                <a:spcPts val="0"/>
              </a:spcBef>
              <a:buNone/>
            </a:pPr>
            <a:r>
              <a:rPr lang="en-US" sz="2000" dirty="0"/>
              <a:t>&lt;persistence-unit name="</a:t>
            </a:r>
            <a:r>
              <a:rPr lang="en-US" sz="2000" dirty="0" err="1"/>
              <a:t>books_issued</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com.javatpoint.mapping.Student</a:t>
            </a:r>
            <a:r>
              <a:rPr lang="en-US" sz="2000" dirty="0"/>
              <a:t>&lt;/</a:t>
            </a:r>
            <a:r>
              <a:rPr lang="en-US" sz="2000" b="1" dirty="0"/>
              <a:t>class</a:t>
            </a:r>
            <a:r>
              <a:rPr lang="en-US" sz="2000" dirty="0"/>
              <a:t>&gt;  </a:t>
            </a:r>
          </a:p>
          <a:p>
            <a:pPr>
              <a:spcBef>
                <a:spcPts val="0"/>
              </a:spcBef>
              <a:buNone/>
            </a:pPr>
            <a:r>
              <a:rPr lang="en-US" sz="2000" dirty="0"/>
              <a:t>      &lt;</a:t>
            </a:r>
            <a:r>
              <a:rPr lang="en-US" sz="2000" b="1" dirty="0"/>
              <a:t>class</a:t>
            </a:r>
            <a:r>
              <a:rPr lang="en-US" sz="2000" dirty="0"/>
              <a:t>&gt;</a:t>
            </a:r>
            <a:r>
              <a:rPr lang="en-US" sz="2000" dirty="0" err="1"/>
              <a:t>com.javatpoint.mapping.Library</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&lt;properties&gt;  </a:t>
            </a:r>
          </a:p>
          <a:p>
            <a:pPr>
              <a:spcBef>
                <a:spcPts val="0"/>
              </a:spcBef>
              <a:buNone/>
            </a:pPr>
            <a:r>
              <a:rPr lang="en-US" sz="2000" dirty="0"/>
              <a:t>      &lt;property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         &lt;property name="</a:t>
            </a:r>
            <a:r>
              <a:rPr lang="en-US" sz="2000" dirty="0" err="1"/>
              <a:t>javax.persistence.jdbc.url</a:t>
            </a:r>
            <a:r>
              <a:rPr lang="en-US" sz="2000" dirty="0"/>
              <a:t>" value="</a:t>
            </a:r>
            <a:r>
              <a:rPr lang="en-US" sz="2000" dirty="0" err="1"/>
              <a:t>jdbc:mysql</a:t>
            </a:r>
            <a:r>
              <a:rPr lang="en-US" sz="2000" dirty="0"/>
              <a:t>://localhost:3306/</a:t>
            </a:r>
            <a:r>
              <a:rPr lang="en-US" sz="2000" dirty="0" err="1"/>
              <a:t>mapping_db</a:t>
            </a:r>
            <a:r>
              <a:rPr lang="en-US" sz="2000" dirty="0"/>
              <a:t>"/&gt;  </a:t>
            </a:r>
          </a:p>
          <a:p>
            <a:pPr>
              <a:spcBef>
                <a:spcPts val="0"/>
              </a:spcBef>
              <a:buNone/>
            </a:pPr>
            <a:r>
              <a:rPr lang="en-US" sz="2000" dirty="0"/>
              <a:t>         &lt;property name="</a:t>
            </a:r>
            <a:r>
              <a:rPr lang="en-US" sz="2000" dirty="0" err="1"/>
              <a:t>javax.persistence.jdbc.user</a:t>
            </a:r>
            <a:r>
              <a:rPr lang="en-US" sz="2000" dirty="0"/>
              <a:t>" value="root"/&gt;  </a:t>
            </a:r>
          </a:p>
          <a:p>
            <a:pPr>
              <a:spcBef>
                <a:spcPts val="0"/>
              </a:spcBef>
              <a:buNone/>
            </a:pPr>
            <a:r>
              <a:rPr lang="en-US" sz="2000" dirty="0"/>
              <a:t>         &lt;property name="</a:t>
            </a:r>
            <a:r>
              <a:rPr lang="en-US" sz="2000" dirty="0" err="1"/>
              <a:t>javax.persistence.jdbc.password</a:t>
            </a:r>
            <a:r>
              <a:rPr lang="en-US" sz="2000" dirty="0"/>
              <a:t>" value=""/&gt;  </a:t>
            </a:r>
          </a:p>
          <a:p>
            <a:pPr>
              <a:spcBef>
                <a:spcPts val="0"/>
              </a:spcBef>
              <a:buNone/>
            </a:pPr>
            <a:r>
              <a:rPr lang="en-US" sz="2000" dirty="0"/>
              <a:t>         &lt;property name="</a:t>
            </a:r>
            <a:r>
              <a:rPr lang="en-US" sz="2000" dirty="0" err="1"/>
              <a:t>eclipselink.logging.level</a:t>
            </a:r>
            <a:r>
              <a:rPr lang="en-US" sz="2000" dirty="0"/>
              <a:t>" value="SEVERE"/&gt;  </a:t>
            </a:r>
          </a:p>
          <a:p>
            <a:pPr>
              <a:spcBef>
                <a:spcPts val="0"/>
              </a:spcBef>
              <a:buNone/>
            </a:pPr>
            <a:r>
              <a:rPr lang="en-US" sz="2000" dirty="0"/>
              <a:t>         &lt;property name="</a:t>
            </a:r>
            <a:r>
              <a:rPr lang="en-US" sz="2000" dirty="0" err="1"/>
              <a:t>eclipselink.ddl</a:t>
            </a:r>
            <a:r>
              <a:rPr lang="en-US" sz="2000" dirty="0"/>
              <a:t>-generation" value="create-or-extend-tables"/&gt;  </a:t>
            </a:r>
          </a:p>
          <a:p>
            <a:pPr>
              <a:spcBef>
                <a:spcPts val="0"/>
              </a:spcBef>
              <a:buNone/>
            </a:pPr>
            <a:r>
              <a:rPr lang="en-US" sz="2000" dirty="0"/>
              <a:t>      &lt;/properties&gt;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&lt;/persistence&gt;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173</a:t>
            </a:fld>
            <a:endParaRPr lang="en-US"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ManyToOneExample.java</a:t>
            </a:r>
          </a:p>
        </p:txBody>
      </p:sp>
      <p:sp>
        <p:nvSpPr>
          <p:cNvPr id="3" name="Content Placeholder 2"/>
          <p:cNvSpPr>
            <a:spLocks noGrp="1"/>
          </p:cNvSpPr>
          <p:nvPr>
            <p:ph idx="1"/>
          </p:nvPr>
        </p:nvSpPr>
        <p:spPr/>
        <p:txBody>
          <a:bodyPr/>
          <a:lstStyle/>
          <a:p>
            <a:r>
              <a:rPr lang="en-GB" dirty="0"/>
              <a:t>Create a persistence class </a:t>
            </a:r>
            <a:r>
              <a:rPr lang="en-GB" dirty="0" err="1"/>
              <a:t>ManyToOneExample</a:t>
            </a:r>
            <a:r>
              <a:rPr lang="en-GB" dirty="0"/>
              <a:t> under </a:t>
            </a:r>
            <a:r>
              <a:rPr lang="en-GB" dirty="0" err="1"/>
              <a:t>com.javatpoint.ManyToOne</a:t>
            </a:r>
            <a:r>
              <a:rPr lang="en-GB" dirty="0"/>
              <a:t> package to persist the entity object with data.</a:t>
            </a:r>
          </a:p>
          <a:p>
            <a:pPr>
              <a:spcBef>
                <a:spcPts val="0"/>
              </a:spcBef>
              <a:buNone/>
            </a:pPr>
            <a:r>
              <a:rPr lang="en-US" sz="2000" b="1" dirty="0"/>
              <a:t>package</a:t>
            </a:r>
            <a:r>
              <a:rPr lang="en-US" sz="2000" dirty="0"/>
              <a:t> </a:t>
            </a:r>
            <a:r>
              <a:rPr lang="en-US" sz="2000" dirty="0" err="1"/>
              <a:t>com.javatpoint.mapping.ManyToOne</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import</a:t>
            </a:r>
            <a:r>
              <a:rPr lang="en-US" sz="2000" dirty="0"/>
              <a:t> </a:t>
            </a:r>
            <a:r>
              <a:rPr lang="en-US" sz="2000" dirty="0" err="1"/>
              <a:t>com.javatpoint.mapping.Student</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javax.persistence.EntityManagerFactory</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com.javatpoint.mapping.Library</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ManyToOneExample</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a:t>
            </a:r>
            <a:r>
              <a:rPr lang="en-US" sz="2000" dirty="0" err="1"/>
              <a:t>Persistence.createEntityManagerFactory</a:t>
            </a:r>
            <a:r>
              <a:rPr lang="en-US" sz="2000" dirty="0"/>
              <a:t>("</a:t>
            </a:r>
            <a:r>
              <a:rPr lang="en-US" sz="2000" dirty="0" err="1"/>
              <a:t>books_issued</a:t>
            </a:r>
            <a:r>
              <a:rPr lang="en-US" sz="2000" dirty="0"/>
              <a:t>");  </a:t>
            </a:r>
          </a:p>
          <a:p>
            <a:pPr>
              <a:spcBef>
                <a:spcPts val="0"/>
              </a:spcBef>
              <a:buNone/>
            </a:pPr>
            <a:r>
              <a:rPr lang="en-US" sz="2000" dirty="0"/>
              <a:t>          </a:t>
            </a:r>
          </a:p>
          <a:p>
            <a:pPr>
              <a:spcBef>
                <a:spcPts val="0"/>
              </a:spcBef>
              <a:buNone/>
            </a:pPr>
            <a:r>
              <a:rPr lang="en-US" sz="2000" dirty="0"/>
              <a:t>        </a:t>
            </a:r>
            <a:r>
              <a:rPr lang="en-US" sz="2000" dirty="0" err="1"/>
              <a:t>EntityManager</a:t>
            </a:r>
            <a:r>
              <a:rPr lang="en-US" sz="2000" dirty="0"/>
              <a:t> </a:t>
            </a:r>
            <a:r>
              <a:rPr lang="en-US" sz="2000" dirty="0" err="1"/>
              <a:t>em</a:t>
            </a:r>
            <a:r>
              <a:rPr lang="en-US" sz="2000" dirty="0"/>
              <a:t>=</a:t>
            </a:r>
            <a:r>
              <a:rPr lang="en-US" sz="2000" dirty="0" err="1"/>
              <a:t>emf.createEntityManager</a:t>
            </a:r>
            <a:r>
              <a:rPr lang="en-US" sz="2000" dirty="0"/>
              <a:t>();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().begin();  </a:t>
            </a:r>
          </a:p>
          <a:p>
            <a:pPr>
              <a:spcBef>
                <a:spcPts val="0"/>
              </a:spcBef>
              <a:buNone/>
            </a:pPr>
            <a:r>
              <a:rPr lang="en-US" sz="2000" dirty="0"/>
              <a:t>          </a:t>
            </a:r>
          </a:p>
          <a:p>
            <a:pPr>
              <a:spcBef>
                <a:spcPts val="0"/>
              </a:spcBef>
              <a:buNone/>
            </a:pPr>
            <a:r>
              <a:rPr lang="en-US" sz="2000" dirty="0"/>
              <a:t>        Library lib=</a:t>
            </a:r>
            <a:r>
              <a:rPr lang="en-US" sz="2000" b="1" dirty="0"/>
              <a:t>new</a:t>
            </a:r>
            <a:r>
              <a:rPr lang="en-US" sz="2000" dirty="0"/>
              <a:t> Library();  </a:t>
            </a:r>
          </a:p>
          <a:p>
            <a:pPr>
              <a:spcBef>
                <a:spcPts val="0"/>
              </a:spcBef>
              <a:buNone/>
            </a:pPr>
            <a:r>
              <a:rPr lang="en-US" sz="2000" dirty="0"/>
              <a:t>        </a:t>
            </a:r>
            <a:r>
              <a:rPr lang="en-US" sz="2000" dirty="0" err="1"/>
              <a:t>lib.setB_id</a:t>
            </a:r>
            <a:r>
              <a:rPr lang="en-US" sz="2000" dirty="0"/>
              <a:t>(101);  </a:t>
            </a:r>
          </a:p>
          <a:p>
            <a:pPr>
              <a:spcBef>
                <a:spcPts val="0"/>
              </a:spcBef>
              <a:buNone/>
            </a:pPr>
            <a:r>
              <a:rPr lang="en-US" sz="2000" dirty="0"/>
              <a:t>        </a:t>
            </a:r>
            <a:r>
              <a:rPr lang="en-US" sz="2000" dirty="0" err="1"/>
              <a:t>lib.setB_name</a:t>
            </a:r>
            <a:r>
              <a:rPr lang="en-US" sz="2000" dirty="0"/>
              <a:t>("Data Structure");  </a:t>
            </a:r>
          </a:p>
          <a:p>
            <a:pPr>
              <a:spcBef>
                <a:spcPts val="0"/>
              </a:spcBef>
              <a:buNone/>
            </a:pPr>
            <a:r>
              <a:rPr lang="en-US" sz="2000" dirty="0"/>
              <a:t>          </a:t>
            </a:r>
          </a:p>
          <a:p>
            <a:pPr>
              <a:spcBef>
                <a:spcPts val="0"/>
              </a:spcBef>
              <a:buNone/>
            </a:pPr>
            <a:r>
              <a:rPr lang="en-US" sz="2000" dirty="0"/>
              <a:t>        </a:t>
            </a:r>
            <a:r>
              <a:rPr lang="en-US" sz="2000" dirty="0" err="1"/>
              <a:t>em.persist</a:t>
            </a:r>
            <a:r>
              <a:rPr lang="en-US" sz="2000" dirty="0"/>
              <a:t>(lib);  </a:t>
            </a:r>
          </a:p>
          <a:p>
            <a:pPr>
              <a:spcBef>
                <a:spcPts val="0"/>
              </a:spcBef>
              <a:buNone/>
            </a:pPr>
            <a:r>
              <a:rPr lang="en-US" sz="2000" dirty="0"/>
              <a:t>          </a:t>
            </a:r>
          </a:p>
          <a:p>
            <a:pPr>
              <a:spcBef>
                <a:spcPts val="0"/>
              </a:spcBef>
              <a:buNone/>
            </a:pPr>
            <a:r>
              <a:rPr lang="en-US" sz="2000" dirty="0"/>
              <a:t>        Student st1=</a:t>
            </a:r>
            <a:r>
              <a:rPr lang="en-US" sz="2000" b="1" dirty="0"/>
              <a:t>new</a:t>
            </a:r>
            <a:r>
              <a:rPr lang="en-US" sz="2000" dirty="0"/>
              <a:t> Student();  </a:t>
            </a:r>
          </a:p>
          <a:p>
            <a:pPr>
              <a:spcBef>
                <a:spcPts val="0"/>
              </a:spcBef>
              <a:buNone/>
            </a:pPr>
            <a:r>
              <a:rPr lang="en-US" sz="2000" dirty="0"/>
              <a:t>        st1.setS_id(1);  </a:t>
            </a:r>
          </a:p>
          <a:p>
            <a:pPr>
              <a:spcBef>
                <a:spcPts val="0"/>
              </a:spcBef>
              <a:buNone/>
            </a:pPr>
            <a:r>
              <a:rPr lang="en-US" sz="2000" dirty="0"/>
              <a:t>        st1.setS_name("</a:t>
            </a:r>
            <a:r>
              <a:rPr lang="en-US" sz="2000" dirty="0" err="1"/>
              <a:t>Vipul</a:t>
            </a:r>
            <a:r>
              <a:rPr lang="en-US" sz="2000" dirty="0"/>
              <a:t>");  </a:t>
            </a:r>
          </a:p>
          <a:p>
            <a:pPr>
              <a:spcBef>
                <a:spcPts val="0"/>
              </a:spcBef>
              <a:buNone/>
            </a:pPr>
            <a:r>
              <a:rPr lang="en-US" sz="2000" dirty="0"/>
              <a:t>       st1.setLib(lib);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Student st2=</a:t>
            </a:r>
            <a:r>
              <a:rPr lang="en-US" sz="2000" b="1" dirty="0"/>
              <a:t>new</a:t>
            </a:r>
            <a:r>
              <a:rPr lang="en-US" sz="2000" dirty="0"/>
              <a:t> Student();  </a:t>
            </a:r>
          </a:p>
          <a:p>
            <a:pPr>
              <a:spcBef>
                <a:spcPts val="0"/>
              </a:spcBef>
              <a:buNone/>
            </a:pPr>
            <a:r>
              <a:rPr lang="en-US" sz="2000" dirty="0"/>
              <a:t>        st2.setS_id(2);  </a:t>
            </a:r>
          </a:p>
          <a:p>
            <a:pPr>
              <a:spcBef>
                <a:spcPts val="0"/>
              </a:spcBef>
              <a:buNone/>
            </a:pPr>
            <a:r>
              <a:rPr lang="en-US" sz="2000" dirty="0"/>
              <a:t>        st2.setS_name("</a:t>
            </a:r>
            <a:r>
              <a:rPr lang="en-US" sz="2000" dirty="0" err="1"/>
              <a:t>Vimal</a:t>
            </a:r>
            <a:r>
              <a:rPr lang="en-US" sz="2000" dirty="0"/>
              <a:t>");  </a:t>
            </a:r>
          </a:p>
          <a:p>
            <a:pPr>
              <a:spcBef>
                <a:spcPts val="0"/>
              </a:spcBef>
              <a:buNone/>
            </a:pPr>
            <a:r>
              <a:rPr lang="en-US" sz="2000" dirty="0"/>
              <a:t>        st2.setLib(lib);  </a:t>
            </a:r>
          </a:p>
          <a:p>
            <a:pPr>
              <a:spcBef>
                <a:spcPts val="0"/>
              </a:spcBef>
              <a:buNone/>
            </a:pPr>
            <a:r>
              <a:rPr lang="en-US" sz="2000" dirty="0"/>
              <a:t>          </a:t>
            </a:r>
          </a:p>
          <a:p>
            <a:pPr>
              <a:spcBef>
                <a:spcPts val="0"/>
              </a:spcBef>
              <a:buNone/>
            </a:pPr>
            <a:r>
              <a:rPr lang="en-US" sz="2000" dirty="0"/>
              <a:t>        </a:t>
            </a:r>
            <a:r>
              <a:rPr lang="en-US" sz="2000" dirty="0" err="1"/>
              <a:t>em.persist</a:t>
            </a:r>
            <a:r>
              <a:rPr lang="en-US" sz="2000" dirty="0"/>
              <a:t>(st1);;  </a:t>
            </a:r>
          </a:p>
          <a:p>
            <a:pPr>
              <a:spcBef>
                <a:spcPts val="0"/>
              </a:spcBef>
              <a:buNone/>
            </a:pPr>
            <a:r>
              <a:rPr lang="en-US" sz="2000" dirty="0"/>
              <a:t>        </a:t>
            </a:r>
            <a:r>
              <a:rPr lang="en-US" sz="2000" dirty="0" err="1"/>
              <a:t>em.persist</a:t>
            </a:r>
            <a:r>
              <a:rPr lang="en-US" sz="2000" dirty="0"/>
              <a:t>(st2);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().commit();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174</a:t>
            </a:fld>
            <a:endParaRPr lang="en-US" alt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3" name="Content Placeholder 2"/>
          <p:cNvSpPr>
            <a:spLocks noGrp="1"/>
          </p:cNvSpPr>
          <p:nvPr>
            <p:ph idx="1"/>
          </p:nvPr>
        </p:nvSpPr>
        <p:spPr/>
        <p:txBody>
          <a:bodyPr/>
          <a:lstStyle/>
          <a:p>
            <a:r>
              <a:rPr lang="en-GB" dirty="0"/>
              <a:t>After the execution of the program, the two tables generates under </a:t>
            </a:r>
            <a:r>
              <a:rPr lang="en-GB" dirty="0" err="1"/>
              <a:t>MySQL</a:t>
            </a:r>
            <a:r>
              <a:rPr lang="en-GB" dirty="0"/>
              <a:t> workbench.</a:t>
            </a:r>
          </a:p>
          <a:p>
            <a:r>
              <a:rPr lang="en-GB" dirty="0"/>
              <a:t>Library table - This table contains the library details. To fetch data, run </a:t>
            </a:r>
            <a:r>
              <a:rPr lang="en-GB" b="1" dirty="0"/>
              <a:t>select * from library</a:t>
            </a:r>
            <a:r>
              <a:rPr lang="en-GB" dirty="0"/>
              <a:t> query in </a:t>
            </a:r>
            <a:r>
              <a:rPr lang="en-GB" dirty="0" err="1"/>
              <a:t>MySQL</a:t>
            </a:r>
            <a:r>
              <a:rPr lang="en-GB" dirty="0"/>
              <a:t>.</a:t>
            </a:r>
          </a:p>
          <a:p>
            <a:r>
              <a:rPr lang="en-GB" dirty="0"/>
              <a:t>Student table - This table represents the mapping between student and library. To fetch data, run </a:t>
            </a:r>
            <a:r>
              <a:rPr lang="en-GB" b="1" dirty="0"/>
              <a:t>select * from student</a:t>
            </a:r>
            <a:r>
              <a:rPr lang="en-GB" dirty="0"/>
              <a:t> query in </a:t>
            </a:r>
            <a:r>
              <a:rPr lang="en-GB" dirty="0" err="1"/>
              <a:t>MySQL</a:t>
            </a:r>
            <a:r>
              <a:rPr lang="en-GB" dirty="0"/>
              <a:t>.</a:t>
            </a:r>
          </a:p>
          <a:p>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175</a:t>
            </a:fld>
            <a:endParaRPr lang="en-US" altLang="en-US"/>
          </a:p>
        </p:txBody>
      </p:sp>
      <p:pic>
        <p:nvPicPr>
          <p:cNvPr id="5" name="Picture 4" descr="JPA Many-To-One Mapping"/>
          <p:cNvPicPr/>
          <p:nvPr/>
        </p:nvPicPr>
        <p:blipFill>
          <a:blip r:embed="rId2"/>
          <a:srcRect/>
          <a:stretch>
            <a:fillRect/>
          </a:stretch>
        </p:blipFill>
        <p:spPr bwMode="auto">
          <a:xfrm>
            <a:off x="7381884" y="3143248"/>
            <a:ext cx="1687830" cy="606425"/>
          </a:xfrm>
          <a:prstGeom prst="rect">
            <a:avLst/>
          </a:prstGeom>
          <a:noFill/>
          <a:ln w="9525">
            <a:noFill/>
            <a:miter lim="800000"/>
            <a:headEnd/>
            <a:tailEnd/>
          </a:ln>
        </p:spPr>
      </p:pic>
      <p:pic>
        <p:nvPicPr>
          <p:cNvPr id="6" name="Picture 5" descr="JPA Many-To-One Mapping"/>
          <p:cNvPicPr/>
          <p:nvPr/>
        </p:nvPicPr>
        <p:blipFill>
          <a:blip r:embed="rId3"/>
          <a:srcRect/>
          <a:stretch>
            <a:fillRect/>
          </a:stretch>
        </p:blipFill>
        <p:spPr bwMode="auto">
          <a:xfrm>
            <a:off x="5453058" y="4714884"/>
            <a:ext cx="2066290" cy="879475"/>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Many-To-Many Mapping</a:t>
            </a:r>
            <a:br>
              <a:rPr lang="en-US" dirty="0"/>
            </a:br>
            <a:endParaRPr lang="en-US" dirty="0"/>
          </a:p>
        </p:txBody>
      </p:sp>
      <p:sp>
        <p:nvSpPr>
          <p:cNvPr id="3" name="Content Placeholder 2"/>
          <p:cNvSpPr>
            <a:spLocks noGrp="1"/>
          </p:cNvSpPr>
          <p:nvPr>
            <p:ph idx="1"/>
          </p:nvPr>
        </p:nvSpPr>
        <p:spPr/>
        <p:txBody>
          <a:bodyPr/>
          <a:lstStyle/>
          <a:p>
            <a:r>
              <a:rPr lang="en-GB" dirty="0"/>
              <a:t>The Many-To-Many mapping represents a collection-valued association where any number of entities can be associated with a collection of other entities. In relational database any number of rows of one entity can be referred to any number of rows of another entity.</a:t>
            </a:r>
          </a:p>
          <a:p>
            <a:r>
              <a:rPr lang="en-GB" dirty="0"/>
              <a:t>@</a:t>
            </a:r>
            <a:r>
              <a:rPr lang="en-GB" dirty="0" err="1"/>
              <a:t>ManyToMany</a:t>
            </a:r>
            <a:r>
              <a:rPr lang="en-GB" dirty="0"/>
              <a:t> Example</a:t>
            </a:r>
          </a:p>
          <a:p>
            <a:r>
              <a:rPr lang="en-GB" dirty="0"/>
              <a:t>In this example, we will create a Many-To-Many relationship between a Student and Library in such a way that any number of students can be issued any type of books.</a:t>
            </a:r>
          </a:p>
          <a:p>
            <a:r>
              <a:rPr lang="en-GB" dirty="0"/>
              <a:t>This example contains the following steps: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176</a:t>
            </a:fld>
            <a:endParaRPr lang="en-US" alt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Student.java</a:t>
            </a:r>
          </a:p>
        </p:txBody>
      </p:sp>
      <p:sp>
        <p:nvSpPr>
          <p:cNvPr id="3" name="Content Placeholder 2"/>
          <p:cNvSpPr>
            <a:spLocks noGrp="1"/>
          </p:cNvSpPr>
          <p:nvPr>
            <p:ph idx="1"/>
          </p:nvPr>
        </p:nvSpPr>
        <p:spPr>
          <a:xfrm>
            <a:off x="695400" y="1340768"/>
            <a:ext cx="10515600" cy="4351338"/>
          </a:xfrm>
        </p:spPr>
        <p:txBody>
          <a:bodyPr/>
          <a:lstStyle/>
          <a:p>
            <a:r>
              <a:rPr lang="en-GB" dirty="0"/>
              <a:t>Create an entity class Student.java under </a:t>
            </a:r>
            <a:r>
              <a:rPr lang="en-GB" dirty="0" err="1"/>
              <a:t>com.javatpoint.mapping</a:t>
            </a:r>
            <a:r>
              <a:rPr lang="en-GB" dirty="0"/>
              <a:t> package that contains student id (</a:t>
            </a:r>
            <a:r>
              <a:rPr lang="en-GB" dirty="0" err="1"/>
              <a:t>s_id</a:t>
            </a:r>
            <a:r>
              <a:rPr lang="en-GB" dirty="0"/>
              <a:t>) and student name (</a:t>
            </a:r>
            <a:r>
              <a:rPr lang="en-GB" dirty="0" err="1"/>
              <a:t>s_name</a:t>
            </a:r>
            <a:r>
              <a:rPr lang="en-GB" dirty="0"/>
              <a:t>) with @</a:t>
            </a:r>
            <a:r>
              <a:rPr lang="en-GB" dirty="0" err="1"/>
              <a:t>ManyToMany</a:t>
            </a:r>
            <a:r>
              <a:rPr lang="en-GB" dirty="0"/>
              <a:t> annotation that contains Library class object of List type.</a:t>
            </a:r>
          </a:p>
          <a:p>
            <a:pPr>
              <a:spcBef>
                <a:spcPts val="0"/>
              </a:spcBef>
              <a:buNone/>
            </a:pPr>
            <a:r>
              <a:rPr lang="en-GB" sz="2000" b="1" dirty="0"/>
              <a:t>import</a:t>
            </a:r>
            <a:r>
              <a:rPr lang="en-GB" sz="2000" dirty="0"/>
              <a:t> </a:t>
            </a:r>
            <a:r>
              <a:rPr lang="en-GB" sz="2000" dirty="0" err="1"/>
              <a:t>java.util.List</a:t>
            </a:r>
            <a:r>
              <a:rPr lang="en-GB" sz="2000" dirty="0"/>
              <a:t>;  </a:t>
            </a:r>
          </a:p>
          <a:p>
            <a:pPr>
              <a:spcBef>
                <a:spcPts val="0"/>
              </a:spcBef>
              <a:buNone/>
            </a:pPr>
            <a:r>
              <a:rPr lang="en-GB" sz="2000" dirty="0"/>
              <a:t>  </a:t>
            </a:r>
          </a:p>
          <a:p>
            <a:pPr>
              <a:spcBef>
                <a:spcPts val="0"/>
              </a:spcBef>
              <a:buNone/>
            </a:pPr>
            <a:r>
              <a:rPr lang="en-GB" sz="2000" b="1" dirty="0"/>
              <a:t>import</a:t>
            </a:r>
            <a:r>
              <a:rPr lang="en-GB" sz="2000" dirty="0"/>
              <a:t> </a:t>
            </a:r>
            <a:r>
              <a:rPr lang="en-GB" sz="2000" dirty="0" err="1"/>
              <a:t>javax.persistence</a:t>
            </a:r>
            <a:r>
              <a:rPr lang="en-GB" sz="2000" dirty="0"/>
              <a:t>.*;  </a:t>
            </a:r>
          </a:p>
          <a:p>
            <a:pPr>
              <a:spcBef>
                <a:spcPts val="0"/>
              </a:spcBef>
              <a:buNone/>
            </a:pPr>
            <a:r>
              <a:rPr lang="en-GB" sz="2000" dirty="0"/>
              <a:t>  </a:t>
            </a:r>
          </a:p>
          <a:p>
            <a:pPr>
              <a:spcBef>
                <a:spcPts val="0"/>
              </a:spcBef>
              <a:buNone/>
            </a:pPr>
            <a:r>
              <a:rPr lang="en-GB" sz="2000" dirty="0"/>
              <a:t>@Entity  </a:t>
            </a:r>
          </a:p>
          <a:p>
            <a:pPr>
              <a:spcBef>
                <a:spcPts val="0"/>
              </a:spcBef>
              <a:buNone/>
            </a:pPr>
            <a:r>
              <a:rPr lang="en-GB" sz="2000" b="1" dirty="0"/>
              <a:t>public</a:t>
            </a:r>
            <a:r>
              <a:rPr lang="en-GB" sz="2000" dirty="0"/>
              <a:t> </a:t>
            </a:r>
            <a:r>
              <a:rPr lang="en-GB" sz="2000" b="1" dirty="0"/>
              <a:t>class</a:t>
            </a:r>
            <a:r>
              <a:rPr lang="en-GB" sz="2000" dirty="0"/>
              <a:t> Student {  </a:t>
            </a:r>
          </a:p>
          <a:p>
            <a:pPr>
              <a:spcBef>
                <a:spcPts val="0"/>
              </a:spcBef>
              <a:buNone/>
            </a:pPr>
            <a:r>
              <a:rPr lang="en-GB" sz="2000" dirty="0"/>
              <a:t>  </a:t>
            </a:r>
          </a:p>
          <a:p>
            <a:pPr>
              <a:spcBef>
                <a:spcPts val="0"/>
              </a:spcBef>
              <a:buNone/>
            </a:pPr>
            <a:r>
              <a:rPr lang="en-GB" sz="2000" dirty="0"/>
              <a:t>    @Id  </a:t>
            </a:r>
          </a:p>
          <a:p>
            <a:pPr>
              <a:spcBef>
                <a:spcPts val="0"/>
              </a:spcBef>
              <a:buNone/>
            </a:pPr>
            <a:r>
              <a:rPr lang="en-GB" sz="2000" dirty="0"/>
              <a:t>    @</a:t>
            </a:r>
            <a:r>
              <a:rPr lang="en-GB" sz="2000" dirty="0" err="1"/>
              <a:t>GeneratedValue</a:t>
            </a:r>
            <a:r>
              <a:rPr lang="en-GB" sz="2000" dirty="0"/>
              <a:t>(strategy=</a:t>
            </a:r>
            <a:r>
              <a:rPr lang="en-GB" sz="2000" dirty="0" err="1"/>
              <a:t>GenerationType.AUTO</a:t>
            </a:r>
            <a:r>
              <a:rPr lang="en-GB" sz="2000" dirty="0"/>
              <a:t>)  </a:t>
            </a:r>
          </a:p>
          <a:p>
            <a:pPr>
              <a:spcBef>
                <a:spcPts val="0"/>
              </a:spcBef>
              <a:buNone/>
            </a:pPr>
            <a:r>
              <a:rPr lang="en-GB" sz="2000" dirty="0"/>
              <a:t>    </a:t>
            </a:r>
            <a:r>
              <a:rPr lang="en-GB" sz="2000" b="1" dirty="0"/>
              <a:t>private</a:t>
            </a:r>
            <a:r>
              <a:rPr lang="en-GB" sz="2000" dirty="0"/>
              <a:t> </a:t>
            </a:r>
            <a:r>
              <a:rPr lang="en-GB" sz="2000" b="1" dirty="0" err="1"/>
              <a:t>int</a:t>
            </a:r>
            <a:r>
              <a:rPr lang="en-GB" sz="2000" dirty="0"/>
              <a:t> </a:t>
            </a:r>
            <a:r>
              <a:rPr lang="en-GB" sz="2000" dirty="0" err="1"/>
              <a:t>s_id</a:t>
            </a:r>
            <a:r>
              <a:rPr lang="en-GB" sz="2000" dirty="0"/>
              <a:t>;  </a:t>
            </a:r>
          </a:p>
          <a:p>
            <a:pPr>
              <a:spcBef>
                <a:spcPts val="0"/>
              </a:spcBef>
              <a:buNone/>
            </a:pPr>
            <a:r>
              <a:rPr lang="en-GB" sz="2000" dirty="0"/>
              <a:t>    </a:t>
            </a:r>
            <a:r>
              <a:rPr lang="en-GB" sz="2000" b="1" dirty="0"/>
              <a:t>private</a:t>
            </a:r>
            <a:r>
              <a:rPr lang="en-GB" sz="2000" dirty="0"/>
              <a:t> String </a:t>
            </a:r>
            <a:r>
              <a:rPr lang="en-GB" sz="2000" dirty="0" err="1"/>
              <a:t>s_name</a:t>
            </a:r>
            <a:r>
              <a:rPr lang="en-GB" sz="2000" dirty="0"/>
              <a:t>;  </a:t>
            </a:r>
          </a:p>
          <a:p>
            <a:pPr>
              <a:spcBef>
                <a:spcPts val="0"/>
              </a:spcBef>
              <a:buNone/>
            </a:pPr>
            <a:r>
              <a:rPr lang="en-GB" sz="2000" dirty="0"/>
              <a:t>      </a:t>
            </a:r>
          </a:p>
          <a:p>
            <a:pPr>
              <a:spcBef>
                <a:spcPts val="0"/>
              </a:spcBef>
              <a:buNone/>
            </a:pPr>
            <a:r>
              <a:rPr lang="en-GB" sz="2000" dirty="0"/>
              <a:t>    @</a:t>
            </a:r>
            <a:r>
              <a:rPr lang="en-GB" sz="2000" dirty="0" err="1"/>
              <a:t>ManyToMany</a:t>
            </a:r>
            <a:r>
              <a:rPr lang="en-GB" sz="2000" dirty="0"/>
              <a:t>(</a:t>
            </a:r>
            <a:r>
              <a:rPr lang="en-GB" sz="2000" dirty="0" err="1"/>
              <a:t>targetEntity</a:t>
            </a:r>
            <a:r>
              <a:rPr lang="en-GB" sz="2000" dirty="0"/>
              <a:t>=</a:t>
            </a:r>
            <a:r>
              <a:rPr lang="en-GB" sz="2000" dirty="0" err="1"/>
              <a:t>Library.</a:t>
            </a:r>
            <a:r>
              <a:rPr lang="en-GB" sz="2000" b="1" dirty="0" err="1"/>
              <a:t>class</a:t>
            </a:r>
            <a:r>
              <a:rPr lang="en-GB" sz="2000" dirty="0"/>
              <a:t>)  </a:t>
            </a:r>
          </a:p>
          <a:p>
            <a:pPr>
              <a:spcBef>
                <a:spcPts val="0"/>
              </a:spcBef>
              <a:buNone/>
            </a:pPr>
            <a:r>
              <a:rPr lang="en-GB" sz="2000" dirty="0"/>
              <a:t>    </a:t>
            </a:r>
            <a:r>
              <a:rPr lang="en-GB" sz="2000" b="1" dirty="0"/>
              <a:t>private</a:t>
            </a:r>
            <a:r>
              <a:rPr lang="en-GB" sz="2000" dirty="0"/>
              <a:t> List lib;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a:t>
            </a:r>
            <a:r>
              <a:rPr lang="en-GB" sz="2000" b="1" dirty="0"/>
              <a:t>public</a:t>
            </a:r>
            <a:r>
              <a:rPr lang="en-GB" sz="2000" dirty="0"/>
              <a:t> Student(</a:t>
            </a:r>
            <a:r>
              <a:rPr lang="en-GB" sz="2000" b="1" dirty="0" err="1"/>
              <a:t>int</a:t>
            </a:r>
            <a:r>
              <a:rPr lang="en-GB" sz="2000" dirty="0"/>
              <a:t> </a:t>
            </a:r>
            <a:r>
              <a:rPr lang="en-GB" sz="2000" dirty="0" err="1"/>
              <a:t>s_id</a:t>
            </a:r>
            <a:r>
              <a:rPr lang="en-GB" sz="2000" dirty="0"/>
              <a:t>, String </a:t>
            </a:r>
            <a:r>
              <a:rPr lang="en-GB" sz="2000" dirty="0" err="1"/>
              <a:t>s_name</a:t>
            </a:r>
            <a:r>
              <a:rPr lang="en-GB" sz="2000" dirty="0"/>
              <a:t>, List lib) {  </a:t>
            </a:r>
          </a:p>
          <a:p>
            <a:pPr>
              <a:spcBef>
                <a:spcPts val="0"/>
              </a:spcBef>
              <a:buNone/>
            </a:pPr>
            <a:r>
              <a:rPr lang="en-GB" sz="2000" dirty="0"/>
              <a:t>        </a:t>
            </a:r>
            <a:r>
              <a:rPr lang="en-GB" sz="2000" b="1" dirty="0"/>
              <a:t>super</a:t>
            </a:r>
            <a:r>
              <a:rPr lang="en-GB" sz="2000" dirty="0"/>
              <a:t>();  </a:t>
            </a:r>
          </a:p>
          <a:p>
            <a:pPr>
              <a:spcBef>
                <a:spcPts val="0"/>
              </a:spcBef>
              <a:buNone/>
            </a:pPr>
            <a:r>
              <a:rPr lang="en-GB" sz="2000" dirty="0"/>
              <a:t>        </a:t>
            </a:r>
            <a:r>
              <a:rPr lang="en-GB" sz="2000" b="1" dirty="0" err="1"/>
              <a:t>this</a:t>
            </a:r>
            <a:r>
              <a:rPr lang="en-GB" sz="2000" dirty="0" err="1"/>
              <a:t>.s_id</a:t>
            </a:r>
            <a:r>
              <a:rPr lang="en-GB" sz="2000" dirty="0"/>
              <a:t> = </a:t>
            </a:r>
            <a:r>
              <a:rPr lang="en-GB" sz="2000" dirty="0" err="1"/>
              <a:t>s_id</a:t>
            </a:r>
            <a:r>
              <a:rPr lang="en-GB" sz="2000" dirty="0"/>
              <a:t>;  </a:t>
            </a:r>
          </a:p>
          <a:p>
            <a:pPr>
              <a:spcBef>
                <a:spcPts val="0"/>
              </a:spcBef>
              <a:buNone/>
            </a:pPr>
            <a:r>
              <a:rPr lang="en-GB" sz="2000" dirty="0"/>
              <a:t>        </a:t>
            </a:r>
            <a:r>
              <a:rPr lang="en-GB" sz="2000" b="1" dirty="0" err="1"/>
              <a:t>this</a:t>
            </a:r>
            <a:r>
              <a:rPr lang="en-GB" sz="2000" dirty="0" err="1"/>
              <a:t>.s_name</a:t>
            </a:r>
            <a:r>
              <a:rPr lang="en-GB" sz="2000" dirty="0"/>
              <a:t> = </a:t>
            </a:r>
            <a:r>
              <a:rPr lang="en-GB" sz="2000" dirty="0" err="1"/>
              <a:t>s_name</a:t>
            </a:r>
            <a:r>
              <a:rPr lang="en-GB" sz="2000" dirty="0"/>
              <a:t>;  </a:t>
            </a:r>
          </a:p>
          <a:p>
            <a:pPr>
              <a:spcBef>
                <a:spcPts val="0"/>
              </a:spcBef>
              <a:buNone/>
            </a:pPr>
            <a:r>
              <a:rPr lang="en-GB" sz="2000" dirty="0"/>
              <a:t>        </a:t>
            </a:r>
            <a:r>
              <a:rPr lang="en-GB" sz="2000" b="1" dirty="0"/>
              <a:t>this</a:t>
            </a:r>
            <a:r>
              <a:rPr lang="en-GB" sz="2000" dirty="0"/>
              <a:t>.lib = lib;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a:t>
            </a:r>
            <a:r>
              <a:rPr lang="en-GB" sz="2000" b="1" dirty="0"/>
              <a:t>public</a:t>
            </a:r>
            <a:r>
              <a:rPr lang="en-GB" sz="2000" dirty="0"/>
              <a:t> Student() {  </a:t>
            </a:r>
          </a:p>
          <a:p>
            <a:pPr>
              <a:spcBef>
                <a:spcPts val="0"/>
              </a:spcBef>
              <a:buNone/>
            </a:pPr>
            <a:r>
              <a:rPr lang="en-GB" sz="2000" dirty="0"/>
              <a:t>        </a:t>
            </a:r>
            <a:r>
              <a:rPr lang="en-GB" sz="2000" b="1" dirty="0"/>
              <a:t>super</a:t>
            </a:r>
            <a:r>
              <a:rPr lang="en-GB" sz="2000" dirty="0"/>
              <a:t>();  </a:t>
            </a:r>
          </a:p>
          <a:p>
            <a:pPr>
              <a:spcBef>
                <a:spcPts val="0"/>
              </a:spcBef>
              <a:buNone/>
            </a:pPr>
            <a:r>
              <a:rPr lang="en-GB" sz="2000" dirty="0"/>
              <a:t>        // TODO Auto-generated constructor stub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a:t>
            </a:r>
            <a:r>
              <a:rPr lang="en-GB" sz="2000" b="1" dirty="0"/>
              <a:t>public</a:t>
            </a:r>
            <a:r>
              <a:rPr lang="en-GB" sz="2000" dirty="0"/>
              <a:t> List </a:t>
            </a:r>
            <a:r>
              <a:rPr lang="en-GB" sz="2000" dirty="0" err="1"/>
              <a:t>getLib</a:t>
            </a:r>
            <a:r>
              <a:rPr lang="en-GB" sz="2000" dirty="0"/>
              <a:t>() {  </a:t>
            </a:r>
          </a:p>
          <a:p>
            <a:pPr>
              <a:spcBef>
                <a:spcPts val="0"/>
              </a:spcBef>
              <a:buNone/>
            </a:pPr>
            <a:r>
              <a:rPr lang="en-GB" sz="2000" dirty="0"/>
              <a:t>        </a:t>
            </a:r>
            <a:r>
              <a:rPr lang="en-GB" sz="2000" b="1" dirty="0"/>
              <a:t>return</a:t>
            </a:r>
            <a:r>
              <a:rPr lang="en-GB" sz="2000" dirty="0"/>
              <a:t> lib;  </a:t>
            </a:r>
          </a:p>
          <a:p>
            <a:pPr>
              <a:spcBef>
                <a:spcPts val="0"/>
              </a:spcBef>
              <a:buNone/>
            </a:pPr>
            <a:r>
              <a:rPr lang="en-GB" sz="2000" dirty="0"/>
              <a:t>    }  </a:t>
            </a:r>
          </a:p>
          <a:p>
            <a:pPr>
              <a:spcBef>
                <a:spcPts val="0"/>
              </a:spcBef>
              <a:buNone/>
            </a:pPr>
            <a:r>
              <a:rPr lang="en-GB" sz="2000" dirty="0"/>
              <a:t>    </a:t>
            </a:r>
            <a:r>
              <a:rPr lang="en-GB" sz="2000" b="1" dirty="0"/>
              <a:t>public</a:t>
            </a:r>
            <a:r>
              <a:rPr lang="en-GB" sz="2000" dirty="0"/>
              <a:t> </a:t>
            </a:r>
            <a:r>
              <a:rPr lang="en-GB" sz="2000" b="1" dirty="0"/>
              <a:t>void</a:t>
            </a:r>
            <a:r>
              <a:rPr lang="en-GB" sz="2000" dirty="0"/>
              <a:t> </a:t>
            </a:r>
            <a:r>
              <a:rPr lang="en-GB" sz="2000" dirty="0" err="1"/>
              <a:t>ListLib</a:t>
            </a:r>
            <a:r>
              <a:rPr lang="en-GB" sz="2000" dirty="0"/>
              <a:t>(List lib) {  </a:t>
            </a:r>
          </a:p>
          <a:p>
            <a:pPr>
              <a:spcBef>
                <a:spcPts val="0"/>
              </a:spcBef>
              <a:buNone/>
            </a:pPr>
            <a:r>
              <a:rPr lang="en-GB" sz="2000" dirty="0"/>
              <a:t>        </a:t>
            </a:r>
            <a:r>
              <a:rPr lang="en-GB" sz="2000" b="1" dirty="0"/>
              <a:t>this</a:t>
            </a:r>
            <a:r>
              <a:rPr lang="en-GB" sz="2000" dirty="0"/>
              <a:t>.lib = lib;  </a:t>
            </a:r>
          </a:p>
          <a:p>
            <a:pPr>
              <a:spcBef>
                <a:spcPts val="0"/>
              </a:spcBef>
              <a:buNone/>
            </a:pPr>
            <a:r>
              <a:rPr lang="en-GB" sz="2000" dirty="0"/>
              <a:t>    }  </a:t>
            </a:r>
          </a:p>
          <a:p>
            <a:pPr>
              <a:spcBef>
                <a:spcPts val="0"/>
              </a:spcBef>
              <a:buNone/>
            </a:pPr>
            <a:r>
              <a:rPr lang="en-GB" sz="2000" dirty="0"/>
              <a:t>    </a:t>
            </a:r>
            <a:r>
              <a:rPr lang="en-GB" sz="2000" b="1" dirty="0"/>
              <a:t>public</a:t>
            </a:r>
            <a:r>
              <a:rPr lang="en-GB" sz="2000" dirty="0"/>
              <a:t> </a:t>
            </a:r>
            <a:r>
              <a:rPr lang="en-GB" sz="2000" b="1" dirty="0" err="1"/>
              <a:t>int</a:t>
            </a:r>
            <a:r>
              <a:rPr lang="en-GB" sz="2000" dirty="0"/>
              <a:t> </a:t>
            </a:r>
            <a:r>
              <a:rPr lang="en-GB" sz="2000" dirty="0" err="1"/>
              <a:t>getS_id</a:t>
            </a:r>
            <a:r>
              <a:rPr lang="en-GB" sz="2000" dirty="0"/>
              <a:t>() {  </a:t>
            </a:r>
          </a:p>
          <a:p>
            <a:pPr>
              <a:spcBef>
                <a:spcPts val="0"/>
              </a:spcBef>
              <a:buNone/>
            </a:pPr>
            <a:r>
              <a:rPr lang="en-GB" sz="2000" dirty="0"/>
              <a:t>        </a:t>
            </a:r>
            <a:r>
              <a:rPr lang="en-GB" sz="2000" b="1" dirty="0"/>
              <a:t>return</a:t>
            </a:r>
            <a:r>
              <a:rPr lang="en-GB" sz="2000" dirty="0"/>
              <a:t> </a:t>
            </a:r>
            <a:r>
              <a:rPr lang="en-GB" sz="2000" dirty="0" err="1"/>
              <a:t>s_id</a:t>
            </a:r>
            <a:r>
              <a:rPr lang="en-GB" sz="2000" dirty="0"/>
              <a:t>;  </a:t>
            </a:r>
          </a:p>
          <a:p>
            <a:pPr>
              <a:spcBef>
                <a:spcPts val="0"/>
              </a:spcBef>
              <a:buNone/>
            </a:pPr>
            <a:r>
              <a:rPr lang="en-GB" sz="2000" dirty="0"/>
              <a:t>    }  </a:t>
            </a:r>
          </a:p>
          <a:p>
            <a:pPr>
              <a:spcBef>
                <a:spcPts val="0"/>
              </a:spcBef>
              <a:buNone/>
            </a:pPr>
            <a:r>
              <a:rPr lang="en-GB" sz="2000" dirty="0"/>
              <a:t>    </a:t>
            </a:r>
            <a:r>
              <a:rPr lang="en-GB" sz="2000" b="1" dirty="0"/>
              <a:t>public</a:t>
            </a:r>
            <a:r>
              <a:rPr lang="en-GB" sz="2000" dirty="0"/>
              <a:t> </a:t>
            </a:r>
            <a:r>
              <a:rPr lang="en-GB" sz="2000" b="1" dirty="0"/>
              <a:t>void</a:t>
            </a:r>
            <a:r>
              <a:rPr lang="en-GB" sz="2000" dirty="0"/>
              <a:t> </a:t>
            </a:r>
            <a:r>
              <a:rPr lang="en-GB" sz="2000" dirty="0" err="1"/>
              <a:t>ListS_id</a:t>
            </a:r>
            <a:r>
              <a:rPr lang="en-GB" sz="2000" dirty="0"/>
              <a:t>(</a:t>
            </a:r>
            <a:r>
              <a:rPr lang="en-GB" sz="2000" b="1" dirty="0" err="1"/>
              <a:t>int</a:t>
            </a:r>
            <a:r>
              <a:rPr lang="en-GB" sz="2000" dirty="0"/>
              <a:t> </a:t>
            </a:r>
            <a:r>
              <a:rPr lang="en-GB" sz="2000" dirty="0" err="1"/>
              <a:t>s_id</a:t>
            </a:r>
            <a:r>
              <a:rPr lang="en-GB" sz="2000" dirty="0"/>
              <a:t>) {  </a:t>
            </a:r>
          </a:p>
          <a:p>
            <a:pPr>
              <a:spcBef>
                <a:spcPts val="0"/>
              </a:spcBef>
              <a:buNone/>
            </a:pPr>
            <a:r>
              <a:rPr lang="en-GB" sz="2000" dirty="0"/>
              <a:t>        </a:t>
            </a:r>
            <a:r>
              <a:rPr lang="en-GB" sz="2000" b="1" dirty="0" err="1"/>
              <a:t>this</a:t>
            </a:r>
            <a:r>
              <a:rPr lang="en-GB" sz="2000" dirty="0" err="1"/>
              <a:t>.s_id</a:t>
            </a:r>
            <a:r>
              <a:rPr lang="en-GB" sz="2000" dirty="0"/>
              <a:t> = </a:t>
            </a:r>
            <a:r>
              <a:rPr lang="en-GB" sz="2000" dirty="0" err="1"/>
              <a:t>s_id</a:t>
            </a:r>
            <a:r>
              <a:rPr lang="en-GB" sz="2000" dirty="0"/>
              <a:t>;  </a:t>
            </a:r>
          </a:p>
          <a:p>
            <a:pPr>
              <a:spcBef>
                <a:spcPts val="0"/>
              </a:spcBef>
              <a:buNone/>
            </a:pPr>
            <a:r>
              <a:rPr lang="en-GB" sz="2000" dirty="0"/>
              <a:t>    }  </a:t>
            </a:r>
          </a:p>
          <a:p>
            <a:pPr>
              <a:spcBef>
                <a:spcPts val="0"/>
              </a:spcBef>
              <a:buNone/>
            </a:pPr>
            <a:r>
              <a:rPr lang="en-GB" sz="2000" dirty="0"/>
              <a:t>    </a:t>
            </a:r>
            <a:r>
              <a:rPr lang="en-GB" sz="2000" b="1" dirty="0"/>
              <a:t>public</a:t>
            </a:r>
            <a:r>
              <a:rPr lang="en-GB" sz="2000" dirty="0"/>
              <a:t> String </a:t>
            </a:r>
            <a:r>
              <a:rPr lang="en-GB" sz="2000" dirty="0" err="1"/>
              <a:t>getS_name</a:t>
            </a:r>
            <a:r>
              <a:rPr lang="en-GB" sz="2000" dirty="0"/>
              <a:t>() {  </a:t>
            </a:r>
          </a:p>
          <a:p>
            <a:pPr>
              <a:spcBef>
                <a:spcPts val="0"/>
              </a:spcBef>
              <a:buNone/>
            </a:pPr>
            <a:r>
              <a:rPr lang="en-GB" sz="2000" dirty="0"/>
              <a:t>        </a:t>
            </a:r>
            <a:r>
              <a:rPr lang="en-GB" sz="2000" b="1" dirty="0"/>
              <a:t>return</a:t>
            </a:r>
            <a:r>
              <a:rPr lang="en-GB" sz="2000" dirty="0"/>
              <a:t> </a:t>
            </a:r>
            <a:r>
              <a:rPr lang="en-GB" sz="2000" dirty="0" err="1"/>
              <a:t>s_name</a:t>
            </a:r>
            <a:r>
              <a:rPr lang="en-GB" sz="2000" dirty="0"/>
              <a:t>;  </a:t>
            </a:r>
          </a:p>
          <a:p>
            <a:pPr>
              <a:spcBef>
                <a:spcPts val="0"/>
              </a:spcBef>
              <a:buNone/>
            </a:pPr>
            <a:r>
              <a:rPr lang="en-GB" sz="2000" dirty="0"/>
              <a:t>    }  </a:t>
            </a:r>
          </a:p>
          <a:p>
            <a:pPr>
              <a:spcBef>
                <a:spcPts val="0"/>
              </a:spcBef>
              <a:buNone/>
            </a:pPr>
            <a:r>
              <a:rPr lang="en-GB" sz="2000" dirty="0"/>
              <a:t>    </a:t>
            </a:r>
            <a:r>
              <a:rPr lang="en-GB" sz="2000" b="1" dirty="0"/>
              <a:t>public</a:t>
            </a:r>
            <a:r>
              <a:rPr lang="en-GB" sz="2000" dirty="0"/>
              <a:t> </a:t>
            </a:r>
            <a:r>
              <a:rPr lang="en-GB" sz="2000" b="1" dirty="0"/>
              <a:t>void</a:t>
            </a:r>
            <a:r>
              <a:rPr lang="en-GB" sz="2000" dirty="0"/>
              <a:t> </a:t>
            </a:r>
            <a:r>
              <a:rPr lang="en-GB" sz="2000" dirty="0" err="1"/>
              <a:t>ListS_name</a:t>
            </a:r>
            <a:r>
              <a:rPr lang="en-GB" sz="2000" dirty="0"/>
              <a:t>(String </a:t>
            </a:r>
            <a:r>
              <a:rPr lang="en-GB" sz="2000" dirty="0" err="1"/>
              <a:t>s_name</a:t>
            </a:r>
            <a:r>
              <a:rPr lang="en-GB" sz="2000" dirty="0"/>
              <a:t>) {  </a:t>
            </a:r>
          </a:p>
          <a:p>
            <a:pPr>
              <a:spcBef>
                <a:spcPts val="0"/>
              </a:spcBef>
              <a:buNone/>
            </a:pPr>
            <a:r>
              <a:rPr lang="en-GB" sz="2000" dirty="0"/>
              <a:t>        </a:t>
            </a:r>
            <a:r>
              <a:rPr lang="en-GB" sz="2000" b="1" dirty="0" err="1"/>
              <a:t>this</a:t>
            </a:r>
            <a:r>
              <a:rPr lang="en-GB" sz="2000" dirty="0" err="1"/>
              <a:t>.s_name</a:t>
            </a:r>
            <a:r>
              <a:rPr lang="en-GB" sz="2000" dirty="0"/>
              <a:t> = </a:t>
            </a:r>
            <a:r>
              <a:rPr lang="en-GB" sz="2000" dirty="0" err="1"/>
              <a:t>s_name</a:t>
            </a:r>
            <a:r>
              <a:rPr lang="en-GB" sz="2000" dirty="0"/>
              <a:t>;  </a:t>
            </a:r>
          </a:p>
          <a:p>
            <a:pPr>
              <a:spcBef>
                <a:spcPts val="0"/>
              </a:spcBef>
              <a:buNone/>
            </a:pPr>
            <a:r>
              <a:rPr lang="en-GB" sz="2000" dirty="0"/>
              <a:t>    }  </a:t>
            </a:r>
          </a:p>
          <a:p>
            <a:pPr>
              <a:spcBef>
                <a:spcPts val="0"/>
              </a:spcBef>
              <a:buNone/>
            </a:pPr>
            <a:r>
              <a:rPr lang="en-GB" sz="2000" dirty="0"/>
              <a:t>    }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177</a:t>
            </a:fld>
            <a:endParaRPr lang="en-US" alt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Library.java</a:t>
            </a:r>
            <a:endParaRPr lang="en-US" dirty="0"/>
          </a:p>
        </p:txBody>
      </p:sp>
      <p:sp>
        <p:nvSpPr>
          <p:cNvPr id="3" name="Content Placeholder 2"/>
          <p:cNvSpPr>
            <a:spLocks noGrp="1"/>
          </p:cNvSpPr>
          <p:nvPr>
            <p:ph idx="1"/>
          </p:nvPr>
        </p:nvSpPr>
        <p:spPr/>
        <p:txBody>
          <a:bodyPr/>
          <a:lstStyle/>
          <a:p>
            <a:r>
              <a:rPr lang="en-GB" dirty="0"/>
              <a:t>Create another entity class Library.java under </a:t>
            </a:r>
            <a:r>
              <a:rPr lang="en-GB" dirty="0" err="1"/>
              <a:t>com.javatpoint.mapping</a:t>
            </a:r>
            <a:r>
              <a:rPr lang="en-GB" dirty="0"/>
              <a:t> package that contains book id (</a:t>
            </a:r>
            <a:r>
              <a:rPr lang="en-GB" dirty="0" err="1"/>
              <a:t>b_id</a:t>
            </a:r>
            <a:r>
              <a:rPr lang="en-GB" dirty="0"/>
              <a:t>), book name (</a:t>
            </a:r>
            <a:r>
              <a:rPr lang="en-GB" dirty="0" err="1"/>
              <a:t>b_name</a:t>
            </a:r>
            <a:r>
              <a:rPr lang="en-GB" dirty="0"/>
              <a:t>) with @</a:t>
            </a:r>
            <a:r>
              <a:rPr lang="en-GB" dirty="0" err="1"/>
              <a:t>ManyToMany</a:t>
            </a:r>
            <a:r>
              <a:rPr lang="en-GB" dirty="0"/>
              <a:t> annotation that contains Student class object of List type.</a:t>
            </a:r>
          </a:p>
          <a:p>
            <a:pPr>
              <a:spcBef>
                <a:spcPts val="0"/>
              </a:spcBef>
              <a:buNone/>
            </a:pPr>
            <a:r>
              <a:rPr lang="en-US" sz="2000" b="1" dirty="0"/>
              <a:t>package</a:t>
            </a:r>
            <a:r>
              <a:rPr lang="en-US" sz="2000" dirty="0"/>
              <a:t> </a:t>
            </a:r>
            <a:r>
              <a:rPr lang="en-US" sz="2000" dirty="0" err="1"/>
              <a:t>com.javatpoint.mapping</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java.util.List</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b="1" dirty="0"/>
              <a:t>public</a:t>
            </a:r>
            <a:r>
              <a:rPr lang="en-US" sz="2000" dirty="0"/>
              <a:t> </a:t>
            </a:r>
            <a:r>
              <a:rPr lang="en-US" sz="2000" b="1" dirty="0"/>
              <a:t>class</a:t>
            </a:r>
            <a:r>
              <a:rPr lang="en-US" sz="2000" dirty="0"/>
              <a:t> Library {  </a:t>
            </a:r>
          </a:p>
          <a:p>
            <a:pPr>
              <a:spcBef>
                <a:spcPts val="0"/>
              </a:spcBef>
              <a:buNone/>
            </a:pPr>
            <a:r>
              <a:rPr lang="en-US" sz="2000" dirty="0"/>
              <a:t>    @Id  </a:t>
            </a:r>
          </a:p>
          <a:p>
            <a:pPr>
              <a:spcBef>
                <a:spcPts val="0"/>
              </a:spcBef>
              <a:buNone/>
            </a:pPr>
            <a:r>
              <a:rPr lang="en-US" sz="2000" dirty="0"/>
              <a:t>    @</a:t>
            </a:r>
            <a:r>
              <a:rPr lang="en-US" sz="2000" dirty="0" err="1"/>
              <a:t>GeneratedValue</a:t>
            </a:r>
            <a:r>
              <a:rPr lang="en-US" sz="2000" dirty="0"/>
              <a:t>(strategy=</a:t>
            </a:r>
            <a:r>
              <a:rPr lang="en-US" sz="2000" dirty="0" err="1"/>
              <a:t>GenerationType.AUTO</a:t>
            </a:r>
            <a:r>
              <a:rPr lang="en-US" sz="2000" dirty="0"/>
              <a:t>)  </a:t>
            </a:r>
          </a:p>
          <a:p>
            <a:pPr>
              <a:spcBef>
                <a:spcPts val="0"/>
              </a:spcBef>
              <a:buNone/>
            </a:pPr>
            <a:r>
              <a:rPr lang="en-US" sz="2000" b="1" dirty="0"/>
              <a:t>private</a:t>
            </a:r>
            <a:r>
              <a:rPr lang="en-US" sz="2000" dirty="0"/>
              <a:t> </a:t>
            </a:r>
            <a:r>
              <a:rPr lang="en-US" sz="2000" b="1" dirty="0" err="1"/>
              <a:t>int</a:t>
            </a:r>
            <a:r>
              <a:rPr lang="en-US" sz="2000" dirty="0"/>
              <a:t> </a:t>
            </a:r>
            <a:r>
              <a:rPr lang="en-US" sz="2000" dirty="0" err="1"/>
              <a:t>b_id</a:t>
            </a:r>
            <a:r>
              <a:rPr lang="en-US" sz="2000" dirty="0"/>
              <a:t>;  </a:t>
            </a:r>
          </a:p>
          <a:p>
            <a:pPr>
              <a:spcBef>
                <a:spcPts val="0"/>
              </a:spcBef>
              <a:buNone/>
            </a:pPr>
            <a:r>
              <a:rPr lang="en-US" sz="2000" b="1" dirty="0"/>
              <a:t>private</a:t>
            </a:r>
            <a:r>
              <a:rPr lang="en-US" sz="2000" dirty="0"/>
              <a:t> String </a:t>
            </a:r>
            <a:r>
              <a:rPr lang="en-US" sz="2000" dirty="0" err="1"/>
              <a:t>b_name</a:t>
            </a:r>
            <a:r>
              <a:rPr lang="en-US" sz="2000" dirty="0"/>
              <a:t>;  </a:t>
            </a:r>
          </a:p>
          <a:p>
            <a:pPr>
              <a:spcBef>
                <a:spcPts val="0"/>
              </a:spcBef>
              <a:buNone/>
            </a:pPr>
            <a:r>
              <a:rPr lang="en-US" sz="2000" dirty="0"/>
              <a:t>  </a:t>
            </a:r>
          </a:p>
          <a:p>
            <a:pPr>
              <a:spcBef>
                <a:spcPts val="0"/>
              </a:spcBef>
              <a:buNone/>
            </a:pPr>
            <a:r>
              <a:rPr lang="en-US" sz="2000" dirty="0"/>
              <a:t>@</a:t>
            </a:r>
            <a:r>
              <a:rPr lang="en-US" sz="2000" dirty="0" err="1"/>
              <a:t>ManyToMany</a:t>
            </a:r>
            <a:r>
              <a:rPr lang="en-US" sz="2000" dirty="0"/>
              <a:t>(</a:t>
            </a:r>
            <a:r>
              <a:rPr lang="en-US" sz="2000" dirty="0" err="1"/>
              <a:t>targetEntity</a:t>
            </a:r>
            <a:r>
              <a:rPr lang="en-US" sz="2000" dirty="0"/>
              <a:t>=</a:t>
            </a:r>
            <a:r>
              <a:rPr lang="en-US" sz="2000" dirty="0" err="1"/>
              <a:t>Student.</a:t>
            </a:r>
            <a:r>
              <a:rPr lang="en-US" sz="2000" b="1" dirty="0" err="1"/>
              <a:t>class</a:t>
            </a:r>
            <a:r>
              <a:rPr lang="en-US" sz="2000" dirty="0"/>
              <a:t>)  </a:t>
            </a:r>
          </a:p>
          <a:p>
            <a:pPr>
              <a:spcBef>
                <a:spcPts val="0"/>
              </a:spcBef>
              <a:buNone/>
            </a:pPr>
            <a:r>
              <a:rPr lang="en-US" sz="2000" b="1" dirty="0"/>
              <a:t>private</a:t>
            </a:r>
            <a:r>
              <a:rPr lang="en-US" sz="2000" dirty="0"/>
              <a:t> List stud;  </a:t>
            </a:r>
          </a:p>
          <a:p>
            <a:pPr>
              <a:spcBef>
                <a:spcPts val="0"/>
              </a:spcBef>
              <a:buNone/>
            </a:pPr>
            <a:r>
              <a:rPr lang="en-US" sz="2000" dirty="0"/>
              <a:t>    </a:t>
            </a:r>
          </a:p>
          <a:p>
            <a:pPr>
              <a:spcBef>
                <a:spcPts val="0"/>
              </a:spcBef>
              <a:buNone/>
            </a:pPr>
            <a:r>
              <a:rPr lang="en-US" sz="2000" b="1" dirty="0"/>
              <a:t>public</a:t>
            </a:r>
            <a:r>
              <a:rPr lang="en-US" sz="2000" dirty="0"/>
              <a:t> Library(</a:t>
            </a:r>
            <a:r>
              <a:rPr lang="en-US" sz="2000" b="1" dirty="0" err="1"/>
              <a:t>int</a:t>
            </a:r>
            <a:r>
              <a:rPr lang="en-US" sz="2000" dirty="0"/>
              <a:t> </a:t>
            </a:r>
            <a:r>
              <a:rPr lang="en-US" sz="2000" dirty="0" err="1"/>
              <a:t>b_id</a:t>
            </a:r>
            <a:r>
              <a:rPr lang="en-US" sz="2000" dirty="0"/>
              <a:t>, String </a:t>
            </a:r>
            <a:r>
              <a:rPr lang="en-US" sz="2000" dirty="0" err="1"/>
              <a:t>b_name</a:t>
            </a:r>
            <a:r>
              <a:rPr lang="en-US" sz="2000" dirty="0"/>
              <a:t>, List stud)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.b_id</a:t>
            </a:r>
            <a:r>
              <a:rPr lang="en-US" sz="2000" dirty="0"/>
              <a:t> = </a:t>
            </a:r>
            <a:r>
              <a:rPr lang="en-US" sz="2000" dirty="0" err="1"/>
              <a:t>b_id</a:t>
            </a:r>
            <a:r>
              <a:rPr lang="en-US" sz="2000" dirty="0"/>
              <a:t>;  </a:t>
            </a:r>
          </a:p>
          <a:p>
            <a:pPr>
              <a:spcBef>
                <a:spcPts val="0"/>
              </a:spcBef>
              <a:buNone/>
            </a:pPr>
            <a:r>
              <a:rPr lang="en-US" sz="2000" dirty="0"/>
              <a:t>    </a:t>
            </a:r>
            <a:r>
              <a:rPr lang="en-US" sz="2000" b="1" dirty="0" err="1"/>
              <a:t>this</a:t>
            </a:r>
            <a:r>
              <a:rPr lang="en-US" sz="2000" dirty="0" err="1"/>
              <a:t>.b_name</a:t>
            </a:r>
            <a:r>
              <a:rPr lang="en-US" sz="2000" dirty="0"/>
              <a:t> = </a:t>
            </a:r>
            <a:r>
              <a:rPr lang="en-US" sz="2000" dirty="0" err="1"/>
              <a:t>b_name</a:t>
            </a:r>
            <a:r>
              <a:rPr lang="en-US" sz="2000" dirty="0"/>
              <a:t>;  </a:t>
            </a:r>
          </a:p>
          <a:p>
            <a:pPr>
              <a:spcBef>
                <a:spcPts val="0"/>
              </a:spcBef>
              <a:buNone/>
            </a:pPr>
            <a:r>
              <a:rPr lang="en-US" sz="2000" dirty="0"/>
              <a:t>    </a:t>
            </a:r>
            <a:r>
              <a:rPr lang="en-US" sz="2000" b="1" dirty="0" err="1"/>
              <a:t>this</a:t>
            </a:r>
            <a:r>
              <a:rPr lang="en-US" sz="2000" dirty="0" err="1"/>
              <a:t>.stud</a:t>
            </a:r>
            <a:r>
              <a:rPr lang="en-US" sz="2000" dirty="0"/>
              <a:t> = stud;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Library() {  </a:t>
            </a:r>
          </a:p>
          <a:p>
            <a:pPr>
              <a:spcBef>
                <a:spcPts val="0"/>
              </a:spcBef>
              <a:buNone/>
            </a:pPr>
            <a:r>
              <a:rPr lang="en-US" sz="2000" dirty="0"/>
              <a:t>    </a:t>
            </a:r>
            <a:r>
              <a:rPr lang="en-US" sz="2000" b="1" dirty="0"/>
              <a:t>super</a:t>
            </a:r>
            <a:r>
              <a:rPr lang="en-US" sz="2000" dirty="0"/>
              <a:t>();  </a:t>
            </a:r>
          </a:p>
          <a:p>
            <a:pPr>
              <a:spcBef>
                <a:spcPts val="0"/>
              </a:spcBef>
              <a:buNone/>
            </a:pPr>
            <a:r>
              <a:rPr lang="en-US" sz="2000" dirty="0"/>
              <a:t>    // TODO Auto-generated constructor stub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err="1"/>
              <a:t>int</a:t>
            </a:r>
            <a:r>
              <a:rPr lang="en-US" sz="2000" dirty="0"/>
              <a:t> </a:t>
            </a:r>
            <a:r>
              <a:rPr lang="en-US" sz="2000" dirty="0" err="1"/>
              <a:t>getB_id</a:t>
            </a:r>
            <a:r>
              <a:rPr lang="en-US" sz="2000" dirty="0"/>
              <a:t>() {  </a:t>
            </a:r>
          </a:p>
          <a:p>
            <a:pPr>
              <a:spcBef>
                <a:spcPts val="0"/>
              </a:spcBef>
              <a:buNone/>
            </a:pPr>
            <a:r>
              <a:rPr lang="en-US" sz="2000" dirty="0"/>
              <a:t>    </a:t>
            </a:r>
            <a:r>
              <a:rPr lang="en-US" sz="2000" b="1" dirty="0"/>
              <a:t>return</a:t>
            </a:r>
            <a:r>
              <a:rPr lang="en-US" sz="2000" dirty="0"/>
              <a:t> </a:t>
            </a:r>
            <a:r>
              <a:rPr lang="en-US" sz="2000" dirty="0" err="1"/>
              <a:t>b_id</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ListB_id</a:t>
            </a:r>
            <a:r>
              <a:rPr lang="en-US" sz="2000" dirty="0"/>
              <a:t>(</a:t>
            </a:r>
            <a:r>
              <a:rPr lang="en-US" sz="2000" b="1" dirty="0" err="1"/>
              <a:t>int</a:t>
            </a:r>
            <a:r>
              <a:rPr lang="en-US" sz="2000" dirty="0"/>
              <a:t> </a:t>
            </a:r>
            <a:r>
              <a:rPr lang="en-US" sz="2000" dirty="0" err="1"/>
              <a:t>b_id</a:t>
            </a:r>
            <a:r>
              <a:rPr lang="en-US" sz="2000" dirty="0"/>
              <a:t>) {  </a:t>
            </a:r>
          </a:p>
          <a:p>
            <a:pPr>
              <a:spcBef>
                <a:spcPts val="0"/>
              </a:spcBef>
              <a:buNone/>
            </a:pPr>
            <a:r>
              <a:rPr lang="en-US" sz="2000" dirty="0"/>
              <a:t>    </a:t>
            </a:r>
            <a:r>
              <a:rPr lang="en-US" sz="2000" b="1" dirty="0" err="1"/>
              <a:t>this</a:t>
            </a:r>
            <a:r>
              <a:rPr lang="en-US" sz="2000" dirty="0" err="1"/>
              <a:t>.b_id</a:t>
            </a:r>
            <a:r>
              <a:rPr lang="en-US" sz="2000" dirty="0"/>
              <a:t> = </a:t>
            </a:r>
            <a:r>
              <a:rPr lang="en-US" sz="2000" dirty="0" err="1"/>
              <a:t>b_id</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String </a:t>
            </a:r>
            <a:r>
              <a:rPr lang="en-US" sz="2000" dirty="0" err="1"/>
              <a:t>getB_name</a:t>
            </a:r>
            <a:r>
              <a:rPr lang="en-US" sz="2000" dirty="0"/>
              <a:t>() {  </a:t>
            </a:r>
          </a:p>
          <a:p>
            <a:pPr>
              <a:spcBef>
                <a:spcPts val="0"/>
              </a:spcBef>
              <a:buNone/>
            </a:pPr>
            <a:r>
              <a:rPr lang="en-US" sz="2000" dirty="0"/>
              <a:t>    </a:t>
            </a:r>
            <a:r>
              <a:rPr lang="en-US" sz="2000" b="1" dirty="0"/>
              <a:t>return</a:t>
            </a:r>
            <a:r>
              <a:rPr lang="en-US" sz="2000" dirty="0"/>
              <a:t>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ListB_name</a:t>
            </a:r>
            <a:r>
              <a:rPr lang="en-US" sz="2000" dirty="0"/>
              <a:t>(String </a:t>
            </a:r>
            <a:r>
              <a:rPr lang="en-US" sz="2000" dirty="0" err="1"/>
              <a:t>b_name</a:t>
            </a:r>
            <a:r>
              <a:rPr lang="en-US" sz="2000" dirty="0"/>
              <a:t>) {  </a:t>
            </a:r>
          </a:p>
          <a:p>
            <a:pPr>
              <a:spcBef>
                <a:spcPts val="0"/>
              </a:spcBef>
              <a:buNone/>
            </a:pPr>
            <a:r>
              <a:rPr lang="en-US" sz="2000" dirty="0"/>
              <a:t>    </a:t>
            </a:r>
            <a:r>
              <a:rPr lang="en-US" sz="2000" b="1" dirty="0" err="1"/>
              <a:t>this</a:t>
            </a:r>
            <a:r>
              <a:rPr lang="en-US" sz="2000" dirty="0" err="1"/>
              <a:t>.b_name</a:t>
            </a:r>
            <a:r>
              <a:rPr lang="en-US" sz="2000" dirty="0"/>
              <a:t> = </a:t>
            </a:r>
            <a:r>
              <a:rPr lang="en-US" sz="2000" dirty="0" err="1"/>
              <a:t>b_name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List </a:t>
            </a:r>
            <a:r>
              <a:rPr lang="en-US" sz="2000" dirty="0" err="1"/>
              <a:t>getStud</a:t>
            </a:r>
            <a:r>
              <a:rPr lang="en-US" sz="2000" dirty="0"/>
              <a:t>() {  </a:t>
            </a:r>
          </a:p>
          <a:p>
            <a:pPr>
              <a:spcBef>
                <a:spcPts val="0"/>
              </a:spcBef>
              <a:buNone/>
            </a:pPr>
            <a:r>
              <a:rPr lang="en-US" sz="2000" dirty="0"/>
              <a:t>    </a:t>
            </a:r>
            <a:r>
              <a:rPr lang="en-US" sz="2000" b="1" dirty="0"/>
              <a:t>return</a:t>
            </a:r>
            <a:r>
              <a:rPr lang="en-US" sz="2000" dirty="0"/>
              <a:t> stud;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ListStud</a:t>
            </a:r>
            <a:r>
              <a:rPr lang="en-US" sz="2000" dirty="0"/>
              <a:t>(List stud) {  </a:t>
            </a:r>
          </a:p>
          <a:p>
            <a:pPr>
              <a:spcBef>
                <a:spcPts val="0"/>
              </a:spcBef>
              <a:buNone/>
            </a:pPr>
            <a:r>
              <a:rPr lang="en-US" sz="2000" dirty="0"/>
              <a:t>    </a:t>
            </a:r>
            <a:r>
              <a:rPr lang="en-US" sz="2000" b="1" dirty="0" err="1"/>
              <a:t>this</a:t>
            </a:r>
            <a:r>
              <a:rPr lang="en-US" sz="2000" dirty="0" err="1"/>
              <a:t>.stud</a:t>
            </a:r>
            <a:r>
              <a:rPr lang="en-US" sz="2000" dirty="0"/>
              <a:t> = stud;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178</a:t>
            </a:fld>
            <a:endParaRPr lang="en-US"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3" name="Content Placeholder 2"/>
          <p:cNvSpPr>
            <a:spLocks noGrp="1"/>
          </p:cNvSpPr>
          <p:nvPr>
            <p:ph idx="1"/>
          </p:nvPr>
        </p:nvSpPr>
        <p:spPr/>
        <p:txBody>
          <a:bodyPr/>
          <a:lstStyle/>
          <a:p>
            <a:r>
              <a:rPr lang="en-GB" dirty="0"/>
              <a:t>Now, map the entity class and other databases </a:t>
            </a:r>
            <a:r>
              <a:rPr lang="en-GB" dirty="0" err="1"/>
              <a:t>confiuguration</a:t>
            </a:r>
            <a:r>
              <a:rPr lang="en-GB" dirty="0"/>
              <a:t> in Persistence.xml file.</a:t>
            </a:r>
          </a:p>
          <a:p>
            <a:pPr>
              <a:spcBef>
                <a:spcPts val="0"/>
              </a:spcBef>
              <a:buNone/>
            </a:pPr>
            <a:r>
              <a:rPr lang="en-US" sz="2000" dirty="0"/>
              <a:t>&lt;persistence&gt;  </a:t>
            </a:r>
          </a:p>
          <a:p>
            <a:pPr>
              <a:spcBef>
                <a:spcPts val="0"/>
              </a:spcBef>
              <a:buNone/>
            </a:pPr>
            <a:r>
              <a:rPr lang="en-US" sz="2000" dirty="0"/>
              <a:t>  </a:t>
            </a:r>
          </a:p>
          <a:p>
            <a:pPr>
              <a:spcBef>
                <a:spcPts val="0"/>
              </a:spcBef>
              <a:buNone/>
            </a:pPr>
            <a:r>
              <a:rPr lang="en-US" sz="2000" dirty="0"/>
              <a:t>&lt;persistence-unit name="</a:t>
            </a:r>
            <a:r>
              <a:rPr lang="en-US" sz="2000" dirty="0" err="1"/>
              <a:t>books_issued</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com.javatpoint.mapping.Student</a:t>
            </a:r>
            <a:r>
              <a:rPr lang="en-US" sz="2000" dirty="0"/>
              <a:t>&lt;/</a:t>
            </a:r>
            <a:r>
              <a:rPr lang="en-US" sz="2000" b="1" dirty="0"/>
              <a:t>class</a:t>
            </a:r>
            <a:r>
              <a:rPr lang="en-US" sz="2000" dirty="0"/>
              <a:t>&gt;  </a:t>
            </a:r>
          </a:p>
          <a:p>
            <a:pPr>
              <a:spcBef>
                <a:spcPts val="0"/>
              </a:spcBef>
              <a:buNone/>
            </a:pPr>
            <a:r>
              <a:rPr lang="en-US" sz="2000" dirty="0"/>
              <a:t>      &lt;</a:t>
            </a:r>
            <a:r>
              <a:rPr lang="en-US" sz="2000" b="1" dirty="0"/>
              <a:t>class</a:t>
            </a:r>
            <a:r>
              <a:rPr lang="en-US" sz="2000" dirty="0"/>
              <a:t>&gt;</a:t>
            </a:r>
            <a:r>
              <a:rPr lang="en-US" sz="2000" dirty="0" err="1"/>
              <a:t>com.javatpoint.mapping.Library</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&lt;properties&gt;  </a:t>
            </a:r>
          </a:p>
          <a:p>
            <a:pPr>
              <a:spcBef>
                <a:spcPts val="0"/>
              </a:spcBef>
              <a:buNone/>
            </a:pPr>
            <a:r>
              <a:rPr lang="en-US" sz="2000" dirty="0"/>
              <a:t>      &lt;property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         &lt;property name="</a:t>
            </a:r>
            <a:r>
              <a:rPr lang="en-US" sz="2000" dirty="0" err="1"/>
              <a:t>javax.persistence.jdbc.url</a:t>
            </a:r>
            <a:r>
              <a:rPr lang="en-US" sz="2000" dirty="0"/>
              <a:t>" value="</a:t>
            </a:r>
            <a:r>
              <a:rPr lang="en-US" sz="2000" dirty="0" err="1"/>
              <a:t>jdbc:mysql</a:t>
            </a:r>
            <a:r>
              <a:rPr lang="en-US" sz="2000" dirty="0"/>
              <a:t>://localhost:3306/</a:t>
            </a:r>
            <a:r>
              <a:rPr lang="en-US" sz="2000" dirty="0" err="1"/>
              <a:t>mapping_db</a:t>
            </a:r>
            <a:r>
              <a:rPr lang="en-US" sz="2000" dirty="0"/>
              <a:t>"/&gt;  </a:t>
            </a:r>
          </a:p>
          <a:p>
            <a:pPr>
              <a:spcBef>
                <a:spcPts val="0"/>
              </a:spcBef>
              <a:buNone/>
            </a:pPr>
            <a:r>
              <a:rPr lang="en-US" sz="2000" dirty="0"/>
              <a:t>         &lt;property name="</a:t>
            </a:r>
            <a:r>
              <a:rPr lang="en-US" sz="2000" dirty="0" err="1"/>
              <a:t>javax.persistence.jdbc.user</a:t>
            </a:r>
            <a:r>
              <a:rPr lang="en-US" sz="2000" dirty="0"/>
              <a:t>" value="root"/&gt;  </a:t>
            </a:r>
          </a:p>
          <a:p>
            <a:pPr>
              <a:spcBef>
                <a:spcPts val="0"/>
              </a:spcBef>
              <a:buNone/>
            </a:pPr>
            <a:r>
              <a:rPr lang="en-US" sz="2000" dirty="0"/>
              <a:t>         &lt;property name="</a:t>
            </a:r>
            <a:r>
              <a:rPr lang="en-US" sz="2000" dirty="0" err="1"/>
              <a:t>javax.persistence.jdbc.password</a:t>
            </a:r>
            <a:r>
              <a:rPr lang="en-US" sz="2000" dirty="0"/>
              <a:t>" value=""/&gt;  </a:t>
            </a:r>
          </a:p>
          <a:p>
            <a:pPr>
              <a:spcBef>
                <a:spcPts val="0"/>
              </a:spcBef>
              <a:buNone/>
            </a:pPr>
            <a:r>
              <a:rPr lang="en-US" sz="2000" dirty="0"/>
              <a:t>         &lt;property name="</a:t>
            </a:r>
            <a:r>
              <a:rPr lang="en-US" sz="2000" dirty="0" err="1"/>
              <a:t>eclipselink.logging.level</a:t>
            </a:r>
            <a:r>
              <a:rPr lang="en-US" sz="2000" dirty="0"/>
              <a:t>" value="SEVERE"/&gt;  </a:t>
            </a:r>
          </a:p>
          <a:p>
            <a:pPr>
              <a:spcBef>
                <a:spcPts val="0"/>
              </a:spcBef>
              <a:buNone/>
            </a:pPr>
            <a:r>
              <a:rPr lang="en-US" sz="2000" dirty="0"/>
              <a:t>         &lt;property name="</a:t>
            </a:r>
            <a:r>
              <a:rPr lang="en-US" sz="2000" dirty="0" err="1"/>
              <a:t>eclipselink.ddl</a:t>
            </a:r>
            <a:r>
              <a:rPr lang="en-US" sz="2000" dirty="0"/>
              <a:t>-generation" value="create-or-extend-tables"/&gt;  </a:t>
            </a:r>
          </a:p>
          <a:p>
            <a:pPr>
              <a:spcBef>
                <a:spcPts val="0"/>
              </a:spcBef>
              <a:buNone/>
            </a:pPr>
            <a:r>
              <a:rPr lang="en-US" sz="2000" dirty="0"/>
              <a:t>      &lt;/properties&gt;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&lt;/persistence&gt;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179</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a:t>
            </a:r>
            <a:br>
              <a:rPr lang="en-US" dirty="0"/>
            </a:br>
            <a:endParaRPr lang="en-US" dirty="0"/>
          </a:p>
        </p:txBody>
      </p:sp>
      <p:sp>
        <p:nvSpPr>
          <p:cNvPr id="3" name="Content Placeholder 2"/>
          <p:cNvSpPr>
            <a:spLocks noGrp="1"/>
          </p:cNvSpPr>
          <p:nvPr>
            <p:ph idx="1"/>
          </p:nvPr>
        </p:nvSpPr>
        <p:spPr/>
        <p:txBody>
          <a:bodyPr/>
          <a:lstStyle/>
          <a:p>
            <a:r>
              <a:rPr lang="en-GB" dirty="0"/>
              <a:t>represents a unit of work with the database and most of the RDBMS supports transaction functionality. Transactions in Hibernate are handled by an underlying transaction manager and transaction (from JDBC or JTA).</a:t>
            </a:r>
          </a:p>
          <a:p>
            <a:r>
              <a:rPr lang="en-GB" dirty="0"/>
              <a:t>This is an optional object and Hibernate applications may choose not to use this interface, instead managing transactions in their own application code.</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18</a:t>
            </a:fld>
            <a:endParaRPr lang="en-US" altLang="en-US"/>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ManyToManyExample.java</a:t>
            </a:r>
          </a:p>
        </p:txBody>
      </p:sp>
      <p:sp>
        <p:nvSpPr>
          <p:cNvPr id="3" name="Content Placeholder 2"/>
          <p:cNvSpPr>
            <a:spLocks noGrp="1"/>
          </p:cNvSpPr>
          <p:nvPr>
            <p:ph idx="1"/>
          </p:nvPr>
        </p:nvSpPr>
        <p:spPr/>
        <p:txBody>
          <a:bodyPr/>
          <a:lstStyle/>
          <a:p>
            <a:r>
              <a:rPr lang="en-US" dirty="0"/>
              <a:t>Create a persistence class </a:t>
            </a:r>
            <a:r>
              <a:rPr lang="en-US" dirty="0" err="1"/>
              <a:t>ManyToOneExample</a:t>
            </a:r>
            <a:r>
              <a:rPr lang="en-US" dirty="0"/>
              <a:t> under </a:t>
            </a:r>
            <a:r>
              <a:rPr lang="en-US" dirty="0" err="1"/>
              <a:t>com.javatpoint.ManyToOne</a:t>
            </a:r>
            <a:r>
              <a:rPr lang="en-US" dirty="0"/>
              <a:t> package to persist the entity object with data.</a:t>
            </a:r>
          </a:p>
          <a:p>
            <a:pPr>
              <a:spcBef>
                <a:spcPts val="0"/>
              </a:spcBef>
              <a:buNone/>
            </a:pPr>
            <a:r>
              <a:rPr lang="en-US" sz="2000" b="1" dirty="0"/>
              <a:t>package</a:t>
            </a:r>
            <a:r>
              <a:rPr lang="en-US" sz="2000" dirty="0"/>
              <a:t> </a:t>
            </a:r>
            <a:r>
              <a:rPr lang="en-US" sz="2000" dirty="0" err="1"/>
              <a:t>com.javatpoint.mapping.ManyToMany</a:t>
            </a:r>
            <a:r>
              <a:rPr lang="en-US" sz="2000" dirty="0"/>
              <a:t>;  </a:t>
            </a:r>
          </a:p>
          <a:p>
            <a:pPr>
              <a:spcBef>
                <a:spcPts val="0"/>
              </a:spcBef>
              <a:buNone/>
            </a:pPr>
            <a:r>
              <a:rPr lang="en-US" sz="2000" b="1" dirty="0"/>
              <a:t>import</a:t>
            </a:r>
            <a:r>
              <a:rPr lang="en-US" sz="2000" dirty="0"/>
              <a:t> </a:t>
            </a:r>
            <a:r>
              <a:rPr lang="en-US" sz="2000" dirty="0" err="1"/>
              <a:t>java.util.ArrayList</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import</a:t>
            </a:r>
            <a:r>
              <a:rPr lang="en-US" sz="2000" dirty="0"/>
              <a:t> </a:t>
            </a:r>
            <a:r>
              <a:rPr lang="en-US" sz="2000" dirty="0" err="1"/>
              <a:t>com.javatpoint.mapping.Student</a:t>
            </a:r>
            <a:r>
              <a:rPr lang="en-US" sz="2000" dirty="0"/>
              <a:t>;  </a:t>
            </a:r>
          </a:p>
          <a:p>
            <a:pPr>
              <a:spcBef>
                <a:spcPts val="0"/>
              </a:spcBef>
              <a:buNone/>
            </a:pPr>
            <a:r>
              <a:rPr lang="en-US" sz="2000" b="1" dirty="0"/>
              <a:t>import</a:t>
            </a:r>
            <a:r>
              <a:rPr lang="en-US" sz="2000" dirty="0"/>
              <a:t> </a:t>
            </a:r>
            <a:r>
              <a:rPr lang="en-US" sz="2000" dirty="0" err="1"/>
              <a:t>com.javatpoint.mapping.Library</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ManyToManyExample</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a:t>
            </a:r>
            <a:r>
              <a:rPr lang="en-US" sz="2000" dirty="0" err="1"/>
              <a:t>Persistence.createEntityManagerFactory</a:t>
            </a:r>
            <a:r>
              <a:rPr lang="en-US" sz="2000" dirty="0"/>
              <a:t>("</a:t>
            </a:r>
            <a:r>
              <a:rPr lang="en-US" sz="2000" dirty="0" err="1"/>
              <a:t>books_issued</a:t>
            </a:r>
            <a:r>
              <a:rPr lang="en-US" sz="2000" dirty="0"/>
              <a:t>");  </a:t>
            </a:r>
          </a:p>
          <a:p>
            <a:pPr>
              <a:spcBef>
                <a:spcPts val="0"/>
              </a:spcBef>
              <a:buNone/>
            </a:pPr>
            <a:r>
              <a:rPr lang="en-US" sz="2000" dirty="0"/>
              <a:t>        </a:t>
            </a:r>
            <a:r>
              <a:rPr lang="en-US" sz="2000" dirty="0" err="1"/>
              <a:t>EntityManager</a:t>
            </a:r>
            <a:r>
              <a:rPr lang="en-US" sz="2000" dirty="0"/>
              <a:t> </a:t>
            </a:r>
            <a:r>
              <a:rPr lang="en-US" sz="2000" dirty="0" err="1"/>
              <a:t>em</a:t>
            </a:r>
            <a:r>
              <a:rPr lang="en-US" sz="2000" dirty="0"/>
              <a:t>=</a:t>
            </a:r>
            <a:r>
              <a:rPr lang="en-US" sz="2000" dirty="0" err="1"/>
              <a:t>emf.createEntityManager</a:t>
            </a:r>
            <a:r>
              <a:rPr lang="en-US" sz="2000" dirty="0"/>
              <a:t>();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().begin();  </a:t>
            </a:r>
          </a:p>
          <a:p>
            <a:pPr>
              <a:spcBef>
                <a:spcPts val="0"/>
              </a:spcBef>
              <a:buNone/>
            </a:pPr>
            <a:r>
              <a:rPr lang="en-US" sz="2000" dirty="0"/>
              <a:t>          </a:t>
            </a:r>
          </a:p>
          <a:p>
            <a:pPr>
              <a:spcBef>
                <a:spcPts val="0"/>
              </a:spcBef>
              <a:buNone/>
            </a:pPr>
            <a:r>
              <a:rPr lang="en-US" sz="2000" dirty="0"/>
              <a:t>        Student st1=</a:t>
            </a:r>
            <a:r>
              <a:rPr lang="en-US" sz="2000" b="1" dirty="0"/>
              <a:t>new</a:t>
            </a:r>
            <a:r>
              <a:rPr lang="en-US" sz="2000" dirty="0"/>
              <a:t> Student(1,"Vipul",</a:t>
            </a:r>
            <a:r>
              <a:rPr lang="en-US" sz="2000" b="1" dirty="0"/>
              <a:t>null</a:t>
            </a:r>
            <a:r>
              <a:rPr lang="en-US" sz="2000" dirty="0"/>
              <a:t>);  </a:t>
            </a:r>
          </a:p>
          <a:p>
            <a:pPr>
              <a:spcBef>
                <a:spcPts val="0"/>
              </a:spcBef>
              <a:buNone/>
            </a:pPr>
            <a:r>
              <a:rPr lang="en-US" sz="2000" dirty="0"/>
              <a:t>        Student st2=</a:t>
            </a:r>
            <a:r>
              <a:rPr lang="en-US" sz="2000" b="1" dirty="0"/>
              <a:t>new</a:t>
            </a:r>
            <a:r>
              <a:rPr lang="en-US" sz="2000" dirty="0"/>
              <a:t> Student(2,"Vimal",</a:t>
            </a:r>
            <a:r>
              <a:rPr lang="en-US" sz="2000" b="1" dirty="0"/>
              <a:t>null</a:t>
            </a:r>
            <a:r>
              <a:rPr lang="en-US" sz="2000" dirty="0"/>
              <a:t>);  </a:t>
            </a:r>
          </a:p>
          <a:p>
            <a:pPr>
              <a:spcBef>
                <a:spcPts val="0"/>
              </a:spcBef>
              <a:buNone/>
            </a:pPr>
            <a:r>
              <a:rPr lang="en-US" sz="2000" dirty="0"/>
              <a:t>          </a:t>
            </a:r>
          </a:p>
          <a:p>
            <a:pPr>
              <a:spcBef>
                <a:spcPts val="0"/>
              </a:spcBef>
              <a:buNone/>
            </a:pPr>
            <a:r>
              <a:rPr lang="en-US" sz="2000" dirty="0"/>
              <a:t>        </a:t>
            </a:r>
            <a:r>
              <a:rPr lang="en-US" sz="2000" dirty="0" err="1"/>
              <a:t>em.persist</a:t>
            </a:r>
            <a:r>
              <a:rPr lang="en-US" sz="2000" dirty="0"/>
              <a:t>(st1);  </a:t>
            </a:r>
          </a:p>
          <a:p>
            <a:pPr>
              <a:spcBef>
                <a:spcPts val="0"/>
              </a:spcBef>
              <a:buNone/>
            </a:pPr>
            <a:r>
              <a:rPr lang="en-US" sz="2000" dirty="0"/>
              <a:t>        </a:t>
            </a:r>
            <a:r>
              <a:rPr lang="en-US" sz="2000" dirty="0" err="1"/>
              <a:t>em.persist</a:t>
            </a:r>
            <a:r>
              <a:rPr lang="en-US" sz="2000" dirty="0"/>
              <a:t>(st2);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ArrayList</a:t>
            </a:r>
            <a:r>
              <a:rPr lang="en-US" sz="2000" dirty="0"/>
              <a:t>&lt;Student&gt; al1=</a:t>
            </a:r>
            <a:r>
              <a:rPr lang="en-US" sz="2000" b="1" dirty="0"/>
              <a:t>new</a:t>
            </a:r>
            <a:r>
              <a:rPr lang="en-US" sz="2000" dirty="0"/>
              <a:t> </a:t>
            </a:r>
            <a:r>
              <a:rPr lang="en-US" sz="2000" dirty="0" err="1"/>
              <a:t>ArrayList</a:t>
            </a:r>
            <a:r>
              <a:rPr lang="en-US" sz="2000" dirty="0"/>
              <a:t>&lt;Student&gt;();  </a:t>
            </a:r>
          </a:p>
          <a:p>
            <a:pPr>
              <a:spcBef>
                <a:spcPts val="0"/>
              </a:spcBef>
              <a:buNone/>
            </a:pPr>
            <a:r>
              <a:rPr lang="en-US" sz="2000" dirty="0"/>
              <a:t>    </a:t>
            </a:r>
            <a:r>
              <a:rPr lang="en-US" sz="2000" dirty="0" err="1"/>
              <a:t>ArrayList</a:t>
            </a:r>
            <a:r>
              <a:rPr lang="en-US" sz="2000" dirty="0"/>
              <a:t>&lt;Student&gt; al2=</a:t>
            </a:r>
            <a:r>
              <a:rPr lang="en-US" sz="2000" b="1" dirty="0"/>
              <a:t>new</a:t>
            </a:r>
            <a:r>
              <a:rPr lang="en-US" sz="2000" dirty="0"/>
              <a:t> </a:t>
            </a:r>
            <a:r>
              <a:rPr lang="en-US" sz="2000" dirty="0" err="1"/>
              <a:t>ArrayList</a:t>
            </a:r>
            <a:r>
              <a:rPr lang="en-US" sz="2000" dirty="0"/>
              <a:t>&lt;Student&gt;();  </a:t>
            </a:r>
          </a:p>
          <a:p>
            <a:pPr>
              <a:spcBef>
                <a:spcPts val="0"/>
              </a:spcBef>
              <a:buNone/>
            </a:pPr>
            <a:r>
              <a:rPr lang="en-US" sz="2000" dirty="0"/>
              <a:t>          </a:t>
            </a:r>
          </a:p>
          <a:p>
            <a:pPr>
              <a:spcBef>
                <a:spcPts val="0"/>
              </a:spcBef>
              <a:buNone/>
            </a:pPr>
            <a:r>
              <a:rPr lang="en-US" sz="2000" dirty="0"/>
              <a:t>        al1.add(st1);  </a:t>
            </a:r>
          </a:p>
          <a:p>
            <a:pPr>
              <a:spcBef>
                <a:spcPts val="0"/>
              </a:spcBef>
              <a:buNone/>
            </a:pPr>
            <a:r>
              <a:rPr lang="en-US" sz="2000" dirty="0"/>
              <a:t>        al1.add(st2);  </a:t>
            </a:r>
          </a:p>
          <a:p>
            <a:pPr>
              <a:spcBef>
                <a:spcPts val="0"/>
              </a:spcBef>
              <a:buNone/>
            </a:pPr>
            <a:r>
              <a:rPr lang="en-US" sz="2000" dirty="0"/>
              <a:t>          </a:t>
            </a:r>
          </a:p>
          <a:p>
            <a:pPr>
              <a:spcBef>
                <a:spcPts val="0"/>
              </a:spcBef>
              <a:buNone/>
            </a:pPr>
            <a:r>
              <a:rPr lang="en-US" sz="2000" dirty="0"/>
              <a:t>        al2.add(st1);  </a:t>
            </a:r>
          </a:p>
          <a:p>
            <a:pPr>
              <a:spcBef>
                <a:spcPts val="0"/>
              </a:spcBef>
              <a:buNone/>
            </a:pPr>
            <a:r>
              <a:rPr lang="en-US" sz="2000" dirty="0"/>
              <a:t>        al2.add(st2);  </a:t>
            </a:r>
          </a:p>
          <a:p>
            <a:pPr>
              <a:spcBef>
                <a:spcPts val="0"/>
              </a:spcBef>
              <a:buNone/>
            </a:pPr>
            <a:r>
              <a:rPr lang="en-US" sz="2000" dirty="0"/>
              <a:t>          </a:t>
            </a:r>
          </a:p>
          <a:p>
            <a:pPr>
              <a:spcBef>
                <a:spcPts val="0"/>
              </a:spcBef>
              <a:buNone/>
            </a:pPr>
            <a:r>
              <a:rPr lang="en-US" sz="2000" dirty="0"/>
              <a:t>        Library lib1=</a:t>
            </a:r>
            <a:r>
              <a:rPr lang="en-US" sz="2000" b="1" dirty="0"/>
              <a:t>new</a:t>
            </a:r>
            <a:r>
              <a:rPr lang="en-US" sz="2000" dirty="0"/>
              <a:t> Library(101,"Data Structure",al1);  </a:t>
            </a:r>
          </a:p>
          <a:p>
            <a:pPr>
              <a:spcBef>
                <a:spcPts val="0"/>
              </a:spcBef>
              <a:buNone/>
            </a:pPr>
            <a:r>
              <a:rPr lang="en-US" sz="2000" dirty="0"/>
              <a:t>        Library lib2=</a:t>
            </a:r>
            <a:r>
              <a:rPr lang="en-US" sz="2000" b="1" dirty="0"/>
              <a:t>new</a:t>
            </a:r>
            <a:r>
              <a:rPr lang="en-US" sz="2000" dirty="0"/>
              <a:t> Library(102,"DBMS",al2);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em.persist</a:t>
            </a:r>
            <a:r>
              <a:rPr lang="en-US" sz="2000" dirty="0"/>
              <a:t>(lib1);  </a:t>
            </a:r>
          </a:p>
          <a:p>
            <a:pPr>
              <a:spcBef>
                <a:spcPts val="0"/>
              </a:spcBef>
              <a:buNone/>
            </a:pPr>
            <a:r>
              <a:rPr lang="en-US" sz="2000" dirty="0"/>
              <a:t>        </a:t>
            </a:r>
            <a:r>
              <a:rPr lang="en-US" sz="2000" dirty="0" err="1"/>
              <a:t>em.persist</a:t>
            </a:r>
            <a:r>
              <a:rPr lang="en-US" sz="2000" dirty="0"/>
              <a:t>(lib2);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().commit();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180</a:t>
            </a:fld>
            <a:endParaRPr lang="en-US"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3" name="Content Placeholder 2"/>
          <p:cNvSpPr>
            <a:spLocks noGrp="1"/>
          </p:cNvSpPr>
          <p:nvPr>
            <p:ph idx="1"/>
          </p:nvPr>
        </p:nvSpPr>
        <p:spPr/>
        <p:txBody>
          <a:bodyPr/>
          <a:lstStyle/>
          <a:p>
            <a:r>
              <a:rPr lang="en-GB" dirty="0"/>
              <a:t>After the execution of the program, three tables are generated under </a:t>
            </a:r>
            <a:r>
              <a:rPr lang="en-GB" dirty="0" err="1"/>
              <a:t>MySQL</a:t>
            </a:r>
            <a:r>
              <a:rPr lang="en-GB" dirty="0"/>
              <a:t> workbench.</a:t>
            </a:r>
          </a:p>
          <a:p>
            <a:r>
              <a:rPr lang="en-GB" dirty="0"/>
              <a:t>Student table - This table contains the student details. To fetch data, run </a:t>
            </a:r>
            <a:r>
              <a:rPr lang="en-GB" b="1" dirty="0"/>
              <a:t>select * from student</a:t>
            </a:r>
            <a:r>
              <a:rPr lang="en-GB" dirty="0"/>
              <a:t> query in </a:t>
            </a:r>
            <a:r>
              <a:rPr lang="en-GB" dirty="0" err="1"/>
              <a:t>MySQL</a:t>
            </a:r>
            <a:r>
              <a:rPr lang="en-GB" dirty="0"/>
              <a:t>.</a:t>
            </a:r>
          </a:p>
          <a:p>
            <a:r>
              <a:rPr lang="en-GB" dirty="0"/>
              <a:t>Library table - This table contains the library details. To fetch data, run </a:t>
            </a:r>
            <a:r>
              <a:rPr lang="en-GB" b="1" dirty="0"/>
              <a:t>select * from library</a:t>
            </a:r>
            <a:r>
              <a:rPr lang="en-GB" dirty="0"/>
              <a:t> query in </a:t>
            </a:r>
            <a:r>
              <a:rPr lang="en-GB" dirty="0" err="1"/>
              <a:t>MySQL</a:t>
            </a:r>
            <a:r>
              <a:rPr lang="en-GB" dirty="0"/>
              <a:t>.</a:t>
            </a:r>
          </a:p>
          <a:p>
            <a:r>
              <a:rPr lang="en-GB" dirty="0" err="1"/>
              <a:t>Library_student</a:t>
            </a:r>
            <a:r>
              <a:rPr lang="en-GB" dirty="0"/>
              <a:t> - This table contains the library details. To fetch data, run </a:t>
            </a:r>
            <a:r>
              <a:rPr lang="en-GB" b="1" dirty="0"/>
              <a:t>select * from </a:t>
            </a:r>
            <a:r>
              <a:rPr lang="en-GB" b="1" dirty="0" err="1"/>
              <a:t>library_student</a:t>
            </a:r>
            <a:r>
              <a:rPr lang="en-GB" dirty="0"/>
              <a:t> query in </a:t>
            </a:r>
            <a:r>
              <a:rPr lang="en-GB" dirty="0" err="1"/>
              <a:t>MySQL</a:t>
            </a:r>
            <a:r>
              <a:rPr lang="en-GB" dirty="0"/>
              <a:t>.</a:t>
            </a:r>
          </a:p>
          <a:p>
            <a:endParaRPr lang="en-GB" dirty="0"/>
          </a:p>
          <a:p>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181</a:t>
            </a:fld>
            <a:endParaRPr lang="en-US" altLang="en-US"/>
          </a:p>
        </p:txBody>
      </p:sp>
      <p:pic>
        <p:nvPicPr>
          <p:cNvPr id="5" name="Picture 4" descr="JPA Many-To-Many Mapping"/>
          <p:cNvPicPr/>
          <p:nvPr/>
        </p:nvPicPr>
        <p:blipFill>
          <a:blip r:embed="rId2"/>
          <a:srcRect/>
          <a:stretch>
            <a:fillRect/>
          </a:stretch>
        </p:blipFill>
        <p:spPr bwMode="auto">
          <a:xfrm>
            <a:off x="7524760" y="3071810"/>
            <a:ext cx="1380490" cy="835025"/>
          </a:xfrm>
          <a:prstGeom prst="rect">
            <a:avLst/>
          </a:prstGeom>
          <a:noFill/>
          <a:ln w="9525">
            <a:noFill/>
            <a:miter lim="800000"/>
            <a:headEnd/>
            <a:tailEnd/>
          </a:ln>
        </p:spPr>
      </p:pic>
      <p:pic>
        <p:nvPicPr>
          <p:cNvPr id="6" name="Picture 5" descr="JPA Many-To-Many Mapping"/>
          <p:cNvPicPr/>
          <p:nvPr/>
        </p:nvPicPr>
        <p:blipFill>
          <a:blip r:embed="rId3"/>
          <a:srcRect/>
          <a:stretch>
            <a:fillRect/>
          </a:stretch>
        </p:blipFill>
        <p:spPr bwMode="auto">
          <a:xfrm>
            <a:off x="7739074" y="4071942"/>
            <a:ext cx="1591310" cy="879475"/>
          </a:xfrm>
          <a:prstGeom prst="rect">
            <a:avLst/>
          </a:prstGeom>
          <a:noFill/>
          <a:ln w="9525">
            <a:noFill/>
            <a:miter lim="800000"/>
            <a:headEnd/>
            <a:tailEnd/>
          </a:ln>
        </p:spPr>
      </p:pic>
      <p:pic>
        <p:nvPicPr>
          <p:cNvPr id="7" name="Picture 6" descr="JPA Many-To-Many Mapping"/>
          <p:cNvPicPr/>
          <p:nvPr/>
        </p:nvPicPr>
        <p:blipFill>
          <a:blip r:embed="rId4"/>
          <a:srcRect/>
          <a:stretch>
            <a:fillRect/>
          </a:stretch>
        </p:blipFill>
        <p:spPr bwMode="auto">
          <a:xfrm>
            <a:off x="5810248" y="5357826"/>
            <a:ext cx="2013585" cy="1336675"/>
          </a:xfrm>
          <a:prstGeom prst="rect">
            <a:avLst/>
          </a:prstGeom>
          <a:noFill/>
          <a:ln w="9525">
            <a:noFill/>
            <a:miter lim="800000"/>
            <a:headEnd/>
            <a:tailEnd/>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JPQL</a:t>
            </a:r>
            <a:endParaRPr lang="en-US" dirty="0"/>
          </a:p>
        </p:txBody>
      </p:sp>
      <p:sp>
        <p:nvSpPr>
          <p:cNvPr id="6" name="Subtitle 5"/>
          <p:cNvSpPr>
            <a:spLocks noGrp="1"/>
          </p:cNvSpPr>
          <p:nvPr>
            <p:ph type="subTitle" idx="1"/>
          </p:nvPr>
        </p:nvSpPr>
        <p:spPr/>
        <p:txBody>
          <a:bodyPr/>
          <a:lstStyle/>
          <a:p>
            <a:r>
              <a:rPr lang="en-US" dirty="0"/>
              <a:t>(Java Persistence Query Language</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182</a:t>
            </a:fld>
            <a:endParaRPr lang="en-US"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Definition</a:t>
            </a:r>
            <a:endParaRPr lang="en-US" dirty="0"/>
          </a:p>
        </p:txBody>
      </p:sp>
      <p:sp>
        <p:nvSpPr>
          <p:cNvPr id="3" name="Content Placeholder 2"/>
          <p:cNvSpPr>
            <a:spLocks noGrp="1"/>
          </p:cNvSpPr>
          <p:nvPr>
            <p:ph idx="1"/>
          </p:nvPr>
        </p:nvSpPr>
        <p:spPr/>
        <p:txBody>
          <a:bodyPr/>
          <a:lstStyle/>
          <a:p>
            <a:r>
              <a:rPr lang="en-GB" dirty="0"/>
              <a:t>an object-oriented query language which is used to perform database operations on persistent entities. </a:t>
            </a:r>
          </a:p>
          <a:p>
            <a:r>
              <a:rPr lang="en-GB" dirty="0"/>
              <a:t>Instead of database table, JPQL uses entity object model to operate the SQL queries. Here, the role of JPA is to transform JPQL into SQL. Thus, it provides an easy platform for developers to handle SQL tasks.</a:t>
            </a:r>
          </a:p>
          <a:p>
            <a:r>
              <a:rPr lang="en-GB" dirty="0"/>
              <a:t>JPQL is an extension of Entity JavaBeans Query Language (EJBQL)</a:t>
            </a:r>
          </a:p>
          <a:p>
            <a:r>
              <a:rPr lang="en-GB" dirty="0"/>
              <a:t>It can perform join operations.</a:t>
            </a:r>
          </a:p>
          <a:p>
            <a:r>
              <a:rPr lang="en-GB" dirty="0"/>
              <a:t>It can update and delete data in a bulk.</a:t>
            </a:r>
          </a:p>
          <a:p>
            <a:r>
              <a:rPr lang="en-GB" dirty="0"/>
              <a:t>It can perform aggregate function with sorting and grouping clauses.</a:t>
            </a:r>
          </a:p>
          <a:p>
            <a:r>
              <a:rPr lang="en-GB" dirty="0"/>
              <a:t>Single and multiple value result types.</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183</a:t>
            </a:fld>
            <a:endParaRPr lang="en-US"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JPQL Features</a:t>
            </a:r>
            <a:br>
              <a:rPr lang="en-US" dirty="0"/>
            </a:br>
            <a:endParaRPr lang="en-US" dirty="0"/>
          </a:p>
        </p:txBody>
      </p:sp>
      <p:sp>
        <p:nvSpPr>
          <p:cNvPr id="3" name="Content Placeholder 2"/>
          <p:cNvSpPr>
            <a:spLocks noGrp="1"/>
          </p:cNvSpPr>
          <p:nvPr>
            <p:ph idx="1"/>
          </p:nvPr>
        </p:nvSpPr>
        <p:spPr/>
        <p:txBody>
          <a:bodyPr/>
          <a:lstStyle/>
          <a:p>
            <a:r>
              <a:rPr lang="en-GB" dirty="0"/>
              <a:t>It is a platform-independent query language.</a:t>
            </a:r>
          </a:p>
          <a:p>
            <a:r>
              <a:rPr lang="en-GB" dirty="0"/>
              <a:t>It is simple and robust.</a:t>
            </a:r>
          </a:p>
          <a:p>
            <a:r>
              <a:rPr lang="en-GB" dirty="0"/>
              <a:t>It can be used with any type of database such as </a:t>
            </a:r>
            <a:r>
              <a:rPr lang="en-GB" dirty="0" err="1"/>
              <a:t>MySQL</a:t>
            </a:r>
            <a:r>
              <a:rPr lang="en-GB" dirty="0"/>
              <a:t>, Oracle.</a:t>
            </a:r>
          </a:p>
          <a:p>
            <a:r>
              <a:rPr lang="en-GB" dirty="0"/>
              <a:t>JPQL queries can be declared statically into metadata or can also be dynamically built in code.</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184</a:t>
            </a:fld>
            <a:endParaRPr lang="en-US"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Queries in JPQL</a:t>
            </a:r>
            <a:br>
              <a:rPr lang="en-US" dirty="0"/>
            </a:br>
            <a:endParaRPr lang="en-US" dirty="0"/>
          </a:p>
        </p:txBody>
      </p:sp>
      <p:sp>
        <p:nvSpPr>
          <p:cNvPr id="3" name="Content Placeholder 2"/>
          <p:cNvSpPr>
            <a:spLocks noGrp="1"/>
          </p:cNvSpPr>
          <p:nvPr>
            <p:ph idx="1"/>
          </p:nvPr>
        </p:nvSpPr>
        <p:spPr/>
        <p:txBody>
          <a:bodyPr/>
          <a:lstStyle/>
          <a:p>
            <a:r>
              <a:rPr lang="en-GB" sz="2000" dirty="0"/>
              <a:t>JPQL provides two methods that can be used to access database records. These methods are: -</a:t>
            </a:r>
          </a:p>
          <a:p>
            <a:r>
              <a:rPr lang="en-GB" sz="2000" dirty="0"/>
              <a:t>Query </a:t>
            </a:r>
            <a:r>
              <a:rPr lang="en-GB" sz="2000" dirty="0" err="1"/>
              <a:t>createQuery</a:t>
            </a:r>
            <a:r>
              <a:rPr lang="en-GB" sz="2000" dirty="0"/>
              <a:t>(String name) - The </a:t>
            </a:r>
            <a:r>
              <a:rPr lang="en-GB" sz="2000" dirty="0" err="1"/>
              <a:t>createQuery</a:t>
            </a:r>
            <a:r>
              <a:rPr lang="en-GB" sz="2000" dirty="0"/>
              <a:t>() method of </a:t>
            </a:r>
            <a:r>
              <a:rPr lang="en-GB" sz="2000" dirty="0" err="1"/>
              <a:t>EntityManager</a:t>
            </a:r>
            <a:r>
              <a:rPr lang="en-GB" sz="2000" dirty="0"/>
              <a:t> interface is used to create an instance of Query interface for executing JPQL statement.</a:t>
            </a:r>
          </a:p>
          <a:p>
            <a:r>
              <a:rPr lang="en-GB" sz="2000" dirty="0"/>
              <a:t>Query </a:t>
            </a:r>
            <a:r>
              <a:rPr lang="en-GB" sz="2000" dirty="0" err="1"/>
              <a:t>query</a:t>
            </a:r>
            <a:r>
              <a:rPr lang="en-GB" sz="2000" dirty="0"/>
              <a:t> = </a:t>
            </a:r>
            <a:r>
              <a:rPr lang="en-GB" sz="2000" dirty="0" err="1"/>
              <a:t>em.createQuery</a:t>
            </a:r>
            <a:r>
              <a:rPr lang="en-GB" sz="2000" dirty="0"/>
              <a:t>("Select </a:t>
            </a:r>
            <a:r>
              <a:rPr lang="en-GB" sz="2000" dirty="0" err="1"/>
              <a:t>s.s_name</a:t>
            </a:r>
            <a:r>
              <a:rPr lang="en-GB" sz="2000" dirty="0"/>
              <a:t> from </a:t>
            </a:r>
            <a:r>
              <a:rPr lang="en-GB" sz="2000" dirty="0" err="1"/>
              <a:t>StudentEntity</a:t>
            </a:r>
            <a:r>
              <a:rPr lang="en-GB" sz="2000" dirty="0"/>
              <a:t> s");  </a:t>
            </a:r>
          </a:p>
          <a:p>
            <a:r>
              <a:rPr lang="en-GB" sz="2000" dirty="0"/>
              <a:t>This method creates dynamic queries that can be defined within business logic.</a:t>
            </a:r>
          </a:p>
          <a:p>
            <a:r>
              <a:rPr lang="en-GB" sz="2000" dirty="0"/>
              <a:t>Query </a:t>
            </a:r>
            <a:r>
              <a:rPr lang="en-GB" sz="2000" dirty="0" err="1"/>
              <a:t>createNamedQuery</a:t>
            </a:r>
            <a:r>
              <a:rPr lang="en-GB" sz="2000" dirty="0"/>
              <a:t>(String name) - The </a:t>
            </a:r>
            <a:r>
              <a:rPr lang="en-GB" sz="2000" dirty="0" err="1"/>
              <a:t>createNamedQuery</a:t>
            </a:r>
            <a:r>
              <a:rPr lang="en-GB" sz="2000" dirty="0"/>
              <a:t>() method of </a:t>
            </a:r>
            <a:r>
              <a:rPr lang="en-GB" sz="2000" dirty="0" err="1"/>
              <a:t>EntityManager</a:t>
            </a:r>
            <a:r>
              <a:rPr lang="en-GB" sz="2000" dirty="0"/>
              <a:t> interface is used to create an instance of Query interface for executing named queries.</a:t>
            </a:r>
          </a:p>
          <a:p>
            <a:r>
              <a:rPr lang="en-GB" sz="2000" dirty="0"/>
              <a:t>@</a:t>
            </a:r>
            <a:r>
              <a:rPr lang="en-GB" sz="2000" dirty="0" err="1"/>
              <a:t>NamedQuery</a:t>
            </a:r>
            <a:r>
              <a:rPr lang="en-GB" sz="2000" dirty="0"/>
              <a:t>(name = "find name" , query = "Select s from </a:t>
            </a:r>
            <a:r>
              <a:rPr lang="en-GB" sz="2000" dirty="0" err="1"/>
              <a:t>StudentEntity</a:t>
            </a:r>
            <a:r>
              <a:rPr lang="en-GB" sz="2000" dirty="0"/>
              <a:t> s")  </a:t>
            </a:r>
          </a:p>
          <a:p>
            <a:r>
              <a:rPr lang="en-GB" sz="2000" dirty="0"/>
              <a:t>This method is used to create static queries that can be defined in entity class.</a:t>
            </a:r>
          </a:p>
          <a:p>
            <a:r>
              <a:rPr lang="en-GB" sz="2000" dirty="0"/>
              <a:t>Now, we can control the execution of query by the following Query interface methods: -</a:t>
            </a:r>
          </a:p>
          <a:p>
            <a:r>
              <a:rPr lang="en-GB" sz="2000" dirty="0" err="1"/>
              <a:t>int</a:t>
            </a:r>
            <a:r>
              <a:rPr lang="en-GB" sz="2000" dirty="0"/>
              <a:t> </a:t>
            </a:r>
            <a:r>
              <a:rPr lang="en-GB" sz="2000" dirty="0" err="1"/>
              <a:t>executeUpdate</a:t>
            </a:r>
            <a:r>
              <a:rPr lang="en-GB" sz="2000" dirty="0"/>
              <a:t>() - This method executes the update and delete operation.</a:t>
            </a:r>
          </a:p>
          <a:p>
            <a:r>
              <a:rPr lang="en-GB" sz="2000" dirty="0" err="1"/>
              <a:t>int</a:t>
            </a:r>
            <a:r>
              <a:rPr lang="en-GB" sz="2000" dirty="0"/>
              <a:t> </a:t>
            </a:r>
            <a:r>
              <a:rPr lang="en-GB" sz="2000" dirty="0" err="1"/>
              <a:t>getFirstResult</a:t>
            </a:r>
            <a:r>
              <a:rPr lang="en-GB" sz="2000" dirty="0"/>
              <a:t>() - This method returns the first positioned result the query object was set to retrieve.</a:t>
            </a:r>
          </a:p>
          <a:p>
            <a:r>
              <a:rPr lang="en-GB" sz="2000" dirty="0" err="1"/>
              <a:t>int</a:t>
            </a:r>
            <a:r>
              <a:rPr lang="en-GB" sz="2000" dirty="0"/>
              <a:t> </a:t>
            </a:r>
            <a:r>
              <a:rPr lang="en-GB" sz="2000" dirty="0" err="1"/>
              <a:t>getMaxResults</a:t>
            </a:r>
            <a:r>
              <a:rPr lang="en-GB" sz="2000" dirty="0"/>
              <a:t>() - This method returns the maximum number of results the query object was set to retrieve.</a:t>
            </a:r>
          </a:p>
          <a:p>
            <a:r>
              <a:rPr lang="en-GB" sz="2000" dirty="0" err="1"/>
              <a:t>java.util.List</a:t>
            </a:r>
            <a:r>
              <a:rPr lang="en-GB" sz="2000" dirty="0"/>
              <a:t> </a:t>
            </a:r>
            <a:r>
              <a:rPr lang="en-GB" sz="2000" dirty="0" err="1"/>
              <a:t>getResultList</a:t>
            </a:r>
            <a:r>
              <a:rPr lang="en-GB" sz="2000" dirty="0"/>
              <a:t>() - This method returns the list of results as an </a:t>
            </a:r>
            <a:r>
              <a:rPr lang="en-GB" sz="2000" dirty="0" err="1"/>
              <a:t>untyped</a:t>
            </a:r>
            <a:r>
              <a:rPr lang="en-GB" sz="2000" dirty="0"/>
              <a:t> list.</a:t>
            </a:r>
          </a:p>
          <a:p>
            <a:r>
              <a:rPr lang="en-GB" sz="2000" dirty="0"/>
              <a:t>Query </a:t>
            </a:r>
            <a:r>
              <a:rPr lang="en-GB" sz="2000" dirty="0" err="1"/>
              <a:t>setFirstResult</a:t>
            </a:r>
            <a:r>
              <a:rPr lang="en-GB" sz="2000" dirty="0"/>
              <a:t>(</a:t>
            </a:r>
            <a:r>
              <a:rPr lang="en-GB" sz="2000" dirty="0" err="1"/>
              <a:t>int</a:t>
            </a:r>
            <a:r>
              <a:rPr lang="en-GB" sz="2000" dirty="0"/>
              <a:t> </a:t>
            </a:r>
            <a:r>
              <a:rPr lang="en-GB" sz="2000" dirty="0" err="1"/>
              <a:t>startPosition</a:t>
            </a:r>
            <a:r>
              <a:rPr lang="en-GB" sz="2000" dirty="0"/>
              <a:t>) - This method assigns the position of first result to retrieve.</a:t>
            </a:r>
          </a:p>
          <a:p>
            <a:r>
              <a:rPr lang="en-GB" sz="2000" dirty="0"/>
              <a:t>Query </a:t>
            </a:r>
            <a:r>
              <a:rPr lang="en-GB" sz="2000" dirty="0" err="1"/>
              <a:t>setMaxResults</a:t>
            </a:r>
            <a:r>
              <a:rPr lang="en-GB" sz="2000" dirty="0"/>
              <a:t>(</a:t>
            </a:r>
            <a:r>
              <a:rPr lang="en-GB" sz="2000" dirty="0" err="1"/>
              <a:t>int</a:t>
            </a:r>
            <a:r>
              <a:rPr lang="en-GB" sz="2000" dirty="0"/>
              <a:t> </a:t>
            </a:r>
            <a:r>
              <a:rPr lang="en-GB" sz="2000" dirty="0" err="1"/>
              <a:t>maxResult</a:t>
            </a:r>
            <a:r>
              <a:rPr lang="en-GB" sz="2000" dirty="0"/>
              <a:t>) - This method assigns the maximum numbers of result to retrieve.</a:t>
            </a:r>
          </a:p>
          <a:p>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185</a:t>
            </a:fld>
            <a:endParaRPr lang="en-US" alt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JPQL Basic Operations</a:t>
            </a:r>
            <a:br>
              <a:rPr lang="en-US" dirty="0"/>
            </a:br>
            <a:endParaRPr lang="en-US" dirty="0"/>
          </a:p>
        </p:txBody>
      </p:sp>
      <p:sp>
        <p:nvSpPr>
          <p:cNvPr id="3" name="Content Placeholder 2"/>
          <p:cNvSpPr>
            <a:spLocks noGrp="1"/>
          </p:cNvSpPr>
          <p:nvPr>
            <p:ph idx="1"/>
          </p:nvPr>
        </p:nvSpPr>
        <p:spPr/>
        <p:txBody>
          <a:bodyPr/>
          <a:lstStyle/>
          <a:p>
            <a:r>
              <a:rPr lang="en-GB" dirty="0"/>
              <a:t>JPQL allows us to create both static as well as dynamic queries. Now, we will perform some basic JPQL operations using both type of queries on the below table.</a:t>
            </a:r>
          </a:p>
          <a:p>
            <a:r>
              <a:rPr lang="en-GB" dirty="0"/>
              <a:t/>
            </a:r>
            <a:br>
              <a:rPr lang="en-GB"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186</a:t>
            </a:fld>
            <a:endParaRPr lang="en-US" altLang="en-US"/>
          </a:p>
        </p:txBody>
      </p:sp>
      <p:pic>
        <p:nvPicPr>
          <p:cNvPr id="5" name="Picture 4" descr="JPA JPQL Basic Operations"/>
          <p:cNvPicPr/>
          <p:nvPr/>
        </p:nvPicPr>
        <p:blipFill>
          <a:blip r:embed="rId2"/>
          <a:srcRect/>
          <a:stretch>
            <a:fillRect/>
          </a:stretch>
        </p:blipFill>
        <p:spPr bwMode="auto">
          <a:xfrm>
            <a:off x="3238480" y="3214686"/>
            <a:ext cx="1714500" cy="1459230"/>
          </a:xfrm>
          <a:prstGeom prst="rect">
            <a:avLst/>
          </a:prstGeom>
          <a:noFill/>
          <a:ln w="9525">
            <a:noFill/>
            <a:miter lim="800000"/>
            <a:headEnd/>
            <a:tailEnd/>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JPQL Dynamic Query Example</a:t>
            </a:r>
            <a:br>
              <a:rPr lang="en-US" dirty="0"/>
            </a:br>
            <a:endParaRPr lang="en-US" dirty="0"/>
          </a:p>
        </p:txBody>
      </p:sp>
      <p:sp>
        <p:nvSpPr>
          <p:cNvPr id="3" name="Content Placeholder 2"/>
          <p:cNvSpPr>
            <a:spLocks noGrp="1"/>
          </p:cNvSpPr>
          <p:nvPr>
            <p:ph idx="1"/>
          </p:nvPr>
        </p:nvSpPr>
        <p:spPr/>
        <p:txBody>
          <a:bodyPr/>
          <a:lstStyle/>
          <a:p>
            <a:r>
              <a:rPr lang="en-GB" dirty="0"/>
              <a:t>In this example, we will fetch single column from database by using </a:t>
            </a:r>
            <a:r>
              <a:rPr lang="en-GB" b="1" dirty="0" err="1"/>
              <a:t>createQuery</a:t>
            </a:r>
            <a:r>
              <a:rPr lang="en-GB" b="1" dirty="0"/>
              <a:t>()</a:t>
            </a:r>
            <a:r>
              <a:rPr lang="en-GB" dirty="0"/>
              <a:t> method .</a:t>
            </a:r>
          </a:p>
          <a:p>
            <a:r>
              <a:rPr lang="en-US" b="1" dirty="0"/>
              <a:t>StudentEntity.java</a:t>
            </a:r>
          </a:p>
          <a:p>
            <a:pPr>
              <a:spcBef>
                <a:spcPts val="0"/>
              </a:spcBef>
              <a:buNone/>
            </a:pPr>
            <a:r>
              <a:rPr lang="en-US" sz="2000" b="1" dirty="0"/>
              <a:t>package</a:t>
            </a:r>
            <a:r>
              <a:rPr lang="en-US" sz="2000" dirty="0"/>
              <a:t> </a:t>
            </a:r>
            <a:r>
              <a:rPr lang="en-US" sz="2000" dirty="0" err="1"/>
              <a:t>com.javatpoint.jpa</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dirty="0"/>
              <a:t>@Table(name="student")  </a:t>
            </a:r>
          </a:p>
          <a:p>
            <a:pPr>
              <a:spcBef>
                <a:spcPts val="0"/>
              </a:spcBef>
              <a:buNone/>
            </a:pPr>
            <a:r>
              <a:rPr lang="en-US" sz="2000" b="1" dirty="0"/>
              <a:t>public</a:t>
            </a:r>
            <a:r>
              <a:rPr lang="en-US" sz="2000" dirty="0"/>
              <a:t> </a:t>
            </a:r>
            <a:r>
              <a:rPr lang="en-US" sz="2000" b="1" dirty="0"/>
              <a:t>class</a:t>
            </a:r>
            <a:r>
              <a:rPr lang="en-US" sz="2000" dirty="0"/>
              <a:t> </a:t>
            </a:r>
            <a:r>
              <a:rPr lang="en-US" sz="2000" dirty="0" err="1"/>
              <a:t>StudentEntity</a:t>
            </a:r>
            <a:r>
              <a:rPr lang="en-US" sz="2000" dirty="0"/>
              <a:t>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s_id</a:t>
            </a:r>
            <a:r>
              <a:rPr lang="en-US" sz="2000" dirty="0"/>
              <a:t>;  </a:t>
            </a:r>
          </a:p>
          <a:p>
            <a:pPr>
              <a:spcBef>
                <a:spcPts val="0"/>
              </a:spcBef>
              <a:buNone/>
            </a:pPr>
            <a:r>
              <a:rPr lang="en-US" sz="2000" dirty="0"/>
              <a:t>    </a:t>
            </a:r>
            <a:r>
              <a:rPr lang="en-US" sz="2000" b="1" dirty="0"/>
              <a:t>private</a:t>
            </a:r>
            <a:r>
              <a:rPr lang="en-US" sz="2000" dirty="0"/>
              <a:t> String </a:t>
            </a:r>
            <a:r>
              <a:rPr lang="en-US" sz="2000" dirty="0" err="1"/>
              <a:t>s_name</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s_age</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a:t>
            </a:r>
            <a:r>
              <a:rPr lang="en-US" sz="2000" b="1" dirty="0" err="1"/>
              <a:t>int</a:t>
            </a:r>
            <a:r>
              <a:rPr lang="en-US" sz="2000" dirty="0"/>
              <a:t> </a:t>
            </a:r>
            <a:r>
              <a:rPr lang="en-US" sz="2000" dirty="0" err="1"/>
              <a:t>s_id</a:t>
            </a:r>
            <a:r>
              <a:rPr lang="en-US" sz="2000" dirty="0"/>
              <a:t>, String </a:t>
            </a:r>
            <a:r>
              <a:rPr lang="en-US" sz="2000" dirty="0" err="1"/>
              <a:t>s_name</a:t>
            </a:r>
            <a:r>
              <a:rPr lang="en-US" sz="2000" dirty="0"/>
              <a:t>, </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getS_id</a:t>
            </a:r>
            <a:r>
              <a:rPr lang="en-US" sz="2000" dirty="0"/>
              <a:t>() {  </a:t>
            </a:r>
          </a:p>
          <a:p>
            <a:pPr>
              <a:spcBef>
                <a:spcPts val="0"/>
              </a:spcBef>
              <a:buNone/>
            </a:pPr>
            <a:r>
              <a:rPr lang="en-US" sz="2000" dirty="0"/>
              <a:t>        </a:t>
            </a:r>
            <a:r>
              <a:rPr lang="en-US" sz="2000" b="1" dirty="0"/>
              <a:t>return</a:t>
            </a:r>
            <a:r>
              <a:rPr lang="en-US" sz="2000" dirty="0"/>
              <a:t>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setS_id</a:t>
            </a:r>
            <a:r>
              <a:rPr lang="en-US" sz="2000" dirty="0"/>
              <a:t>(</a:t>
            </a:r>
            <a:r>
              <a:rPr lang="en-US" sz="2000" b="1" dirty="0" err="1"/>
              <a:t>int</a:t>
            </a:r>
            <a:r>
              <a:rPr lang="en-US" sz="2000" dirty="0"/>
              <a:t> </a:t>
            </a:r>
            <a:r>
              <a:rPr lang="en-US" sz="2000" dirty="0" err="1"/>
              <a:t>s_id</a:t>
            </a:r>
            <a:r>
              <a:rPr lang="en-US" sz="2000" dirty="0"/>
              <a:t>) {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String </a:t>
            </a:r>
            <a:r>
              <a:rPr lang="en-US" sz="2000" dirty="0" err="1"/>
              <a:t>getS_name</a:t>
            </a:r>
            <a:r>
              <a:rPr lang="en-US" sz="2000" dirty="0"/>
              <a:t>() {  </a:t>
            </a:r>
          </a:p>
          <a:p>
            <a:pPr>
              <a:spcBef>
                <a:spcPts val="0"/>
              </a:spcBef>
              <a:buNone/>
            </a:pPr>
            <a:r>
              <a:rPr lang="en-US" sz="2000" dirty="0"/>
              <a:t>        </a:t>
            </a:r>
            <a:r>
              <a:rPr lang="en-US" sz="2000" b="1" dirty="0"/>
              <a:t>return</a:t>
            </a:r>
            <a:r>
              <a:rPr lang="en-US" sz="2000" dirty="0"/>
              <a:t>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setS_name</a:t>
            </a:r>
            <a:r>
              <a:rPr lang="en-US" sz="2000" dirty="0"/>
              <a:t>(String </a:t>
            </a:r>
            <a:r>
              <a:rPr lang="en-US" sz="2000" dirty="0" err="1"/>
              <a:t>s_name</a:t>
            </a:r>
            <a:r>
              <a:rPr lang="en-US" sz="2000" dirty="0"/>
              <a:t>) {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getS_age</a:t>
            </a:r>
            <a:r>
              <a:rPr lang="en-US" sz="2000" dirty="0"/>
              <a:t>() {  </a:t>
            </a:r>
          </a:p>
          <a:p>
            <a:pPr>
              <a:spcBef>
                <a:spcPts val="0"/>
              </a:spcBef>
              <a:buNone/>
            </a:pPr>
            <a:r>
              <a:rPr lang="en-US" sz="2000" dirty="0"/>
              <a:t>        </a:t>
            </a:r>
            <a:r>
              <a:rPr lang="en-US" sz="2000" b="1" dirty="0"/>
              <a:t>return</a:t>
            </a:r>
            <a:r>
              <a:rPr lang="en-US" sz="2000" dirty="0"/>
              <a:t>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setS_age</a:t>
            </a:r>
            <a:r>
              <a:rPr lang="en-US" sz="2000" dirty="0"/>
              <a:t>(</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187</a:t>
            </a:fld>
            <a:endParaRPr lang="en-US"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3" name="Content Placeholder 2"/>
          <p:cNvSpPr>
            <a:spLocks noGrp="1"/>
          </p:cNvSpPr>
          <p:nvPr>
            <p:ph idx="1"/>
          </p:nvPr>
        </p:nvSpPr>
        <p:spPr>
          <a:xfrm>
            <a:off x="838200" y="1500174"/>
            <a:ext cx="10515600" cy="4676789"/>
          </a:xfrm>
        </p:spPr>
        <p:txBody>
          <a:bodyPr/>
          <a:lstStyle/>
          <a:p>
            <a:pPr>
              <a:spcBef>
                <a:spcPts val="0"/>
              </a:spcBef>
              <a:buNone/>
            </a:pPr>
            <a:r>
              <a:rPr lang="en-US" dirty="0"/>
              <a:t>&lt;persistence&gt;  </a:t>
            </a:r>
          </a:p>
          <a:p>
            <a:pPr>
              <a:spcBef>
                <a:spcPts val="0"/>
              </a:spcBef>
              <a:buNone/>
            </a:pPr>
            <a:r>
              <a:rPr lang="en-US" dirty="0"/>
              <a:t>&lt;persistence-unit name="</a:t>
            </a:r>
            <a:r>
              <a:rPr lang="en-US" dirty="0" err="1"/>
              <a:t>Student_details</a:t>
            </a:r>
            <a:r>
              <a:rPr lang="en-US" dirty="0"/>
              <a:t>"&gt;  </a:t>
            </a:r>
          </a:p>
          <a:p>
            <a:pPr>
              <a:spcBef>
                <a:spcPts val="0"/>
              </a:spcBef>
              <a:buNone/>
            </a:pPr>
            <a:r>
              <a:rPr lang="en-US" dirty="0"/>
              <a:t>     </a:t>
            </a:r>
          </a:p>
          <a:p>
            <a:pPr>
              <a:spcBef>
                <a:spcPts val="0"/>
              </a:spcBef>
              <a:buNone/>
            </a:pPr>
            <a:r>
              <a:rPr lang="en-US" dirty="0"/>
              <a:t>      &lt;</a:t>
            </a:r>
            <a:r>
              <a:rPr lang="en-US" b="1" dirty="0"/>
              <a:t>class</a:t>
            </a:r>
            <a:r>
              <a:rPr lang="en-US" dirty="0"/>
              <a:t>&gt;</a:t>
            </a:r>
            <a:r>
              <a:rPr lang="en-US" dirty="0" err="1"/>
              <a:t>com.javatpoint.jpa.StudentEntity</a:t>
            </a:r>
            <a:r>
              <a:rPr lang="en-US" dirty="0"/>
              <a:t>&lt;/</a:t>
            </a:r>
            <a:r>
              <a:rPr lang="en-US" b="1" dirty="0"/>
              <a:t>class</a:t>
            </a:r>
            <a:r>
              <a:rPr lang="en-US" dirty="0"/>
              <a:t>&gt;  </a:t>
            </a:r>
          </a:p>
          <a:p>
            <a:pPr>
              <a:spcBef>
                <a:spcPts val="0"/>
              </a:spcBef>
              <a:buNone/>
            </a:pPr>
            <a:r>
              <a:rPr lang="en-US" dirty="0"/>
              <a:t>  </a:t>
            </a:r>
          </a:p>
          <a:p>
            <a:pPr>
              <a:spcBef>
                <a:spcPts val="0"/>
              </a:spcBef>
              <a:buNone/>
            </a:pPr>
            <a:r>
              <a:rPr lang="en-US" dirty="0"/>
              <a:t>      &lt;properties&gt;  </a:t>
            </a:r>
          </a:p>
          <a:p>
            <a:pPr>
              <a:spcBef>
                <a:spcPts val="0"/>
              </a:spcBef>
              <a:buNone/>
            </a:pPr>
            <a:r>
              <a:rPr lang="en-US" dirty="0"/>
              <a:t>         &lt;property name="</a:t>
            </a:r>
            <a:r>
              <a:rPr lang="en-US" dirty="0" err="1"/>
              <a:t>javax.persistence.jdbc.driver</a:t>
            </a:r>
            <a:r>
              <a:rPr lang="en-US" dirty="0"/>
              <a:t>" value="</a:t>
            </a:r>
            <a:r>
              <a:rPr lang="en-US" dirty="0" err="1"/>
              <a:t>com.mysql.jdbc.Driver</a:t>
            </a:r>
            <a:r>
              <a:rPr lang="en-US" dirty="0"/>
              <a:t>"/&gt;  </a:t>
            </a:r>
          </a:p>
          <a:p>
            <a:pPr>
              <a:spcBef>
                <a:spcPts val="0"/>
              </a:spcBef>
              <a:buNone/>
            </a:pPr>
            <a:r>
              <a:rPr lang="en-US" dirty="0"/>
              <a:t>         &lt;property name="</a:t>
            </a:r>
            <a:r>
              <a:rPr lang="en-US" dirty="0" err="1"/>
              <a:t>javax.persistence.jdbc.url</a:t>
            </a:r>
            <a:r>
              <a:rPr lang="en-US" dirty="0"/>
              <a:t>" value="</a:t>
            </a:r>
            <a:r>
              <a:rPr lang="en-US" dirty="0" err="1"/>
              <a:t>jdbc:mysql</a:t>
            </a:r>
            <a:r>
              <a:rPr lang="en-US" dirty="0"/>
              <a:t>://localhost:3306/</a:t>
            </a:r>
            <a:r>
              <a:rPr lang="en-US" dirty="0" err="1"/>
              <a:t>studentdata</a:t>
            </a:r>
            <a:r>
              <a:rPr lang="en-US" dirty="0"/>
              <a:t>"/&gt;  </a:t>
            </a:r>
          </a:p>
          <a:p>
            <a:pPr>
              <a:spcBef>
                <a:spcPts val="0"/>
              </a:spcBef>
              <a:buNone/>
            </a:pPr>
            <a:r>
              <a:rPr lang="en-US" dirty="0"/>
              <a:t>         &lt;property name="</a:t>
            </a:r>
            <a:r>
              <a:rPr lang="en-US" dirty="0" err="1"/>
              <a:t>javax.persistence.jdbc.user</a:t>
            </a:r>
            <a:r>
              <a:rPr lang="en-US" dirty="0"/>
              <a:t>" value="root"/&gt;  </a:t>
            </a:r>
          </a:p>
          <a:p>
            <a:pPr>
              <a:spcBef>
                <a:spcPts val="0"/>
              </a:spcBef>
              <a:buNone/>
            </a:pPr>
            <a:r>
              <a:rPr lang="en-US" dirty="0"/>
              <a:t>         &lt;property name="</a:t>
            </a:r>
            <a:r>
              <a:rPr lang="en-US" dirty="0" err="1"/>
              <a:t>javax.persistence.jdbc.password</a:t>
            </a:r>
            <a:r>
              <a:rPr lang="en-US" dirty="0"/>
              <a:t>" value=""/&gt;  </a:t>
            </a:r>
          </a:p>
          <a:p>
            <a:pPr>
              <a:spcBef>
                <a:spcPts val="0"/>
              </a:spcBef>
              <a:buNone/>
            </a:pPr>
            <a:r>
              <a:rPr lang="en-US" dirty="0"/>
              <a:t>         &lt;property name="</a:t>
            </a:r>
            <a:r>
              <a:rPr lang="en-US" dirty="0" err="1"/>
              <a:t>eclipselink.logging.level</a:t>
            </a:r>
            <a:r>
              <a:rPr lang="en-US" dirty="0"/>
              <a:t>" value="SEVERE"/&gt;  </a:t>
            </a:r>
          </a:p>
          <a:p>
            <a:pPr>
              <a:spcBef>
                <a:spcPts val="0"/>
              </a:spcBef>
              <a:buNone/>
            </a:pPr>
            <a:r>
              <a:rPr lang="en-US" dirty="0"/>
              <a:t>         &lt;property name="</a:t>
            </a:r>
            <a:r>
              <a:rPr lang="en-US" dirty="0" err="1"/>
              <a:t>eclipselink.ddl</a:t>
            </a:r>
            <a:r>
              <a:rPr lang="en-US" dirty="0"/>
              <a:t>-generation" value="create-or-extend-tables"/&gt;  </a:t>
            </a:r>
          </a:p>
          <a:p>
            <a:pPr>
              <a:spcBef>
                <a:spcPts val="0"/>
              </a:spcBef>
              <a:buNone/>
            </a:pPr>
            <a:r>
              <a:rPr lang="en-US" dirty="0"/>
              <a:t>      &lt;/properties&gt;  </a:t>
            </a:r>
          </a:p>
          <a:p>
            <a:pPr>
              <a:spcBef>
                <a:spcPts val="0"/>
              </a:spcBef>
              <a:buNone/>
            </a:pPr>
            <a:r>
              <a:rPr lang="en-US" dirty="0"/>
              <a:t>        </a:t>
            </a:r>
          </a:p>
          <a:p>
            <a:pPr>
              <a:spcBef>
                <a:spcPts val="0"/>
              </a:spcBef>
              <a:buNone/>
            </a:pPr>
            <a:r>
              <a:rPr lang="en-US" dirty="0"/>
              <a:t>   &lt;/persistence-unit&gt;  </a:t>
            </a:r>
          </a:p>
          <a:p>
            <a:pPr>
              <a:spcBef>
                <a:spcPts val="0"/>
              </a:spcBef>
              <a:buNone/>
            </a:pPr>
            <a:r>
              <a:rPr lang="en-US" dirty="0"/>
              <a:t>&lt;/persistence&gt;  </a:t>
            </a:r>
          </a:p>
          <a:p>
            <a:pPr>
              <a:spcBef>
                <a:spcPts val="0"/>
              </a:spcBef>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188</a:t>
            </a:fld>
            <a:endParaRPr lang="en-US"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FetchColumn.java</a:t>
            </a:r>
            <a:endParaRPr lang="en-US" dirty="0"/>
          </a:p>
        </p:txBody>
      </p:sp>
      <p:sp>
        <p:nvSpPr>
          <p:cNvPr id="3" name="Content Placeholder 2"/>
          <p:cNvSpPr>
            <a:spLocks noGrp="1"/>
          </p:cNvSpPr>
          <p:nvPr>
            <p:ph idx="1"/>
          </p:nvPr>
        </p:nvSpPr>
        <p:spPr/>
        <p:txBody>
          <a:bodyPr/>
          <a:lstStyle/>
          <a:p>
            <a:pPr>
              <a:spcBef>
                <a:spcPts val="0"/>
              </a:spcBef>
              <a:buNone/>
            </a:pPr>
            <a:r>
              <a:rPr lang="en-US" sz="2000" b="1" dirty="0"/>
              <a:t>package</a:t>
            </a:r>
            <a:r>
              <a:rPr lang="en-US" sz="2000" dirty="0"/>
              <a:t> </a:t>
            </a:r>
            <a:r>
              <a:rPr lang="en-US" sz="2000" dirty="0" err="1"/>
              <a:t>com.javatpoint.jpa.jpql</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import</a:t>
            </a:r>
            <a:r>
              <a:rPr lang="en-US" sz="2000" dirty="0"/>
              <a:t> </a:t>
            </a:r>
            <a:r>
              <a:rPr lang="en-US" sz="2000" dirty="0" err="1"/>
              <a:t>java.util</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FetchColumn</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 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 = </a:t>
            </a:r>
            <a:r>
              <a:rPr lang="en-US" sz="2000" dirty="0" err="1"/>
              <a:t>Persistence.createEntityManagerFactory</a:t>
            </a:r>
            <a:r>
              <a:rPr lang="en-US" sz="2000" dirty="0"/>
              <a:t>( "</a:t>
            </a:r>
            <a:r>
              <a:rPr lang="en-US" sz="2000" dirty="0" err="1"/>
              <a:t>Student_details</a:t>
            </a:r>
            <a:r>
              <a:rPr lang="en-US" sz="2000" dirty="0"/>
              <a:t>" );  </a:t>
            </a:r>
          </a:p>
          <a:p>
            <a:pPr>
              <a:spcBef>
                <a:spcPts val="0"/>
              </a:spcBef>
              <a:buNone/>
            </a:pPr>
            <a:r>
              <a:rPr lang="en-US" sz="2000" dirty="0"/>
              <a:t>          </a:t>
            </a:r>
            <a:r>
              <a:rPr lang="en-US" sz="2000" dirty="0" err="1"/>
              <a:t>EntityManager</a:t>
            </a:r>
            <a:r>
              <a:rPr lang="en-US" sz="2000" dirty="0"/>
              <a:t> </a:t>
            </a:r>
            <a:r>
              <a:rPr lang="en-US" sz="2000" dirty="0" err="1"/>
              <a:t>em</a:t>
            </a:r>
            <a:r>
              <a:rPr lang="en-US" sz="2000" dirty="0"/>
              <a:t> = </a:t>
            </a:r>
            <a:r>
              <a:rPr lang="en-US" sz="2000" dirty="0" err="1"/>
              <a:t>emf.createEntityManager</a:t>
            </a:r>
            <a:r>
              <a:rPr lang="en-US" sz="2000" dirty="0"/>
              <a:t>();  </a:t>
            </a:r>
          </a:p>
          <a:p>
            <a:pPr>
              <a:spcBef>
                <a:spcPts val="0"/>
              </a:spcBef>
              <a:buNone/>
            </a:pPr>
            <a:r>
              <a:rPr lang="en-US" sz="2000" dirty="0"/>
              <a:t>          </a:t>
            </a:r>
            <a:r>
              <a:rPr lang="en-US" sz="2000" dirty="0" err="1"/>
              <a:t>em.getTransaction</a:t>
            </a:r>
            <a:r>
              <a:rPr lang="en-US" sz="2000" dirty="0"/>
              <a:t>().begin( );  </a:t>
            </a:r>
          </a:p>
          <a:p>
            <a:pPr>
              <a:spcBef>
                <a:spcPts val="0"/>
              </a:spcBef>
              <a:buNone/>
            </a:pPr>
            <a:r>
              <a:rPr lang="en-US" sz="2000" dirty="0"/>
              <a:t>                    </a:t>
            </a:r>
          </a:p>
          <a:p>
            <a:pPr>
              <a:spcBef>
                <a:spcPts val="0"/>
              </a:spcBef>
              <a:buNone/>
            </a:pPr>
            <a:r>
              <a:rPr lang="en-US" sz="2000" dirty="0"/>
              <a:t>          Query </a:t>
            </a:r>
            <a:r>
              <a:rPr lang="en-US" sz="2000" dirty="0" err="1"/>
              <a:t>query</a:t>
            </a:r>
            <a:r>
              <a:rPr lang="en-US" sz="2000" dirty="0"/>
              <a:t> = </a:t>
            </a:r>
            <a:r>
              <a:rPr lang="en-US" sz="2000" dirty="0" err="1"/>
              <a:t>em.createQuery</a:t>
            </a:r>
            <a:r>
              <a:rPr lang="en-US" sz="2000" dirty="0"/>
              <a:t>("Select </a:t>
            </a:r>
            <a:r>
              <a:rPr lang="en-US" sz="2000" dirty="0" err="1"/>
              <a:t>s.s_name</a:t>
            </a:r>
            <a:r>
              <a:rPr lang="en-US" sz="2000" dirty="0"/>
              <a:t> from </a:t>
            </a:r>
            <a:r>
              <a:rPr lang="en-US" sz="2000" dirty="0" err="1"/>
              <a:t>StudentEntity</a:t>
            </a:r>
            <a:r>
              <a:rPr lang="en-US" sz="2000" dirty="0"/>
              <a:t> s");  </a:t>
            </a:r>
          </a:p>
          <a:p>
            <a:pPr>
              <a:spcBef>
                <a:spcPts val="0"/>
              </a:spcBef>
              <a:buNone/>
            </a:pPr>
            <a:r>
              <a:rPr lang="en-US" sz="2000" dirty="0"/>
              <a:t>          @</a:t>
            </a:r>
            <a:r>
              <a:rPr lang="en-US" sz="2000" dirty="0" err="1"/>
              <a:t>SuppressWarnings</a:t>
            </a:r>
            <a:r>
              <a:rPr lang="en-US" sz="2000" dirty="0"/>
              <a:t>("unchecked")  </a:t>
            </a:r>
          </a:p>
          <a:p>
            <a:pPr>
              <a:spcBef>
                <a:spcPts val="0"/>
              </a:spcBef>
              <a:buNone/>
            </a:pPr>
            <a:r>
              <a:rPr lang="en-US" sz="2000" dirty="0"/>
              <a:t>        List&lt;String&gt; list =</a:t>
            </a:r>
            <a:r>
              <a:rPr lang="en-US" sz="2000" dirty="0" err="1"/>
              <a:t>query.getResultList</a:t>
            </a:r>
            <a:r>
              <a:rPr lang="en-US" sz="2000" dirty="0"/>
              <a:t>();  </a:t>
            </a:r>
          </a:p>
          <a:p>
            <a:pPr>
              <a:spcBef>
                <a:spcPts val="0"/>
              </a:spcBef>
              <a:buNone/>
            </a:pPr>
            <a:r>
              <a:rPr lang="en-US" sz="2000" dirty="0"/>
              <a:t>          </a:t>
            </a:r>
            <a:r>
              <a:rPr lang="en-US" sz="2000" dirty="0" err="1"/>
              <a:t>System.out.println</a:t>
            </a:r>
            <a:r>
              <a:rPr lang="en-US" sz="2000" dirty="0"/>
              <a:t>("Student Name :");  </a:t>
            </a:r>
          </a:p>
          <a:p>
            <a:pPr>
              <a:spcBef>
                <a:spcPts val="0"/>
              </a:spcBef>
              <a:buNone/>
            </a:pPr>
            <a:r>
              <a:rPr lang="en-US" sz="2000" dirty="0"/>
              <a:t>          </a:t>
            </a:r>
            <a:r>
              <a:rPr lang="en-US" sz="2000" b="1" dirty="0"/>
              <a:t>for</a:t>
            </a:r>
            <a:r>
              <a:rPr lang="en-US" sz="2000" dirty="0"/>
              <a:t>(String s:list) {  </a:t>
            </a:r>
          </a:p>
          <a:p>
            <a:pPr>
              <a:spcBef>
                <a:spcPts val="0"/>
              </a:spcBef>
              <a:buNone/>
            </a:pPr>
            <a:r>
              <a:rPr lang="en-US" sz="2000" dirty="0"/>
              <a:t>                </a:t>
            </a:r>
          </a:p>
          <a:p>
            <a:pPr>
              <a:spcBef>
                <a:spcPts val="0"/>
              </a:spcBef>
              <a:buNone/>
            </a:pPr>
            <a:r>
              <a:rPr lang="en-US" sz="2000" dirty="0"/>
              <a:t>             </a:t>
            </a:r>
            <a:r>
              <a:rPr lang="en-US" sz="2000" dirty="0" err="1"/>
              <a:t>System.out.println</a:t>
            </a:r>
            <a:r>
              <a:rPr lang="en-US" sz="2000" dirty="0"/>
              <a:t>(s);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189</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br>
              <a:rPr lang="en-US" dirty="0"/>
            </a:br>
            <a:endParaRPr lang="en-US" dirty="0"/>
          </a:p>
        </p:txBody>
      </p:sp>
      <p:sp>
        <p:nvSpPr>
          <p:cNvPr id="3" name="Content Placeholder 2"/>
          <p:cNvSpPr>
            <a:spLocks noGrp="1"/>
          </p:cNvSpPr>
          <p:nvPr>
            <p:ph idx="1"/>
          </p:nvPr>
        </p:nvSpPr>
        <p:spPr/>
        <p:txBody>
          <a:bodyPr/>
          <a:lstStyle/>
          <a:p>
            <a:r>
              <a:rPr lang="en-GB" dirty="0"/>
              <a:t>Query objects use SQL or Hibernate Query Language (HQL) string to retrieve data from the database and create objects. </a:t>
            </a:r>
          </a:p>
          <a:p>
            <a:r>
              <a:rPr lang="en-GB" dirty="0"/>
              <a:t>A Query instance is used to bind query parameters, limit the number of results returned by the query, and finally to execute the query.</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19</a:t>
            </a:fld>
            <a:endParaRPr lang="en-US" alt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190</a:t>
            </a:fld>
            <a:endParaRPr lang="en-US" altLang="en-US"/>
          </a:p>
        </p:txBody>
      </p:sp>
      <p:pic>
        <p:nvPicPr>
          <p:cNvPr id="5" name="Content Placeholder 4" descr="JPA JPQL Basic Operations"/>
          <p:cNvPicPr>
            <a:picLocks noGrp="1"/>
          </p:cNvPicPr>
          <p:nvPr>
            <p:ph idx="1"/>
          </p:nvPr>
        </p:nvPicPr>
        <p:blipFill>
          <a:blip r:embed="rId2"/>
          <a:srcRect/>
          <a:stretch>
            <a:fillRect/>
          </a:stretch>
        </p:blipFill>
        <p:spPr bwMode="auto">
          <a:xfrm>
            <a:off x="1881158" y="1785926"/>
            <a:ext cx="3500462" cy="2214578"/>
          </a:xfrm>
          <a:prstGeom prst="rect">
            <a:avLst/>
          </a:prstGeom>
          <a:noFill/>
          <a:ln w="9525">
            <a:noFill/>
            <a:miter lim="800000"/>
            <a:headEnd/>
            <a:tailEnd/>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JPQL Static Query Example</a:t>
            </a:r>
            <a:br>
              <a:rPr lang="en-US" dirty="0"/>
            </a:br>
            <a:endParaRPr lang="en-US" dirty="0"/>
          </a:p>
        </p:txBody>
      </p:sp>
      <p:sp>
        <p:nvSpPr>
          <p:cNvPr id="3" name="Content Placeholder 2"/>
          <p:cNvSpPr>
            <a:spLocks noGrp="1"/>
          </p:cNvSpPr>
          <p:nvPr>
            <p:ph idx="1"/>
          </p:nvPr>
        </p:nvSpPr>
        <p:spPr/>
        <p:txBody>
          <a:bodyPr/>
          <a:lstStyle/>
          <a:p>
            <a:r>
              <a:rPr lang="en-GB" dirty="0"/>
              <a:t>In this example, we will fetch single column from database by using </a:t>
            </a:r>
            <a:r>
              <a:rPr lang="en-GB" b="1" dirty="0" err="1"/>
              <a:t>createNamedQuery</a:t>
            </a:r>
            <a:r>
              <a:rPr lang="en-GB" b="1" dirty="0"/>
              <a:t>()</a:t>
            </a:r>
            <a:r>
              <a:rPr lang="en-GB" dirty="0"/>
              <a:t> method .</a:t>
            </a:r>
          </a:p>
          <a:p>
            <a:r>
              <a:rPr lang="en-GB" b="1" dirty="0"/>
              <a:t>StudentEntity.java</a:t>
            </a:r>
            <a:endParaRPr lang="en-GB" dirty="0"/>
          </a:p>
          <a:p>
            <a:pPr>
              <a:spcBef>
                <a:spcPts val="0"/>
              </a:spcBef>
              <a:buNone/>
            </a:pPr>
            <a:r>
              <a:rPr lang="en-GB" sz="2000" b="1" dirty="0"/>
              <a:t>package</a:t>
            </a:r>
            <a:r>
              <a:rPr lang="en-GB" sz="2000" dirty="0"/>
              <a:t> </a:t>
            </a:r>
            <a:r>
              <a:rPr lang="en-GB" sz="2000" dirty="0" err="1"/>
              <a:t>com.javatpoint.jpa</a:t>
            </a:r>
            <a:r>
              <a:rPr lang="en-GB" sz="2000" dirty="0"/>
              <a:t>;  </a:t>
            </a:r>
          </a:p>
          <a:p>
            <a:pPr>
              <a:spcBef>
                <a:spcPts val="0"/>
              </a:spcBef>
              <a:buNone/>
            </a:pPr>
            <a:r>
              <a:rPr lang="en-GB" sz="2000" dirty="0"/>
              <a:t>    </a:t>
            </a:r>
            <a:r>
              <a:rPr lang="en-GB" sz="2000" b="1" dirty="0"/>
              <a:t>import</a:t>
            </a:r>
            <a:r>
              <a:rPr lang="en-GB" sz="2000" dirty="0"/>
              <a:t> </a:t>
            </a:r>
            <a:r>
              <a:rPr lang="en-GB" sz="2000" dirty="0" err="1"/>
              <a:t>javax.persistence</a:t>
            </a:r>
            <a:r>
              <a:rPr lang="en-GB" sz="2000" dirty="0"/>
              <a:t>.*;  </a:t>
            </a:r>
          </a:p>
          <a:p>
            <a:pPr>
              <a:spcBef>
                <a:spcPts val="0"/>
              </a:spcBef>
              <a:buNone/>
            </a:pPr>
            <a:r>
              <a:rPr lang="en-GB" sz="2000" dirty="0"/>
              <a:t>  </a:t>
            </a:r>
          </a:p>
          <a:p>
            <a:pPr>
              <a:spcBef>
                <a:spcPts val="0"/>
              </a:spcBef>
              <a:buNone/>
            </a:pPr>
            <a:r>
              <a:rPr lang="en-GB" sz="2000" dirty="0"/>
              <a:t>    @Entity  </a:t>
            </a:r>
          </a:p>
          <a:p>
            <a:pPr>
              <a:spcBef>
                <a:spcPts val="0"/>
              </a:spcBef>
              <a:buNone/>
            </a:pPr>
            <a:r>
              <a:rPr lang="en-GB" sz="2000" dirty="0"/>
              <a:t>    @Table(name="student")  </a:t>
            </a:r>
          </a:p>
          <a:p>
            <a:pPr>
              <a:spcBef>
                <a:spcPts val="0"/>
              </a:spcBef>
              <a:buNone/>
            </a:pPr>
            <a:r>
              <a:rPr lang="en-GB" sz="2000" dirty="0"/>
              <a:t>    @</a:t>
            </a:r>
            <a:r>
              <a:rPr lang="en-GB" sz="2000" dirty="0" err="1"/>
              <a:t>NamedQuery</a:t>
            </a:r>
            <a:r>
              <a:rPr lang="en-GB" sz="2000" dirty="0"/>
              <a:t>(name = "find name" , query = "Select s from </a:t>
            </a:r>
            <a:r>
              <a:rPr lang="en-GB" sz="2000" dirty="0" err="1"/>
              <a:t>StudentEntity</a:t>
            </a:r>
            <a:r>
              <a:rPr lang="en-GB" sz="2000" dirty="0"/>
              <a:t> s")  </a:t>
            </a:r>
          </a:p>
          <a:p>
            <a:pPr>
              <a:spcBef>
                <a:spcPts val="0"/>
              </a:spcBef>
              <a:buNone/>
            </a:pPr>
            <a:r>
              <a:rPr lang="en-GB" sz="2000" dirty="0"/>
              <a:t>    </a:t>
            </a:r>
            <a:r>
              <a:rPr lang="en-GB" sz="2000" b="1" dirty="0"/>
              <a:t>public</a:t>
            </a:r>
            <a:r>
              <a:rPr lang="en-GB" sz="2000" dirty="0"/>
              <a:t> </a:t>
            </a:r>
            <a:r>
              <a:rPr lang="en-GB" sz="2000" b="1" dirty="0"/>
              <a:t>class</a:t>
            </a:r>
            <a:r>
              <a:rPr lang="en-GB" sz="2000" dirty="0"/>
              <a:t> </a:t>
            </a:r>
            <a:r>
              <a:rPr lang="en-GB" sz="2000" dirty="0" err="1"/>
              <a:t>StudentEntity</a:t>
            </a:r>
            <a:r>
              <a:rPr lang="en-GB" sz="2000" dirty="0"/>
              <a:t> {  </a:t>
            </a:r>
          </a:p>
          <a:p>
            <a:pPr>
              <a:spcBef>
                <a:spcPts val="0"/>
              </a:spcBef>
              <a:buNone/>
            </a:pPr>
            <a:r>
              <a:rPr lang="en-GB" sz="2000" dirty="0"/>
              <a:t>  </a:t>
            </a:r>
          </a:p>
          <a:p>
            <a:pPr>
              <a:spcBef>
                <a:spcPts val="0"/>
              </a:spcBef>
              <a:buNone/>
            </a:pPr>
            <a:r>
              <a:rPr lang="en-GB" sz="2000" dirty="0"/>
              <a:t>        @Id  </a:t>
            </a:r>
          </a:p>
          <a:p>
            <a:pPr>
              <a:spcBef>
                <a:spcPts val="0"/>
              </a:spcBef>
              <a:buNone/>
            </a:pPr>
            <a:r>
              <a:rPr lang="en-GB" sz="2000" dirty="0"/>
              <a:t>        </a:t>
            </a:r>
            <a:r>
              <a:rPr lang="en-GB" sz="2000" b="1" dirty="0"/>
              <a:t>private</a:t>
            </a:r>
            <a:r>
              <a:rPr lang="en-GB" sz="2000" dirty="0"/>
              <a:t> </a:t>
            </a:r>
            <a:r>
              <a:rPr lang="en-GB" sz="2000" b="1" dirty="0" err="1"/>
              <a:t>int</a:t>
            </a:r>
            <a:r>
              <a:rPr lang="en-GB" sz="2000" dirty="0"/>
              <a:t> </a:t>
            </a:r>
            <a:r>
              <a:rPr lang="en-GB" sz="2000" dirty="0" err="1"/>
              <a:t>s_id</a:t>
            </a:r>
            <a:r>
              <a:rPr lang="en-GB" sz="2000" dirty="0"/>
              <a:t>;  </a:t>
            </a:r>
          </a:p>
          <a:p>
            <a:pPr>
              <a:spcBef>
                <a:spcPts val="0"/>
              </a:spcBef>
              <a:buNone/>
            </a:pPr>
            <a:r>
              <a:rPr lang="en-GB" sz="2000" dirty="0"/>
              <a:t>        </a:t>
            </a:r>
            <a:r>
              <a:rPr lang="en-GB" sz="2000" b="1" dirty="0"/>
              <a:t>private</a:t>
            </a:r>
            <a:r>
              <a:rPr lang="en-GB" sz="2000" dirty="0"/>
              <a:t> String </a:t>
            </a:r>
            <a:r>
              <a:rPr lang="en-GB" sz="2000" dirty="0" err="1"/>
              <a:t>s_name</a:t>
            </a:r>
            <a:r>
              <a:rPr lang="en-GB" sz="2000" dirty="0"/>
              <a:t>;  </a:t>
            </a:r>
          </a:p>
          <a:p>
            <a:pPr>
              <a:spcBef>
                <a:spcPts val="0"/>
              </a:spcBef>
              <a:buNone/>
            </a:pPr>
            <a:r>
              <a:rPr lang="en-GB" sz="2000" dirty="0"/>
              <a:t>        </a:t>
            </a:r>
            <a:r>
              <a:rPr lang="en-GB" sz="2000" b="1" dirty="0"/>
              <a:t>private</a:t>
            </a:r>
            <a:r>
              <a:rPr lang="en-GB" sz="2000" dirty="0"/>
              <a:t> </a:t>
            </a:r>
            <a:r>
              <a:rPr lang="en-GB" sz="2000" b="1" dirty="0" err="1"/>
              <a:t>int</a:t>
            </a:r>
            <a:r>
              <a:rPr lang="en-GB" sz="2000" dirty="0"/>
              <a:t> </a:t>
            </a:r>
            <a:r>
              <a:rPr lang="en-GB" sz="2000" dirty="0" err="1"/>
              <a:t>s_age</a:t>
            </a:r>
            <a:r>
              <a:rPr lang="en-GB" sz="2000" dirty="0"/>
              <a:t>;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dirty="0" err="1"/>
              <a:t>StudentEntity</a:t>
            </a:r>
            <a:r>
              <a:rPr lang="en-GB" sz="2000" dirty="0"/>
              <a:t>(</a:t>
            </a:r>
            <a:r>
              <a:rPr lang="en-GB" sz="2000" b="1" dirty="0" err="1"/>
              <a:t>int</a:t>
            </a:r>
            <a:r>
              <a:rPr lang="en-GB" sz="2000" dirty="0"/>
              <a:t> </a:t>
            </a:r>
            <a:r>
              <a:rPr lang="en-GB" sz="2000" dirty="0" err="1"/>
              <a:t>s_id</a:t>
            </a:r>
            <a:r>
              <a:rPr lang="en-GB" sz="2000" dirty="0"/>
              <a:t>, String </a:t>
            </a:r>
            <a:r>
              <a:rPr lang="en-GB" sz="2000" dirty="0" err="1"/>
              <a:t>s_name</a:t>
            </a:r>
            <a:r>
              <a:rPr lang="en-GB" sz="2000" dirty="0"/>
              <a:t>, </a:t>
            </a:r>
            <a:r>
              <a:rPr lang="en-GB" sz="2000" b="1" dirty="0" err="1"/>
              <a:t>int</a:t>
            </a:r>
            <a:r>
              <a:rPr lang="en-GB" sz="2000" dirty="0"/>
              <a:t> </a:t>
            </a:r>
            <a:r>
              <a:rPr lang="en-GB" sz="2000" dirty="0" err="1"/>
              <a:t>s_age</a:t>
            </a:r>
            <a:r>
              <a:rPr lang="en-GB" sz="2000" dirty="0"/>
              <a:t>) {  </a:t>
            </a:r>
          </a:p>
          <a:p>
            <a:pPr>
              <a:spcBef>
                <a:spcPts val="0"/>
              </a:spcBef>
              <a:buNone/>
            </a:pPr>
            <a:r>
              <a:rPr lang="en-GB" sz="2000" dirty="0"/>
              <a:t>            </a:t>
            </a:r>
            <a:r>
              <a:rPr lang="en-GB" sz="2000" b="1" dirty="0"/>
              <a:t>super</a:t>
            </a:r>
            <a:r>
              <a:rPr lang="en-GB" sz="2000" dirty="0"/>
              <a:t>();  </a:t>
            </a:r>
          </a:p>
          <a:p>
            <a:pPr>
              <a:spcBef>
                <a:spcPts val="0"/>
              </a:spcBef>
              <a:buNone/>
            </a:pPr>
            <a:r>
              <a:rPr lang="en-GB" sz="2000" dirty="0"/>
              <a:t>            </a:t>
            </a:r>
            <a:r>
              <a:rPr lang="en-GB" sz="2000" b="1" dirty="0" err="1"/>
              <a:t>this</a:t>
            </a:r>
            <a:r>
              <a:rPr lang="en-GB" sz="2000" dirty="0" err="1"/>
              <a:t>.s_id</a:t>
            </a:r>
            <a:r>
              <a:rPr lang="en-GB" sz="2000" dirty="0"/>
              <a:t> = </a:t>
            </a:r>
            <a:r>
              <a:rPr lang="en-GB" sz="2000" dirty="0" err="1"/>
              <a:t>s_id</a:t>
            </a:r>
            <a:r>
              <a:rPr lang="en-GB" sz="2000" dirty="0"/>
              <a:t>;  </a:t>
            </a:r>
          </a:p>
          <a:p>
            <a:pPr>
              <a:spcBef>
                <a:spcPts val="0"/>
              </a:spcBef>
              <a:buNone/>
            </a:pPr>
            <a:r>
              <a:rPr lang="en-GB" sz="2000" dirty="0"/>
              <a:t>            </a:t>
            </a:r>
            <a:r>
              <a:rPr lang="en-GB" sz="2000" b="1" dirty="0" err="1"/>
              <a:t>this</a:t>
            </a:r>
            <a:r>
              <a:rPr lang="en-GB" sz="2000" dirty="0" err="1"/>
              <a:t>.s_name</a:t>
            </a:r>
            <a:r>
              <a:rPr lang="en-GB" sz="2000" dirty="0"/>
              <a:t> = </a:t>
            </a:r>
            <a:r>
              <a:rPr lang="en-GB" sz="2000" dirty="0" err="1"/>
              <a:t>s_name</a:t>
            </a:r>
            <a:r>
              <a:rPr lang="en-GB" sz="2000" dirty="0"/>
              <a:t>;  </a:t>
            </a:r>
          </a:p>
          <a:p>
            <a:pPr>
              <a:spcBef>
                <a:spcPts val="0"/>
              </a:spcBef>
              <a:buNone/>
            </a:pPr>
            <a:r>
              <a:rPr lang="en-GB" sz="2000" dirty="0"/>
              <a:t>            </a:t>
            </a:r>
            <a:r>
              <a:rPr lang="en-GB" sz="2000" b="1" dirty="0" err="1"/>
              <a:t>this</a:t>
            </a:r>
            <a:r>
              <a:rPr lang="en-GB" sz="2000" dirty="0" err="1"/>
              <a:t>.s_age</a:t>
            </a:r>
            <a:r>
              <a:rPr lang="en-GB" sz="2000" dirty="0"/>
              <a:t> = </a:t>
            </a:r>
            <a:r>
              <a:rPr lang="en-GB" sz="2000" dirty="0" err="1"/>
              <a:t>s_age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dirty="0" err="1"/>
              <a:t>StudentEntity</a:t>
            </a:r>
            <a:r>
              <a:rPr lang="en-GB" sz="2000" dirty="0"/>
              <a:t>() {  </a:t>
            </a:r>
          </a:p>
          <a:p>
            <a:pPr>
              <a:spcBef>
                <a:spcPts val="0"/>
              </a:spcBef>
              <a:buNone/>
            </a:pPr>
            <a:r>
              <a:rPr lang="en-GB" sz="2000" dirty="0"/>
              <a:t>            </a:t>
            </a:r>
            <a:r>
              <a:rPr lang="en-GB" sz="2000" b="1" dirty="0"/>
              <a:t>super</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err="1"/>
              <a:t>int</a:t>
            </a:r>
            <a:r>
              <a:rPr lang="en-GB" sz="2000" dirty="0"/>
              <a:t> </a:t>
            </a:r>
            <a:r>
              <a:rPr lang="en-GB" sz="2000" dirty="0" err="1"/>
              <a:t>getS_id</a:t>
            </a:r>
            <a:r>
              <a:rPr lang="en-GB" sz="2000" dirty="0"/>
              <a:t>() {  </a:t>
            </a:r>
          </a:p>
          <a:p>
            <a:pPr>
              <a:spcBef>
                <a:spcPts val="0"/>
              </a:spcBef>
              <a:buNone/>
            </a:pPr>
            <a:r>
              <a:rPr lang="en-GB" sz="2000" dirty="0"/>
              <a:t>            </a:t>
            </a:r>
            <a:r>
              <a:rPr lang="en-GB" sz="2000" b="1" dirty="0"/>
              <a:t>return</a:t>
            </a:r>
            <a:r>
              <a:rPr lang="en-GB" sz="2000" dirty="0"/>
              <a:t> </a:t>
            </a:r>
            <a:r>
              <a:rPr lang="en-GB" sz="2000" dirty="0" err="1"/>
              <a:t>s_id</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a:t>void</a:t>
            </a:r>
            <a:r>
              <a:rPr lang="en-GB" sz="2000" dirty="0"/>
              <a:t> </a:t>
            </a:r>
            <a:r>
              <a:rPr lang="en-GB" sz="2000" dirty="0" err="1"/>
              <a:t>setS_id</a:t>
            </a:r>
            <a:r>
              <a:rPr lang="en-GB" sz="2000" dirty="0"/>
              <a:t>(</a:t>
            </a:r>
            <a:r>
              <a:rPr lang="en-GB" sz="2000" b="1" dirty="0" err="1"/>
              <a:t>int</a:t>
            </a:r>
            <a:r>
              <a:rPr lang="en-GB" sz="2000" dirty="0"/>
              <a:t> </a:t>
            </a:r>
            <a:r>
              <a:rPr lang="en-GB" sz="2000" dirty="0" err="1"/>
              <a:t>s_id</a:t>
            </a:r>
            <a:r>
              <a:rPr lang="en-GB" sz="2000" dirty="0"/>
              <a:t>) {  </a:t>
            </a:r>
          </a:p>
          <a:p>
            <a:pPr>
              <a:spcBef>
                <a:spcPts val="0"/>
              </a:spcBef>
              <a:buNone/>
            </a:pPr>
            <a:r>
              <a:rPr lang="en-GB" sz="2000" dirty="0"/>
              <a:t>            </a:t>
            </a:r>
            <a:r>
              <a:rPr lang="en-GB" sz="2000" b="1" dirty="0" err="1"/>
              <a:t>this</a:t>
            </a:r>
            <a:r>
              <a:rPr lang="en-GB" sz="2000" dirty="0" err="1"/>
              <a:t>.s_id</a:t>
            </a:r>
            <a:r>
              <a:rPr lang="en-GB" sz="2000" dirty="0"/>
              <a:t> = </a:t>
            </a:r>
            <a:r>
              <a:rPr lang="en-GB" sz="2000" dirty="0" err="1"/>
              <a:t>s_id</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String </a:t>
            </a:r>
            <a:r>
              <a:rPr lang="en-GB" sz="2000" dirty="0" err="1"/>
              <a:t>getS_name</a:t>
            </a:r>
            <a:r>
              <a:rPr lang="en-GB" sz="2000" dirty="0"/>
              <a:t>() {  </a:t>
            </a:r>
          </a:p>
          <a:p>
            <a:pPr>
              <a:spcBef>
                <a:spcPts val="0"/>
              </a:spcBef>
              <a:buNone/>
            </a:pPr>
            <a:r>
              <a:rPr lang="en-GB" sz="2000" dirty="0"/>
              <a:t>            </a:t>
            </a:r>
            <a:r>
              <a:rPr lang="en-GB" sz="2000" b="1" dirty="0"/>
              <a:t>return</a:t>
            </a:r>
            <a:r>
              <a:rPr lang="en-GB" sz="2000" dirty="0"/>
              <a:t> </a:t>
            </a:r>
            <a:r>
              <a:rPr lang="en-GB" sz="2000" dirty="0" err="1"/>
              <a:t>s_name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a:t>void</a:t>
            </a:r>
            <a:r>
              <a:rPr lang="en-GB" sz="2000" dirty="0"/>
              <a:t> </a:t>
            </a:r>
            <a:r>
              <a:rPr lang="en-GB" sz="2000" dirty="0" err="1"/>
              <a:t>setS_name</a:t>
            </a:r>
            <a:r>
              <a:rPr lang="en-GB" sz="2000" dirty="0"/>
              <a:t>(String </a:t>
            </a:r>
            <a:r>
              <a:rPr lang="en-GB" sz="2000" dirty="0" err="1"/>
              <a:t>s_name</a:t>
            </a:r>
            <a:r>
              <a:rPr lang="en-GB" sz="2000" dirty="0"/>
              <a:t>) {  </a:t>
            </a:r>
          </a:p>
          <a:p>
            <a:pPr>
              <a:spcBef>
                <a:spcPts val="0"/>
              </a:spcBef>
              <a:buNone/>
            </a:pPr>
            <a:r>
              <a:rPr lang="en-GB" sz="2000" dirty="0"/>
              <a:t>            </a:t>
            </a:r>
            <a:r>
              <a:rPr lang="en-GB" sz="2000" b="1" dirty="0" err="1"/>
              <a:t>this</a:t>
            </a:r>
            <a:r>
              <a:rPr lang="en-GB" sz="2000" dirty="0" err="1"/>
              <a:t>.s_name</a:t>
            </a:r>
            <a:r>
              <a:rPr lang="en-GB" sz="2000" dirty="0"/>
              <a:t> = </a:t>
            </a:r>
            <a:r>
              <a:rPr lang="en-GB" sz="2000" dirty="0" err="1"/>
              <a:t>s_name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err="1"/>
              <a:t>int</a:t>
            </a:r>
            <a:r>
              <a:rPr lang="en-GB" sz="2000" dirty="0"/>
              <a:t> </a:t>
            </a:r>
            <a:r>
              <a:rPr lang="en-GB" sz="2000" dirty="0" err="1"/>
              <a:t>getS_age</a:t>
            </a:r>
            <a:r>
              <a:rPr lang="en-GB" sz="2000" dirty="0"/>
              <a:t>() {  </a:t>
            </a:r>
          </a:p>
          <a:p>
            <a:pPr>
              <a:spcBef>
                <a:spcPts val="0"/>
              </a:spcBef>
              <a:buNone/>
            </a:pPr>
            <a:r>
              <a:rPr lang="en-GB" sz="2000" dirty="0"/>
              <a:t>            </a:t>
            </a:r>
            <a:r>
              <a:rPr lang="en-GB" sz="2000" b="1" dirty="0"/>
              <a:t>return</a:t>
            </a:r>
            <a:r>
              <a:rPr lang="en-GB" sz="2000" dirty="0"/>
              <a:t> </a:t>
            </a:r>
            <a:r>
              <a:rPr lang="en-GB" sz="2000" dirty="0" err="1"/>
              <a:t>s_age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a:t>void</a:t>
            </a:r>
            <a:r>
              <a:rPr lang="en-GB" sz="2000" dirty="0"/>
              <a:t> </a:t>
            </a:r>
            <a:r>
              <a:rPr lang="en-GB" sz="2000" dirty="0" err="1"/>
              <a:t>setS_age</a:t>
            </a:r>
            <a:r>
              <a:rPr lang="en-GB" sz="2000" dirty="0"/>
              <a:t>(</a:t>
            </a:r>
            <a:r>
              <a:rPr lang="en-GB" sz="2000" b="1" dirty="0" err="1"/>
              <a:t>int</a:t>
            </a:r>
            <a:r>
              <a:rPr lang="en-GB" sz="2000" dirty="0"/>
              <a:t> </a:t>
            </a:r>
            <a:r>
              <a:rPr lang="en-GB" sz="2000" dirty="0" err="1"/>
              <a:t>s_age</a:t>
            </a:r>
            <a:r>
              <a:rPr lang="en-GB" sz="2000" dirty="0"/>
              <a:t>) {  </a:t>
            </a:r>
          </a:p>
          <a:p>
            <a:pPr>
              <a:spcBef>
                <a:spcPts val="0"/>
              </a:spcBef>
              <a:buNone/>
            </a:pPr>
            <a:r>
              <a:rPr lang="en-GB" sz="2000" dirty="0"/>
              <a:t>            </a:t>
            </a:r>
            <a:r>
              <a:rPr lang="en-GB" sz="2000" b="1" dirty="0" err="1"/>
              <a:t>this</a:t>
            </a:r>
            <a:r>
              <a:rPr lang="en-GB" sz="2000" dirty="0" err="1"/>
              <a:t>.s_age</a:t>
            </a:r>
            <a:r>
              <a:rPr lang="en-GB" sz="2000" dirty="0"/>
              <a:t> = </a:t>
            </a:r>
            <a:r>
              <a:rPr lang="en-GB" sz="2000" dirty="0" err="1"/>
              <a:t>s_age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191</a:t>
            </a:fld>
            <a:endParaRPr lang="en-US" alt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3" name="Content Placeholder 2"/>
          <p:cNvSpPr>
            <a:spLocks noGrp="1"/>
          </p:cNvSpPr>
          <p:nvPr>
            <p:ph idx="1"/>
          </p:nvPr>
        </p:nvSpPr>
        <p:spPr/>
        <p:txBody>
          <a:bodyPr/>
          <a:lstStyle/>
          <a:p>
            <a:pPr>
              <a:spcBef>
                <a:spcPts val="0"/>
              </a:spcBef>
              <a:buNone/>
            </a:pPr>
            <a:r>
              <a:rPr lang="en-US" sz="2000" dirty="0"/>
              <a:t>&lt;persistence&gt;  </a:t>
            </a:r>
          </a:p>
          <a:p>
            <a:pPr>
              <a:spcBef>
                <a:spcPts val="0"/>
              </a:spcBef>
              <a:buNone/>
            </a:pPr>
            <a:r>
              <a:rPr lang="en-US" sz="2000" dirty="0"/>
              <a:t>&lt;persistence-unit name="</a:t>
            </a:r>
            <a:r>
              <a:rPr lang="en-US" sz="2000" dirty="0" err="1"/>
              <a:t>Student_details</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com.javatpoint.jpa.StudentEntity</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      &lt;properties&gt;  </a:t>
            </a:r>
          </a:p>
          <a:p>
            <a:pPr>
              <a:spcBef>
                <a:spcPts val="0"/>
              </a:spcBef>
              <a:buNone/>
            </a:pPr>
            <a:r>
              <a:rPr lang="en-US" sz="2000" dirty="0"/>
              <a:t>         &lt;property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         &lt;property name="</a:t>
            </a:r>
            <a:r>
              <a:rPr lang="en-US" sz="2000" dirty="0" err="1"/>
              <a:t>javax.persistence.jdbc.url</a:t>
            </a:r>
            <a:r>
              <a:rPr lang="en-US" sz="2000" dirty="0"/>
              <a:t>" value="</a:t>
            </a:r>
            <a:r>
              <a:rPr lang="en-US" sz="2000" dirty="0" err="1"/>
              <a:t>jdbc:mysql</a:t>
            </a:r>
            <a:r>
              <a:rPr lang="en-US" sz="2000" dirty="0"/>
              <a:t>://localhost:3306/</a:t>
            </a:r>
            <a:r>
              <a:rPr lang="en-US" sz="2000" dirty="0" err="1"/>
              <a:t>studentdata</a:t>
            </a:r>
            <a:r>
              <a:rPr lang="en-US" sz="2000" dirty="0"/>
              <a:t>"/&gt;  </a:t>
            </a:r>
          </a:p>
          <a:p>
            <a:pPr>
              <a:spcBef>
                <a:spcPts val="0"/>
              </a:spcBef>
              <a:buNone/>
            </a:pPr>
            <a:r>
              <a:rPr lang="en-US" sz="2000" dirty="0"/>
              <a:t>         &lt;property name="</a:t>
            </a:r>
            <a:r>
              <a:rPr lang="en-US" sz="2000" dirty="0" err="1"/>
              <a:t>javax.persistence.jdbc.user</a:t>
            </a:r>
            <a:r>
              <a:rPr lang="en-US" sz="2000" dirty="0"/>
              <a:t>" value="root"/&gt;  </a:t>
            </a:r>
          </a:p>
          <a:p>
            <a:pPr>
              <a:spcBef>
                <a:spcPts val="0"/>
              </a:spcBef>
              <a:buNone/>
            </a:pPr>
            <a:r>
              <a:rPr lang="en-US" sz="2000" dirty="0"/>
              <a:t>         &lt;property name="</a:t>
            </a:r>
            <a:r>
              <a:rPr lang="en-US" sz="2000" dirty="0" err="1"/>
              <a:t>javax.persistence.jdbc.password</a:t>
            </a:r>
            <a:r>
              <a:rPr lang="en-US" sz="2000" dirty="0"/>
              <a:t>" value=""/&gt;  </a:t>
            </a:r>
          </a:p>
          <a:p>
            <a:pPr>
              <a:spcBef>
                <a:spcPts val="0"/>
              </a:spcBef>
              <a:buNone/>
            </a:pPr>
            <a:r>
              <a:rPr lang="en-US" sz="2000" dirty="0"/>
              <a:t>         &lt;property name="</a:t>
            </a:r>
            <a:r>
              <a:rPr lang="en-US" sz="2000" dirty="0" err="1"/>
              <a:t>eclipselink.logging.level</a:t>
            </a:r>
            <a:r>
              <a:rPr lang="en-US" sz="2000" dirty="0"/>
              <a:t>" value="SEVERE"/&gt;  </a:t>
            </a:r>
          </a:p>
          <a:p>
            <a:pPr>
              <a:spcBef>
                <a:spcPts val="0"/>
              </a:spcBef>
              <a:buNone/>
            </a:pPr>
            <a:r>
              <a:rPr lang="en-US" sz="2000" dirty="0"/>
              <a:t>         &lt;property name="</a:t>
            </a:r>
            <a:r>
              <a:rPr lang="en-US" sz="2000" dirty="0" err="1"/>
              <a:t>eclipselink.ddl</a:t>
            </a:r>
            <a:r>
              <a:rPr lang="en-US" sz="2000" dirty="0"/>
              <a:t>-generation" value="create-or-extend-tables"/&gt;  </a:t>
            </a:r>
          </a:p>
          <a:p>
            <a:pPr>
              <a:spcBef>
                <a:spcPts val="0"/>
              </a:spcBef>
              <a:buNone/>
            </a:pPr>
            <a:r>
              <a:rPr lang="en-US" sz="2000" dirty="0"/>
              <a:t>      &lt;/properties&gt;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&lt;/persistence&gt;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192</a:t>
            </a:fld>
            <a:endParaRPr lang="en-US"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FetchColumn.java</a:t>
            </a:r>
            <a:endParaRPr lang="en-US" dirty="0"/>
          </a:p>
        </p:txBody>
      </p:sp>
      <p:sp>
        <p:nvSpPr>
          <p:cNvPr id="3" name="Content Placeholder 2"/>
          <p:cNvSpPr>
            <a:spLocks noGrp="1"/>
          </p:cNvSpPr>
          <p:nvPr>
            <p:ph idx="1"/>
          </p:nvPr>
        </p:nvSpPr>
        <p:spPr/>
        <p:txBody>
          <a:bodyPr/>
          <a:lstStyle/>
          <a:p>
            <a:pPr>
              <a:spcBef>
                <a:spcPts val="0"/>
              </a:spcBef>
              <a:buNone/>
            </a:pPr>
            <a:r>
              <a:rPr lang="en-US" sz="2000" b="1" dirty="0"/>
              <a:t>package</a:t>
            </a:r>
            <a:r>
              <a:rPr lang="en-US" sz="2000" dirty="0"/>
              <a:t> </a:t>
            </a:r>
            <a:r>
              <a:rPr lang="en-US" sz="2000" dirty="0" err="1"/>
              <a:t>com.javatpoint.jpa.jpql</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com.javatpoint.jpa.StudentEntity</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java.util</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FetchColumn</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 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 = </a:t>
            </a:r>
            <a:r>
              <a:rPr lang="en-US" sz="2000" dirty="0" err="1"/>
              <a:t>Persistence.createEntityManagerFactory</a:t>
            </a:r>
            <a:r>
              <a:rPr lang="en-US" sz="2000" dirty="0"/>
              <a:t>( "</a:t>
            </a:r>
            <a:r>
              <a:rPr lang="en-US" sz="2000" dirty="0" err="1"/>
              <a:t>Student_details</a:t>
            </a:r>
            <a:r>
              <a:rPr lang="en-US" sz="2000" dirty="0"/>
              <a:t>" );  </a:t>
            </a:r>
          </a:p>
          <a:p>
            <a:pPr>
              <a:spcBef>
                <a:spcPts val="0"/>
              </a:spcBef>
              <a:buNone/>
            </a:pPr>
            <a:r>
              <a:rPr lang="en-US" sz="2000" dirty="0"/>
              <a:t>          </a:t>
            </a:r>
            <a:r>
              <a:rPr lang="en-US" sz="2000" dirty="0" err="1"/>
              <a:t>EntityManager</a:t>
            </a:r>
            <a:r>
              <a:rPr lang="en-US" sz="2000" dirty="0"/>
              <a:t> </a:t>
            </a:r>
            <a:r>
              <a:rPr lang="en-US" sz="2000" dirty="0" err="1"/>
              <a:t>em</a:t>
            </a:r>
            <a:r>
              <a:rPr lang="en-US" sz="2000" dirty="0"/>
              <a:t> = </a:t>
            </a:r>
            <a:r>
              <a:rPr lang="en-US" sz="2000" dirty="0" err="1"/>
              <a:t>emf.createEntityManager</a:t>
            </a:r>
            <a:r>
              <a:rPr lang="en-US" sz="2000" dirty="0"/>
              <a:t>();  </a:t>
            </a:r>
          </a:p>
          <a:p>
            <a:pPr>
              <a:spcBef>
                <a:spcPts val="0"/>
              </a:spcBef>
              <a:buNone/>
            </a:pPr>
            <a:r>
              <a:rPr lang="en-US" sz="2000" dirty="0"/>
              <a:t>          </a:t>
            </a:r>
            <a:r>
              <a:rPr lang="en-US" sz="2000" dirty="0" err="1"/>
              <a:t>em.getTransaction</a:t>
            </a:r>
            <a:r>
              <a:rPr lang="en-US" sz="2000" dirty="0"/>
              <a:t>().begin( );  </a:t>
            </a:r>
          </a:p>
          <a:p>
            <a:pPr>
              <a:spcBef>
                <a:spcPts val="0"/>
              </a:spcBef>
              <a:buNone/>
            </a:pPr>
            <a:r>
              <a:rPr lang="en-US" sz="2000" dirty="0"/>
              <a:t>                    </a:t>
            </a:r>
          </a:p>
          <a:p>
            <a:pPr>
              <a:spcBef>
                <a:spcPts val="0"/>
              </a:spcBef>
              <a:buNone/>
            </a:pPr>
            <a:r>
              <a:rPr lang="en-US" sz="2000" dirty="0"/>
              <a:t>          Query </a:t>
            </a:r>
            <a:r>
              <a:rPr lang="en-US" sz="2000" dirty="0" err="1"/>
              <a:t>query</a:t>
            </a:r>
            <a:r>
              <a:rPr lang="en-US" sz="2000" dirty="0"/>
              <a:t> = </a:t>
            </a:r>
            <a:r>
              <a:rPr lang="en-US" sz="2000" dirty="0" err="1"/>
              <a:t>em.createNamedQuery</a:t>
            </a:r>
            <a:r>
              <a:rPr lang="en-US" sz="2000" dirty="0"/>
              <a:t>("find name");  </a:t>
            </a:r>
          </a:p>
          <a:p>
            <a:pPr>
              <a:spcBef>
                <a:spcPts val="0"/>
              </a:spcBef>
              <a:buNone/>
            </a:pPr>
            <a:r>
              <a:rPr lang="en-US" sz="2000" dirty="0"/>
              <a:t>          @</a:t>
            </a:r>
            <a:r>
              <a:rPr lang="en-US" sz="2000" dirty="0" err="1"/>
              <a:t>SuppressWarnings</a:t>
            </a:r>
            <a:r>
              <a:rPr lang="en-US" sz="2000" dirty="0"/>
              <a:t>("unchecked")  </a:t>
            </a:r>
          </a:p>
          <a:p>
            <a:pPr>
              <a:spcBef>
                <a:spcPts val="0"/>
              </a:spcBef>
              <a:buNone/>
            </a:pPr>
            <a:r>
              <a:rPr lang="en-US" sz="2000" dirty="0"/>
              <a:t>        List&lt;</a:t>
            </a:r>
            <a:r>
              <a:rPr lang="en-US" sz="2000" dirty="0" err="1"/>
              <a:t>StudentEntity</a:t>
            </a:r>
            <a:r>
              <a:rPr lang="en-US" sz="2000" dirty="0"/>
              <a:t>&gt; list =</a:t>
            </a:r>
            <a:r>
              <a:rPr lang="en-US" sz="2000" dirty="0" err="1"/>
              <a:t>query.getResultList</a:t>
            </a:r>
            <a:r>
              <a:rPr lang="en-US" sz="2000" dirty="0"/>
              <a:t>();  </a:t>
            </a:r>
          </a:p>
          <a:p>
            <a:pPr>
              <a:spcBef>
                <a:spcPts val="0"/>
              </a:spcBef>
              <a:buNone/>
            </a:pPr>
            <a:r>
              <a:rPr lang="en-US" sz="2000" dirty="0"/>
              <a:t>          </a:t>
            </a:r>
            <a:r>
              <a:rPr lang="en-US" sz="2000" dirty="0" err="1"/>
              <a:t>System.out.println</a:t>
            </a:r>
            <a:r>
              <a:rPr lang="en-US" sz="2000" dirty="0"/>
              <a:t>("Student Name :");  </a:t>
            </a:r>
          </a:p>
          <a:p>
            <a:pPr>
              <a:spcBef>
                <a:spcPts val="0"/>
              </a:spcBef>
              <a:buNone/>
            </a:pPr>
            <a:r>
              <a:rPr lang="en-US" sz="2000" dirty="0"/>
              <a:t>          </a:t>
            </a:r>
            <a:r>
              <a:rPr lang="en-US" sz="2000" b="1" dirty="0"/>
              <a:t>for</a:t>
            </a:r>
            <a:r>
              <a:rPr lang="en-US" sz="2000" dirty="0"/>
              <a:t>(</a:t>
            </a:r>
            <a:r>
              <a:rPr lang="en-US" sz="2000" dirty="0" err="1"/>
              <a:t>StudentEntity</a:t>
            </a:r>
            <a:r>
              <a:rPr lang="en-US" sz="2000" dirty="0"/>
              <a:t> s:list) {  </a:t>
            </a:r>
          </a:p>
          <a:p>
            <a:pPr>
              <a:spcBef>
                <a:spcPts val="0"/>
              </a:spcBef>
              <a:buNone/>
            </a:pPr>
            <a:r>
              <a:rPr lang="en-US" sz="2000" dirty="0"/>
              <a:t>                </a:t>
            </a:r>
          </a:p>
          <a:p>
            <a:pPr>
              <a:spcBef>
                <a:spcPts val="0"/>
              </a:spcBef>
              <a:buNone/>
            </a:pPr>
            <a:r>
              <a:rPr lang="en-US" sz="2000" dirty="0"/>
              <a:t>             </a:t>
            </a:r>
            <a:r>
              <a:rPr lang="en-US" sz="2000" dirty="0" err="1"/>
              <a:t>System.out.println</a:t>
            </a:r>
            <a:r>
              <a:rPr lang="en-US" sz="2000" dirty="0"/>
              <a:t>(</a:t>
            </a:r>
            <a:r>
              <a:rPr lang="en-US" sz="2000" dirty="0" err="1"/>
              <a:t>s.getS_name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193</a:t>
            </a:fld>
            <a:endParaRPr lang="en-US"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194</a:t>
            </a:fld>
            <a:endParaRPr lang="en-US" altLang="en-US"/>
          </a:p>
        </p:txBody>
      </p:sp>
      <p:pic>
        <p:nvPicPr>
          <p:cNvPr id="5" name="Content Placeholder 4" descr="JPA JPQL Basic Operations"/>
          <p:cNvPicPr>
            <a:picLocks noGrp="1"/>
          </p:cNvPicPr>
          <p:nvPr>
            <p:ph idx="1"/>
          </p:nvPr>
        </p:nvPicPr>
        <p:blipFill>
          <a:blip r:embed="rId2"/>
          <a:srcRect/>
          <a:stretch>
            <a:fillRect/>
          </a:stretch>
        </p:blipFill>
        <p:spPr bwMode="auto">
          <a:xfrm>
            <a:off x="2595538" y="2214554"/>
            <a:ext cx="3571900" cy="2571768"/>
          </a:xfrm>
          <a:prstGeom prst="rect">
            <a:avLst/>
          </a:prstGeom>
          <a:noFill/>
          <a:ln w="9525">
            <a:noFill/>
            <a:miter lim="800000"/>
            <a:headEnd/>
            <a:tailEnd/>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JPQL Bulk Data Operations</a:t>
            </a:r>
            <a:br>
              <a:rPr lang="en-US" dirty="0"/>
            </a:br>
            <a:endParaRPr lang="en-US" dirty="0"/>
          </a:p>
        </p:txBody>
      </p:sp>
      <p:sp>
        <p:nvSpPr>
          <p:cNvPr id="3" name="Content Placeholder 2"/>
          <p:cNvSpPr>
            <a:spLocks noGrp="1"/>
          </p:cNvSpPr>
          <p:nvPr>
            <p:ph idx="1"/>
          </p:nvPr>
        </p:nvSpPr>
        <p:spPr/>
        <p:txBody>
          <a:bodyPr/>
          <a:lstStyle/>
          <a:p>
            <a:r>
              <a:rPr lang="en-GB" dirty="0"/>
              <a:t>to handle bulk data and perform corresponding operations.</a:t>
            </a:r>
          </a:p>
          <a:p>
            <a:r>
              <a:rPr lang="en-GB" dirty="0"/>
              <a:t>JPQL Bulk Data Example</a:t>
            </a:r>
          </a:p>
          <a:p>
            <a:r>
              <a:rPr lang="en-GB" dirty="0"/>
              <a:t>In this example, we will take a basic entity class (in this case StudentEntity.java) and perform different operations on it.</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195</a:t>
            </a:fld>
            <a:endParaRPr lang="en-US" alt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StudentEntity.java</a:t>
            </a:r>
            <a:endParaRPr lang="en-US" dirty="0"/>
          </a:p>
        </p:txBody>
      </p:sp>
      <p:sp>
        <p:nvSpPr>
          <p:cNvPr id="3" name="Content Placeholder 2"/>
          <p:cNvSpPr>
            <a:spLocks noGrp="1"/>
          </p:cNvSpPr>
          <p:nvPr>
            <p:ph idx="1"/>
          </p:nvPr>
        </p:nvSpPr>
        <p:spPr/>
        <p:txBody>
          <a:bodyPr/>
          <a:lstStyle/>
          <a:p>
            <a:r>
              <a:rPr lang="en-US" dirty="0"/>
              <a:t>Create an entity class named as StudentEntity.java under </a:t>
            </a:r>
            <a:r>
              <a:rPr lang="en-US" dirty="0" err="1"/>
              <a:t>com.javatpoint.jpa</a:t>
            </a:r>
            <a:r>
              <a:rPr lang="en-US" dirty="0"/>
              <a:t> package.</a:t>
            </a:r>
          </a:p>
          <a:p>
            <a:pPr>
              <a:spcBef>
                <a:spcPts val="0"/>
              </a:spcBef>
              <a:buNone/>
            </a:pPr>
            <a:r>
              <a:rPr lang="en-US" sz="2000" b="1" dirty="0"/>
              <a:t>package</a:t>
            </a:r>
            <a:r>
              <a:rPr lang="en-US" sz="2000" dirty="0"/>
              <a:t> </a:t>
            </a:r>
            <a:r>
              <a:rPr lang="en-US" sz="2000" dirty="0" err="1"/>
              <a:t>com.javatpoint.jpa</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@Entity  </a:t>
            </a:r>
          </a:p>
          <a:p>
            <a:pPr>
              <a:spcBef>
                <a:spcPts val="0"/>
              </a:spcBef>
              <a:buNone/>
            </a:pPr>
            <a:r>
              <a:rPr lang="en-US" sz="2000" dirty="0"/>
              <a:t>@Table(name="student")  </a:t>
            </a:r>
          </a:p>
          <a:p>
            <a:pPr>
              <a:spcBef>
                <a:spcPts val="0"/>
              </a:spcBef>
              <a:buNone/>
            </a:pPr>
            <a:r>
              <a:rPr lang="en-US" sz="2000" b="1" dirty="0"/>
              <a:t>public</a:t>
            </a:r>
            <a:r>
              <a:rPr lang="en-US" sz="2000" dirty="0"/>
              <a:t> </a:t>
            </a:r>
            <a:r>
              <a:rPr lang="en-US" sz="2000" b="1" dirty="0"/>
              <a:t>class</a:t>
            </a:r>
            <a:r>
              <a:rPr lang="en-US" sz="2000" dirty="0"/>
              <a:t> </a:t>
            </a:r>
            <a:r>
              <a:rPr lang="en-US" sz="2000" dirty="0" err="1"/>
              <a:t>StudentEntity</a:t>
            </a:r>
            <a:r>
              <a:rPr lang="en-US" sz="2000" dirty="0"/>
              <a:t>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s_id</a:t>
            </a:r>
            <a:r>
              <a:rPr lang="en-US" sz="2000" dirty="0"/>
              <a:t>;  </a:t>
            </a:r>
          </a:p>
          <a:p>
            <a:pPr>
              <a:spcBef>
                <a:spcPts val="0"/>
              </a:spcBef>
              <a:buNone/>
            </a:pPr>
            <a:r>
              <a:rPr lang="en-US" sz="2000" dirty="0"/>
              <a:t>    </a:t>
            </a:r>
            <a:r>
              <a:rPr lang="en-US" sz="2000" b="1" dirty="0"/>
              <a:t>private</a:t>
            </a:r>
            <a:r>
              <a:rPr lang="en-US" sz="2000" dirty="0"/>
              <a:t> String </a:t>
            </a:r>
            <a:r>
              <a:rPr lang="en-US" sz="2000" dirty="0" err="1"/>
              <a:t>s_name</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s_age</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a:t>
            </a:r>
            <a:r>
              <a:rPr lang="en-US" sz="2000" b="1" dirty="0" err="1"/>
              <a:t>int</a:t>
            </a:r>
            <a:r>
              <a:rPr lang="en-US" sz="2000" dirty="0"/>
              <a:t> </a:t>
            </a:r>
            <a:r>
              <a:rPr lang="en-US" sz="2000" dirty="0" err="1"/>
              <a:t>s_id</a:t>
            </a:r>
            <a:r>
              <a:rPr lang="en-US" sz="2000" dirty="0"/>
              <a:t>, String </a:t>
            </a:r>
            <a:r>
              <a:rPr lang="en-US" sz="2000" dirty="0" err="1"/>
              <a:t>s_name</a:t>
            </a:r>
            <a:r>
              <a:rPr lang="en-US" sz="2000" dirty="0"/>
              <a:t>, </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getS_id</a:t>
            </a:r>
            <a:r>
              <a:rPr lang="en-US" sz="2000" dirty="0"/>
              <a:t>() {  </a:t>
            </a:r>
          </a:p>
          <a:p>
            <a:pPr>
              <a:spcBef>
                <a:spcPts val="0"/>
              </a:spcBef>
              <a:buNone/>
            </a:pPr>
            <a:r>
              <a:rPr lang="en-US" sz="2000" dirty="0"/>
              <a:t>        </a:t>
            </a:r>
            <a:r>
              <a:rPr lang="en-US" sz="2000" b="1" dirty="0"/>
              <a:t>return</a:t>
            </a:r>
            <a:r>
              <a:rPr lang="en-US" sz="2000" dirty="0"/>
              <a:t>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setS_id</a:t>
            </a:r>
            <a:r>
              <a:rPr lang="en-US" sz="2000" dirty="0"/>
              <a:t>(</a:t>
            </a:r>
            <a:r>
              <a:rPr lang="en-US" sz="2000" b="1" dirty="0" err="1"/>
              <a:t>int</a:t>
            </a:r>
            <a:r>
              <a:rPr lang="en-US" sz="2000" dirty="0"/>
              <a:t> </a:t>
            </a:r>
            <a:r>
              <a:rPr lang="en-US" sz="2000" dirty="0" err="1"/>
              <a:t>s_id</a:t>
            </a:r>
            <a:r>
              <a:rPr lang="en-US" sz="2000" dirty="0"/>
              <a:t>) {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String </a:t>
            </a:r>
            <a:r>
              <a:rPr lang="en-US" sz="2000" dirty="0" err="1"/>
              <a:t>getS_name</a:t>
            </a:r>
            <a:r>
              <a:rPr lang="en-US" sz="2000" dirty="0"/>
              <a:t>() {  </a:t>
            </a:r>
          </a:p>
          <a:p>
            <a:pPr>
              <a:spcBef>
                <a:spcPts val="0"/>
              </a:spcBef>
              <a:buNone/>
            </a:pPr>
            <a:r>
              <a:rPr lang="en-US" sz="2000" dirty="0"/>
              <a:t>        </a:t>
            </a:r>
            <a:r>
              <a:rPr lang="en-US" sz="2000" b="1" dirty="0"/>
              <a:t>return</a:t>
            </a:r>
            <a:r>
              <a:rPr lang="en-US" sz="2000" dirty="0"/>
              <a:t>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setS_name</a:t>
            </a:r>
            <a:r>
              <a:rPr lang="en-US" sz="2000" dirty="0"/>
              <a:t>(String </a:t>
            </a:r>
            <a:r>
              <a:rPr lang="en-US" sz="2000" dirty="0" err="1"/>
              <a:t>s_name</a:t>
            </a:r>
            <a:r>
              <a:rPr lang="en-US" sz="2000" dirty="0"/>
              <a:t>) {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getS_age</a:t>
            </a:r>
            <a:r>
              <a:rPr lang="en-US" sz="2000" dirty="0"/>
              <a:t>() {  </a:t>
            </a:r>
          </a:p>
          <a:p>
            <a:pPr>
              <a:spcBef>
                <a:spcPts val="0"/>
              </a:spcBef>
              <a:buNone/>
            </a:pPr>
            <a:r>
              <a:rPr lang="en-US" sz="2000" dirty="0"/>
              <a:t>        </a:t>
            </a:r>
            <a:r>
              <a:rPr lang="en-US" sz="2000" b="1" dirty="0"/>
              <a:t>return</a:t>
            </a:r>
            <a:r>
              <a:rPr lang="en-US" sz="2000" dirty="0"/>
              <a:t>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setS_age</a:t>
            </a:r>
            <a:r>
              <a:rPr lang="en-US" sz="2000" dirty="0"/>
              <a:t>(</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196</a:t>
            </a:fld>
            <a:endParaRPr lang="en-US" alt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3" name="Content Placeholder 2"/>
          <p:cNvSpPr>
            <a:spLocks noGrp="1"/>
          </p:cNvSpPr>
          <p:nvPr>
            <p:ph idx="1"/>
          </p:nvPr>
        </p:nvSpPr>
        <p:spPr/>
        <p:txBody>
          <a:bodyPr/>
          <a:lstStyle/>
          <a:p>
            <a:r>
              <a:rPr lang="en-GB" dirty="0"/>
              <a:t>Now, map the entity class and other databases </a:t>
            </a:r>
            <a:r>
              <a:rPr lang="en-GB" dirty="0" err="1"/>
              <a:t>confiuguration</a:t>
            </a:r>
            <a:r>
              <a:rPr lang="en-GB" dirty="0"/>
              <a:t> in Persistence.xml file.</a:t>
            </a:r>
          </a:p>
          <a:p>
            <a:pPr>
              <a:spcBef>
                <a:spcPts val="0"/>
              </a:spcBef>
              <a:buNone/>
            </a:pPr>
            <a:r>
              <a:rPr lang="en-US" dirty="0"/>
              <a:t>&lt;persistence&gt;  </a:t>
            </a:r>
          </a:p>
          <a:p>
            <a:pPr>
              <a:spcBef>
                <a:spcPts val="0"/>
              </a:spcBef>
              <a:buNone/>
            </a:pPr>
            <a:r>
              <a:rPr lang="en-US" dirty="0"/>
              <a:t>&lt;persistence-unit name="</a:t>
            </a:r>
            <a:r>
              <a:rPr lang="en-US" dirty="0" err="1"/>
              <a:t>Student_details</a:t>
            </a:r>
            <a:r>
              <a:rPr lang="en-US" dirty="0"/>
              <a:t>"&gt;  </a:t>
            </a:r>
          </a:p>
          <a:p>
            <a:pPr>
              <a:spcBef>
                <a:spcPts val="0"/>
              </a:spcBef>
              <a:buNone/>
            </a:pPr>
            <a:r>
              <a:rPr lang="en-US" dirty="0"/>
              <a:t>     </a:t>
            </a:r>
          </a:p>
          <a:p>
            <a:pPr>
              <a:spcBef>
                <a:spcPts val="0"/>
              </a:spcBef>
              <a:buNone/>
            </a:pPr>
            <a:r>
              <a:rPr lang="en-US" dirty="0"/>
              <a:t>      &lt;</a:t>
            </a:r>
            <a:r>
              <a:rPr lang="en-US" b="1" dirty="0"/>
              <a:t>class</a:t>
            </a:r>
            <a:r>
              <a:rPr lang="en-US" dirty="0"/>
              <a:t>&gt;</a:t>
            </a:r>
            <a:r>
              <a:rPr lang="en-US" dirty="0" err="1"/>
              <a:t>com.javatpoint.jpa.StudentEntity</a:t>
            </a:r>
            <a:r>
              <a:rPr lang="en-US" dirty="0"/>
              <a:t>&lt;/</a:t>
            </a:r>
            <a:r>
              <a:rPr lang="en-US" b="1" dirty="0"/>
              <a:t>class</a:t>
            </a:r>
            <a:r>
              <a:rPr lang="en-US" dirty="0"/>
              <a:t>&gt;  </a:t>
            </a:r>
          </a:p>
          <a:p>
            <a:pPr>
              <a:spcBef>
                <a:spcPts val="0"/>
              </a:spcBef>
              <a:buNone/>
            </a:pPr>
            <a:r>
              <a:rPr lang="en-US" dirty="0"/>
              <a:t>  </a:t>
            </a:r>
          </a:p>
          <a:p>
            <a:pPr>
              <a:spcBef>
                <a:spcPts val="0"/>
              </a:spcBef>
              <a:buNone/>
            </a:pPr>
            <a:r>
              <a:rPr lang="en-US" dirty="0"/>
              <a:t>      &lt;properties&gt;  </a:t>
            </a:r>
          </a:p>
          <a:p>
            <a:pPr>
              <a:spcBef>
                <a:spcPts val="0"/>
              </a:spcBef>
              <a:buNone/>
            </a:pPr>
            <a:r>
              <a:rPr lang="en-US" dirty="0"/>
              <a:t>         &lt;property name="</a:t>
            </a:r>
            <a:r>
              <a:rPr lang="en-US" dirty="0" err="1"/>
              <a:t>javax.persistence.jdbc.driver</a:t>
            </a:r>
            <a:r>
              <a:rPr lang="en-US" dirty="0"/>
              <a:t>" value="</a:t>
            </a:r>
            <a:r>
              <a:rPr lang="en-US" dirty="0" err="1"/>
              <a:t>com.mysql.jdbc.Driver</a:t>
            </a:r>
            <a:r>
              <a:rPr lang="en-US" dirty="0"/>
              <a:t>"/&gt;  </a:t>
            </a:r>
          </a:p>
          <a:p>
            <a:pPr>
              <a:spcBef>
                <a:spcPts val="0"/>
              </a:spcBef>
              <a:buNone/>
            </a:pPr>
            <a:r>
              <a:rPr lang="en-US" dirty="0"/>
              <a:t>         &lt;property name="</a:t>
            </a:r>
            <a:r>
              <a:rPr lang="en-US" dirty="0" err="1"/>
              <a:t>javax.persistence.jdbc.url</a:t>
            </a:r>
            <a:r>
              <a:rPr lang="en-US" dirty="0"/>
              <a:t>" value="</a:t>
            </a:r>
            <a:r>
              <a:rPr lang="en-US" dirty="0" err="1"/>
              <a:t>jdbc:mysql</a:t>
            </a:r>
            <a:r>
              <a:rPr lang="en-US" dirty="0"/>
              <a:t>://localhost:3306/</a:t>
            </a:r>
            <a:r>
              <a:rPr lang="en-US" dirty="0" err="1"/>
              <a:t>studentdata</a:t>
            </a:r>
            <a:r>
              <a:rPr lang="en-US" dirty="0"/>
              <a:t>"/&gt;  </a:t>
            </a:r>
          </a:p>
          <a:p>
            <a:pPr>
              <a:spcBef>
                <a:spcPts val="0"/>
              </a:spcBef>
              <a:buNone/>
            </a:pPr>
            <a:r>
              <a:rPr lang="en-US" dirty="0"/>
              <a:t>         &lt;property name="</a:t>
            </a:r>
            <a:r>
              <a:rPr lang="en-US" dirty="0" err="1"/>
              <a:t>javax.persistence.jdbc.user</a:t>
            </a:r>
            <a:r>
              <a:rPr lang="en-US" dirty="0"/>
              <a:t>" value="root"/&gt;  </a:t>
            </a:r>
          </a:p>
          <a:p>
            <a:pPr>
              <a:spcBef>
                <a:spcPts val="0"/>
              </a:spcBef>
              <a:buNone/>
            </a:pPr>
            <a:r>
              <a:rPr lang="en-US" dirty="0"/>
              <a:t>         &lt;property name="</a:t>
            </a:r>
            <a:r>
              <a:rPr lang="en-US" dirty="0" err="1"/>
              <a:t>javax.persistence.jdbc.password</a:t>
            </a:r>
            <a:r>
              <a:rPr lang="en-US" dirty="0"/>
              <a:t>" value=""/&gt;  </a:t>
            </a:r>
          </a:p>
          <a:p>
            <a:pPr>
              <a:spcBef>
                <a:spcPts val="0"/>
              </a:spcBef>
              <a:buNone/>
            </a:pPr>
            <a:r>
              <a:rPr lang="en-US" dirty="0"/>
              <a:t>         &lt;property name="</a:t>
            </a:r>
            <a:r>
              <a:rPr lang="en-US" dirty="0" err="1"/>
              <a:t>eclipselink.logging.level</a:t>
            </a:r>
            <a:r>
              <a:rPr lang="en-US" dirty="0"/>
              <a:t>" value="SEVERE"/&gt;  </a:t>
            </a:r>
          </a:p>
          <a:p>
            <a:pPr>
              <a:spcBef>
                <a:spcPts val="0"/>
              </a:spcBef>
              <a:buNone/>
            </a:pPr>
            <a:r>
              <a:rPr lang="en-US" dirty="0"/>
              <a:t>         &lt;property name="</a:t>
            </a:r>
            <a:r>
              <a:rPr lang="en-US" dirty="0" err="1"/>
              <a:t>eclipselink.ddl</a:t>
            </a:r>
            <a:r>
              <a:rPr lang="en-US" dirty="0"/>
              <a:t>-generation" value="create-or-extend-tables"/&gt;  </a:t>
            </a:r>
          </a:p>
          <a:p>
            <a:pPr>
              <a:spcBef>
                <a:spcPts val="0"/>
              </a:spcBef>
              <a:buNone/>
            </a:pPr>
            <a:r>
              <a:rPr lang="en-US" dirty="0"/>
              <a:t>      &lt;/properties&gt;  </a:t>
            </a:r>
          </a:p>
          <a:p>
            <a:pPr>
              <a:spcBef>
                <a:spcPts val="0"/>
              </a:spcBef>
              <a:buNone/>
            </a:pPr>
            <a:r>
              <a:rPr lang="en-US" dirty="0"/>
              <a:t>        </a:t>
            </a:r>
          </a:p>
          <a:p>
            <a:pPr>
              <a:spcBef>
                <a:spcPts val="0"/>
              </a:spcBef>
              <a:buNone/>
            </a:pPr>
            <a:r>
              <a:rPr lang="en-US" dirty="0"/>
              <a:t>   &lt;/persistence-unit&gt;  </a:t>
            </a:r>
          </a:p>
          <a:p>
            <a:pPr>
              <a:spcBef>
                <a:spcPts val="0"/>
              </a:spcBef>
              <a:buNone/>
            </a:pPr>
            <a:r>
              <a:rPr lang="en-US" dirty="0"/>
              <a:t>&lt;/persistence&gt;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197</a:t>
            </a:fld>
            <a:endParaRPr lang="en-US" alt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JPQL Fetch/</a:t>
            </a:r>
            <a:r>
              <a:rPr lang="en-US" b="1" dirty="0"/>
              <a:t>FetchData.java</a:t>
            </a:r>
            <a:r>
              <a:rPr lang="en-US" dirty="0"/>
              <a:t/>
            </a:r>
            <a:br>
              <a:rPr lang="en-US" dirty="0"/>
            </a:br>
            <a:endParaRPr lang="en-US" dirty="0"/>
          </a:p>
        </p:txBody>
      </p:sp>
      <p:sp>
        <p:nvSpPr>
          <p:cNvPr id="3" name="Content Placeholder 2"/>
          <p:cNvSpPr>
            <a:spLocks noGrp="1"/>
          </p:cNvSpPr>
          <p:nvPr>
            <p:ph idx="1"/>
          </p:nvPr>
        </p:nvSpPr>
        <p:spPr/>
        <p:txBody>
          <a:bodyPr/>
          <a:lstStyle/>
          <a:p>
            <a:r>
              <a:rPr lang="en-GB" dirty="0"/>
              <a:t>fetch all the records from the database.</a:t>
            </a:r>
          </a:p>
          <a:p>
            <a:pPr>
              <a:spcBef>
                <a:spcPts val="0"/>
              </a:spcBef>
              <a:buNone/>
            </a:pPr>
            <a:r>
              <a:rPr lang="en-US" sz="2000" b="1" dirty="0"/>
              <a:t>package</a:t>
            </a:r>
            <a:r>
              <a:rPr lang="en-US" sz="2000" dirty="0"/>
              <a:t> </a:t>
            </a:r>
            <a:r>
              <a:rPr lang="en-US" sz="2000" dirty="0" err="1"/>
              <a:t>com.javatpoint.jpa.jpql</a:t>
            </a:r>
            <a:r>
              <a:rPr lang="en-US" sz="2000" dirty="0"/>
              <a:t>;  </a:t>
            </a:r>
          </a:p>
          <a:p>
            <a:pPr>
              <a:spcBef>
                <a:spcPts val="0"/>
              </a:spcBef>
              <a:buNone/>
            </a:pPr>
            <a:r>
              <a:rPr lang="en-US" sz="2000" b="1" dirty="0"/>
              <a:t>import</a:t>
            </a:r>
            <a:r>
              <a:rPr lang="en-US" sz="2000" dirty="0"/>
              <a:t> </a:t>
            </a:r>
            <a:r>
              <a:rPr lang="en-US" sz="2000" dirty="0" err="1"/>
              <a:t>com.javatpoint.jpa.StudentEntity</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import</a:t>
            </a:r>
            <a:r>
              <a:rPr lang="en-US" sz="2000" dirty="0"/>
              <a:t> </a:t>
            </a:r>
            <a:r>
              <a:rPr lang="en-US" sz="2000" dirty="0" err="1"/>
              <a:t>java.util</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FetchData</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 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 = </a:t>
            </a:r>
            <a:r>
              <a:rPr lang="en-US" sz="2000" dirty="0" err="1"/>
              <a:t>Persistence.createEntityManagerFactory</a:t>
            </a:r>
            <a:r>
              <a:rPr lang="en-US" sz="2000" dirty="0"/>
              <a:t>( "</a:t>
            </a:r>
            <a:r>
              <a:rPr lang="en-US" sz="2000" dirty="0" err="1"/>
              <a:t>Student_details</a:t>
            </a:r>
            <a:r>
              <a:rPr lang="en-US" sz="2000" dirty="0"/>
              <a:t>" );  </a:t>
            </a:r>
          </a:p>
          <a:p>
            <a:pPr>
              <a:spcBef>
                <a:spcPts val="0"/>
              </a:spcBef>
              <a:buNone/>
            </a:pPr>
            <a:r>
              <a:rPr lang="en-US" sz="2000" dirty="0"/>
              <a:t>          </a:t>
            </a:r>
            <a:r>
              <a:rPr lang="en-US" sz="2000" dirty="0" err="1"/>
              <a:t>EntityManager</a:t>
            </a:r>
            <a:r>
              <a:rPr lang="en-US" sz="2000" dirty="0"/>
              <a:t> </a:t>
            </a:r>
            <a:r>
              <a:rPr lang="en-US" sz="2000" dirty="0" err="1"/>
              <a:t>em</a:t>
            </a:r>
            <a:r>
              <a:rPr lang="en-US" sz="2000" dirty="0"/>
              <a:t> = </a:t>
            </a:r>
            <a:r>
              <a:rPr lang="en-US" sz="2000" dirty="0" err="1"/>
              <a:t>emf.createEntityManager</a:t>
            </a:r>
            <a:r>
              <a:rPr lang="en-US" sz="2000" dirty="0"/>
              <a:t>();  </a:t>
            </a:r>
          </a:p>
          <a:p>
            <a:pPr>
              <a:spcBef>
                <a:spcPts val="0"/>
              </a:spcBef>
              <a:buNone/>
            </a:pPr>
            <a:r>
              <a:rPr lang="en-US" sz="2000" dirty="0"/>
              <a:t>          </a:t>
            </a:r>
            <a:r>
              <a:rPr lang="en-US" sz="2000" dirty="0" err="1"/>
              <a:t>em.getTransaction</a:t>
            </a:r>
            <a:r>
              <a:rPr lang="en-US" sz="2000" dirty="0"/>
              <a:t>().begin(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Query </a:t>
            </a:r>
            <a:r>
              <a:rPr lang="en-US" sz="2000" dirty="0" err="1"/>
              <a:t>query</a:t>
            </a:r>
            <a:r>
              <a:rPr lang="en-US" sz="2000" dirty="0"/>
              <a:t> = </a:t>
            </a:r>
            <a:r>
              <a:rPr lang="en-US" sz="2000" dirty="0" err="1"/>
              <a:t>em.createQuery</a:t>
            </a:r>
            <a:r>
              <a:rPr lang="en-US" sz="2000" dirty="0"/>
              <a:t>( "Select s from </a:t>
            </a:r>
            <a:r>
              <a:rPr lang="en-US" sz="2000" dirty="0" err="1"/>
              <a:t>StudentEntity</a:t>
            </a:r>
            <a:r>
              <a:rPr lang="en-US" sz="2000" dirty="0"/>
              <a:t> s ");  </a:t>
            </a:r>
          </a:p>
          <a:p>
            <a:pPr>
              <a:spcBef>
                <a:spcPts val="0"/>
              </a:spcBef>
              <a:buNone/>
            </a:pPr>
            <a:r>
              <a:rPr lang="en-US" sz="2000" dirty="0"/>
              <a:t>            </a:t>
            </a:r>
          </a:p>
          <a:p>
            <a:pPr>
              <a:spcBef>
                <a:spcPts val="0"/>
              </a:spcBef>
              <a:buNone/>
            </a:pPr>
            <a:r>
              <a:rPr lang="en-US" sz="2000" dirty="0"/>
              <a:t>          @</a:t>
            </a:r>
            <a:r>
              <a:rPr lang="en-US" sz="2000" dirty="0" err="1"/>
              <a:t>SuppressWarnings</a:t>
            </a:r>
            <a:r>
              <a:rPr lang="en-US" sz="2000" dirty="0"/>
              <a:t>("unchecked")  </a:t>
            </a:r>
          </a:p>
          <a:p>
            <a:pPr>
              <a:spcBef>
                <a:spcPts val="0"/>
              </a:spcBef>
              <a:buNone/>
            </a:pPr>
            <a:r>
              <a:rPr lang="en-US" sz="2000" dirty="0"/>
              <a:t>        List&lt;</a:t>
            </a:r>
            <a:r>
              <a:rPr lang="en-US" sz="2000" dirty="0" err="1"/>
              <a:t>StudentEntity</a:t>
            </a:r>
            <a:r>
              <a:rPr lang="en-US" sz="2000" dirty="0"/>
              <a:t>&gt; list=(List&lt;</a:t>
            </a:r>
            <a:r>
              <a:rPr lang="en-US" sz="2000" dirty="0" err="1"/>
              <a:t>StudentEntity</a:t>
            </a:r>
            <a:r>
              <a:rPr lang="en-US" sz="2000" dirty="0"/>
              <a:t>&gt;)</a:t>
            </a:r>
            <a:r>
              <a:rPr lang="en-US" sz="2000" dirty="0" err="1"/>
              <a:t>query.getResultList</a:t>
            </a:r>
            <a:r>
              <a:rPr lang="en-US" sz="2000" dirty="0"/>
              <a:t>( );  </a:t>
            </a:r>
          </a:p>
          <a:p>
            <a:pPr>
              <a:spcBef>
                <a:spcPts val="0"/>
              </a:spcBef>
              <a:buNone/>
            </a:pPr>
            <a:r>
              <a:rPr lang="en-US" sz="2000" dirty="0"/>
              <a:t>           </a:t>
            </a:r>
          </a:p>
          <a:p>
            <a:pPr>
              <a:spcBef>
                <a:spcPts val="0"/>
              </a:spcBef>
              <a:buNone/>
            </a:pPr>
            <a:r>
              <a:rPr lang="en-US" sz="2000" dirty="0"/>
              <a:t>          </a:t>
            </a:r>
            <a:r>
              <a:rPr lang="en-US" sz="2000" dirty="0" err="1"/>
              <a:t>System.out.print</a:t>
            </a:r>
            <a:r>
              <a:rPr lang="en-US" sz="2000" dirty="0"/>
              <a:t>("</a:t>
            </a:r>
            <a:r>
              <a:rPr lang="en-US" sz="2000" dirty="0" err="1"/>
              <a:t>s_id</a:t>
            </a:r>
            <a:r>
              <a:rPr lang="en-US" sz="2000" dirty="0"/>
              <a:t>");  </a:t>
            </a:r>
          </a:p>
          <a:p>
            <a:pPr>
              <a:spcBef>
                <a:spcPts val="0"/>
              </a:spcBef>
              <a:buNone/>
            </a:pPr>
            <a:r>
              <a:rPr lang="en-US" sz="2000" dirty="0"/>
              <a:t>          </a:t>
            </a:r>
            <a:r>
              <a:rPr lang="en-US" sz="2000" dirty="0" err="1"/>
              <a:t>System.out.print</a:t>
            </a:r>
            <a:r>
              <a:rPr lang="en-US" sz="2000" dirty="0"/>
              <a:t>("\t </a:t>
            </a:r>
            <a:r>
              <a:rPr lang="en-US" sz="2000" dirty="0" err="1"/>
              <a:t>s_name</a:t>
            </a:r>
            <a:r>
              <a:rPr lang="en-US" sz="2000" dirty="0"/>
              <a:t>");  </a:t>
            </a:r>
          </a:p>
          <a:p>
            <a:pPr>
              <a:spcBef>
                <a:spcPts val="0"/>
              </a:spcBef>
              <a:buNone/>
            </a:pPr>
            <a:r>
              <a:rPr lang="en-US" sz="2000" dirty="0"/>
              <a:t>         </a:t>
            </a:r>
            <a:r>
              <a:rPr lang="en-US" sz="2000" dirty="0" err="1"/>
              <a:t>System.out.println</a:t>
            </a:r>
            <a:r>
              <a:rPr lang="en-US" sz="2000" dirty="0"/>
              <a:t>("\t </a:t>
            </a:r>
            <a:r>
              <a:rPr lang="en-US" sz="2000" dirty="0" err="1"/>
              <a:t>s_age</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b="1" dirty="0"/>
              <a:t>for</a:t>
            </a:r>
            <a:r>
              <a:rPr lang="en-US" sz="2000" dirty="0"/>
              <a:t>( </a:t>
            </a:r>
            <a:r>
              <a:rPr lang="en-US" sz="2000" dirty="0" err="1"/>
              <a:t>StudentEntity</a:t>
            </a:r>
            <a:r>
              <a:rPr lang="en-US" sz="2000" dirty="0"/>
              <a:t> s:list ){  </a:t>
            </a:r>
          </a:p>
          <a:p>
            <a:pPr>
              <a:spcBef>
                <a:spcPts val="0"/>
              </a:spcBef>
              <a:buNone/>
            </a:pPr>
            <a:r>
              <a:rPr lang="en-US" sz="2000" dirty="0"/>
              <a:t>             </a:t>
            </a:r>
            <a:r>
              <a:rPr lang="en-US" sz="2000" dirty="0" err="1"/>
              <a:t>System.out.print</a:t>
            </a:r>
            <a:r>
              <a:rPr lang="en-US" sz="2000" dirty="0"/>
              <a:t>( </a:t>
            </a:r>
            <a:r>
              <a:rPr lang="en-US" sz="2000" dirty="0" err="1"/>
              <a:t>s.getS_id</a:t>
            </a:r>
            <a:r>
              <a:rPr lang="en-US" sz="2000" dirty="0"/>
              <a:t>( ));  </a:t>
            </a:r>
          </a:p>
          <a:p>
            <a:pPr>
              <a:spcBef>
                <a:spcPts val="0"/>
              </a:spcBef>
              <a:buNone/>
            </a:pPr>
            <a:r>
              <a:rPr lang="en-US" sz="2000" dirty="0"/>
              <a:t>             </a:t>
            </a:r>
            <a:r>
              <a:rPr lang="en-US" sz="2000" dirty="0" err="1"/>
              <a:t>System.out.print</a:t>
            </a:r>
            <a:r>
              <a:rPr lang="en-US" sz="2000" dirty="0"/>
              <a:t>("\t" +  </a:t>
            </a:r>
            <a:r>
              <a:rPr lang="en-US" sz="2000" dirty="0" err="1"/>
              <a:t>s.getS_name</a:t>
            </a:r>
            <a:r>
              <a:rPr lang="en-US" sz="2000" dirty="0"/>
              <a:t>( ));  </a:t>
            </a:r>
          </a:p>
          <a:p>
            <a:pPr>
              <a:spcBef>
                <a:spcPts val="0"/>
              </a:spcBef>
              <a:buNone/>
            </a:pPr>
            <a:r>
              <a:rPr lang="en-US" sz="2000" dirty="0"/>
              <a:t>            </a:t>
            </a:r>
            <a:r>
              <a:rPr lang="en-US" sz="2000" dirty="0" err="1"/>
              <a:t>System.out.print</a:t>
            </a:r>
            <a:r>
              <a:rPr lang="en-US" sz="2000" dirty="0"/>
              <a:t>("\t" + </a:t>
            </a:r>
            <a:r>
              <a:rPr lang="en-US" sz="2000" dirty="0" err="1"/>
              <a:t>s.getS_age</a:t>
            </a:r>
            <a:r>
              <a:rPr lang="en-US" sz="2000" dirty="0"/>
              <a:t>( ));  </a:t>
            </a:r>
          </a:p>
          <a:p>
            <a:pPr>
              <a:spcBef>
                <a:spcPts val="0"/>
              </a:spcBef>
              <a:buNone/>
            </a:pPr>
            <a:r>
              <a:rPr lang="en-US" sz="2000" dirty="0"/>
              <a:t>            </a:t>
            </a:r>
            <a:r>
              <a:rPr lang="en-US" sz="2000" dirty="0" err="1"/>
              <a:t>System.out.println</a:t>
            </a:r>
            <a:r>
              <a:rPr lang="en-US" sz="2000" dirty="0"/>
              <a:t>();  </a:t>
            </a:r>
          </a:p>
          <a:p>
            <a:pPr>
              <a:spcBef>
                <a:spcPts val="0"/>
              </a:spcBef>
              <a:buNone/>
            </a:pPr>
            <a:r>
              <a:rPr lang="en-US" sz="2000" dirty="0"/>
              <a:t>          }  </a:t>
            </a:r>
          </a:p>
          <a:p>
            <a:pPr>
              <a:spcBef>
                <a:spcPts val="0"/>
              </a:spcBef>
              <a:buNone/>
            </a:pPr>
            <a:r>
              <a:rPr lang="en-US" sz="2000" dirty="0" err="1"/>
              <a:t>em.getTransaction</a:t>
            </a:r>
            <a:r>
              <a:rPr lang="en-US" sz="2000" dirty="0"/>
              <a:t>().commit();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  </a:t>
            </a:r>
          </a:p>
          <a:p>
            <a:pPr>
              <a:spcBef>
                <a:spcPts val="0"/>
              </a:spcBef>
              <a:buNone/>
            </a:pPr>
            <a:r>
              <a:rPr lang="en-US" sz="2000"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198</a:t>
            </a:fld>
            <a:endParaRPr lang="en-US" alt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199</a:t>
            </a:fld>
            <a:endParaRPr lang="en-US" altLang="en-US"/>
          </a:p>
        </p:txBody>
      </p:sp>
      <p:pic>
        <p:nvPicPr>
          <p:cNvPr id="5" name="Content Placeholder 4" descr="JPA JPQL Bulk Data Operations"/>
          <p:cNvPicPr>
            <a:picLocks noGrp="1"/>
          </p:cNvPicPr>
          <p:nvPr>
            <p:ph idx="1"/>
          </p:nvPr>
        </p:nvPicPr>
        <p:blipFill>
          <a:blip r:embed="rId2"/>
          <a:srcRect/>
          <a:stretch>
            <a:fillRect/>
          </a:stretch>
        </p:blipFill>
        <p:spPr bwMode="auto">
          <a:xfrm>
            <a:off x="3381356" y="2643182"/>
            <a:ext cx="3676803" cy="2053534"/>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306505"/>
          </a:xfrm>
        </p:spPr>
        <p:txBody>
          <a:bodyPr/>
          <a:lstStyle/>
          <a:p>
            <a:r>
              <a:rPr lang="en-GB" dirty="0"/>
              <a:t> Content to be discussed</a:t>
            </a:r>
            <a:endParaRPr lang="en-US" dirty="0"/>
          </a:p>
        </p:txBody>
      </p:sp>
      <p:sp>
        <p:nvSpPr>
          <p:cNvPr id="3" name="Content Placeholder 2"/>
          <p:cNvSpPr>
            <a:spLocks noGrp="1"/>
          </p:cNvSpPr>
          <p:nvPr>
            <p:ph type="subTitle" idx="1"/>
          </p:nvPr>
        </p:nvSpPr>
        <p:spPr>
          <a:xfrm>
            <a:off x="1524000" y="3071810"/>
            <a:ext cx="9144000" cy="2185990"/>
          </a:xfrm>
        </p:spPr>
        <p:txBody>
          <a:bodyPr/>
          <a:lstStyle/>
          <a:p>
            <a:pPr algn="just"/>
            <a:r>
              <a:rPr lang="en-US" dirty="0"/>
              <a:t>Fundamentals of Java Persistence with Hibernate; JPA for Object/Relational Mapping, Querying, Caching, Performance and Concurrency; First &amp; Second Level Caching, Batch Fetching, Optimistic Locking &amp; Versioning; Entity Relationships, Inheritance Mapping &amp; Polymorphic Queries; Querying database using JPQL and Criteria API (JPA)</a:t>
            </a:r>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Criteria </a:t>
            </a:r>
            <a:br>
              <a:rPr lang="en-US" dirty="0"/>
            </a:br>
            <a:endParaRPr lang="en-US" dirty="0"/>
          </a:p>
        </p:txBody>
      </p:sp>
      <p:sp>
        <p:nvSpPr>
          <p:cNvPr id="3" name="Content Placeholder 2"/>
          <p:cNvSpPr>
            <a:spLocks noGrp="1"/>
          </p:cNvSpPr>
          <p:nvPr>
            <p:ph idx="1"/>
          </p:nvPr>
        </p:nvSpPr>
        <p:spPr/>
        <p:txBody>
          <a:bodyPr/>
          <a:lstStyle/>
          <a:p>
            <a:r>
              <a:rPr lang="en-GB"/>
              <a:t>Criteria objects are used to create and execute object oriented criteria queries to retrieve objects.</a:t>
            </a:r>
            <a:endParaRPr lang="en-US"/>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20</a:t>
            </a:fld>
            <a:endParaRPr lang="en-US"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JPQL Update</a:t>
            </a:r>
            <a:br>
              <a:rPr lang="en-US" dirty="0"/>
            </a:br>
            <a:r>
              <a:rPr lang="en-US" b="1" dirty="0"/>
              <a:t>UpdateData.java</a:t>
            </a:r>
            <a:endParaRPr lang="en-US" dirty="0"/>
          </a:p>
        </p:txBody>
      </p:sp>
      <p:sp>
        <p:nvSpPr>
          <p:cNvPr id="3" name="Content Placeholder 2"/>
          <p:cNvSpPr>
            <a:spLocks noGrp="1"/>
          </p:cNvSpPr>
          <p:nvPr>
            <p:ph idx="1"/>
          </p:nvPr>
        </p:nvSpPr>
        <p:spPr/>
        <p:txBody>
          <a:bodyPr/>
          <a:lstStyle/>
          <a:p>
            <a:r>
              <a:rPr lang="en-GB" dirty="0"/>
              <a:t>update the records in database.</a:t>
            </a:r>
          </a:p>
          <a:p>
            <a:pPr>
              <a:spcBef>
                <a:spcPts val="0"/>
              </a:spcBef>
              <a:buNone/>
            </a:pPr>
            <a:r>
              <a:rPr lang="en-US" sz="2000" b="1" dirty="0"/>
              <a:t>package</a:t>
            </a:r>
            <a:r>
              <a:rPr lang="en-US" sz="2000" dirty="0"/>
              <a:t> </a:t>
            </a:r>
            <a:r>
              <a:rPr lang="en-US" sz="2000" dirty="0" err="1"/>
              <a:t>com.javatpoint.jpa.jpql</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UpdataData</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 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 = </a:t>
            </a:r>
            <a:r>
              <a:rPr lang="en-US" sz="2000" dirty="0" err="1"/>
              <a:t>Persistence.createEntityManagerFactory</a:t>
            </a:r>
            <a:r>
              <a:rPr lang="en-US" sz="2000" dirty="0"/>
              <a:t>( "</a:t>
            </a:r>
            <a:r>
              <a:rPr lang="en-US" sz="2000" dirty="0" err="1"/>
              <a:t>Student_details</a:t>
            </a:r>
            <a:r>
              <a:rPr lang="en-US" sz="2000" dirty="0"/>
              <a:t>" );  </a:t>
            </a:r>
          </a:p>
          <a:p>
            <a:pPr>
              <a:spcBef>
                <a:spcPts val="0"/>
              </a:spcBef>
              <a:buNone/>
            </a:pPr>
            <a:r>
              <a:rPr lang="en-US" sz="2000" dirty="0"/>
              <a:t>          </a:t>
            </a:r>
            <a:r>
              <a:rPr lang="en-US" sz="2000" dirty="0" err="1"/>
              <a:t>EntityManager</a:t>
            </a:r>
            <a:r>
              <a:rPr lang="en-US" sz="2000" dirty="0"/>
              <a:t> </a:t>
            </a:r>
            <a:r>
              <a:rPr lang="en-US" sz="2000" dirty="0" err="1"/>
              <a:t>em</a:t>
            </a:r>
            <a:r>
              <a:rPr lang="en-US" sz="2000" dirty="0"/>
              <a:t> = </a:t>
            </a:r>
            <a:r>
              <a:rPr lang="en-US" sz="2000" dirty="0" err="1"/>
              <a:t>emf.createEntityManager</a:t>
            </a:r>
            <a:r>
              <a:rPr lang="en-US" sz="2000" dirty="0"/>
              <a:t>();  </a:t>
            </a:r>
          </a:p>
          <a:p>
            <a:pPr>
              <a:spcBef>
                <a:spcPts val="0"/>
              </a:spcBef>
              <a:buNone/>
            </a:pPr>
            <a:r>
              <a:rPr lang="en-US" sz="2000" dirty="0"/>
              <a:t>          </a:t>
            </a:r>
            <a:r>
              <a:rPr lang="en-US" sz="2000" dirty="0" err="1"/>
              <a:t>em.getTransaction</a:t>
            </a:r>
            <a:r>
              <a:rPr lang="en-US" sz="2000" dirty="0"/>
              <a:t>().begin( );  </a:t>
            </a:r>
          </a:p>
          <a:p>
            <a:pPr>
              <a:spcBef>
                <a:spcPts val="0"/>
              </a:spcBef>
              <a:buNone/>
            </a:pPr>
            <a:r>
              <a:rPr lang="en-US" sz="2000" dirty="0"/>
              <a:t>            </a:t>
            </a:r>
          </a:p>
          <a:p>
            <a:pPr>
              <a:spcBef>
                <a:spcPts val="0"/>
              </a:spcBef>
              <a:buNone/>
            </a:pPr>
            <a:r>
              <a:rPr lang="en-US" sz="2000" dirty="0"/>
              <a:t>           Query </a:t>
            </a:r>
            <a:r>
              <a:rPr lang="en-US" sz="2000" dirty="0" err="1"/>
              <a:t>query</a:t>
            </a:r>
            <a:r>
              <a:rPr lang="en-US" sz="2000" dirty="0"/>
              <a:t> = </a:t>
            </a:r>
            <a:r>
              <a:rPr lang="en-US" sz="2000" dirty="0" err="1"/>
              <a:t>em.createQuery</a:t>
            </a:r>
            <a:r>
              <a:rPr lang="en-US" sz="2000" dirty="0"/>
              <a:t>( "update </a:t>
            </a:r>
            <a:r>
              <a:rPr lang="en-US" sz="2000" dirty="0" err="1"/>
              <a:t>StudentEntity</a:t>
            </a:r>
            <a:r>
              <a:rPr lang="en-US" sz="2000" dirty="0"/>
              <a:t> SET </a:t>
            </a:r>
            <a:r>
              <a:rPr lang="en-US" sz="2000" dirty="0" err="1"/>
              <a:t>s_age</a:t>
            </a:r>
            <a:r>
              <a:rPr lang="en-US" sz="2000" dirty="0"/>
              <a:t>=25 where </a:t>
            </a:r>
            <a:r>
              <a:rPr lang="en-US" sz="2000" dirty="0" err="1"/>
              <a:t>s_id</a:t>
            </a:r>
            <a:r>
              <a:rPr lang="en-US" sz="2000" dirty="0"/>
              <a:t>&gt;103");  </a:t>
            </a:r>
          </a:p>
          <a:p>
            <a:pPr>
              <a:spcBef>
                <a:spcPts val="0"/>
              </a:spcBef>
              <a:buNone/>
            </a:pPr>
            <a:r>
              <a:rPr lang="en-US" sz="2000" dirty="0"/>
              <a:t>            </a:t>
            </a:r>
            <a:r>
              <a:rPr lang="en-US" sz="2000" dirty="0" err="1"/>
              <a:t>query.executeUpdate</a:t>
            </a:r>
            <a:r>
              <a:rPr lang="en-US" sz="2000" dirty="0"/>
              <a:t>();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().commit();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  </a:t>
            </a:r>
          </a:p>
          <a:p>
            <a:pPr>
              <a:spcBef>
                <a:spcPts val="0"/>
              </a:spcBef>
              <a:buNone/>
            </a:pPr>
            <a:r>
              <a:rPr lang="en-US" sz="2000"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200</a:t>
            </a:fld>
            <a:endParaRPr lang="en-US" alt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3" name="Content Placeholder 2"/>
          <p:cNvSpPr>
            <a:spLocks noGrp="1"/>
          </p:cNvSpPr>
          <p:nvPr>
            <p:ph idx="1"/>
          </p:nvPr>
        </p:nvSpPr>
        <p:spPr/>
        <p:txBody>
          <a:bodyPr/>
          <a:lstStyle/>
          <a:p>
            <a:r>
              <a:rPr lang="en-GB" dirty="0"/>
              <a:t>After the execution of the program, the following student table generates under </a:t>
            </a:r>
            <a:r>
              <a:rPr lang="en-GB" dirty="0" err="1"/>
              <a:t>MySQL</a:t>
            </a:r>
            <a:r>
              <a:rPr lang="en-GB" dirty="0"/>
              <a:t> workbench. To fetch data, run </a:t>
            </a:r>
            <a:r>
              <a:rPr lang="en-GB" b="1" dirty="0"/>
              <a:t>select * from student</a:t>
            </a:r>
            <a:r>
              <a:rPr lang="en-GB" dirty="0"/>
              <a:t> in </a:t>
            </a:r>
            <a:r>
              <a:rPr lang="en-GB" dirty="0" err="1"/>
              <a:t>MySQL</a:t>
            </a:r>
            <a:r>
              <a:rPr lang="en-GB" dirty="0"/>
              <a:t>.</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201</a:t>
            </a:fld>
            <a:endParaRPr lang="en-US" altLang="en-US"/>
          </a:p>
        </p:txBody>
      </p:sp>
      <p:pic>
        <p:nvPicPr>
          <p:cNvPr id="5" name="Picture 4" descr="JPA JPQL Bulk Data Operations"/>
          <p:cNvPicPr/>
          <p:nvPr/>
        </p:nvPicPr>
        <p:blipFill>
          <a:blip r:embed="rId2"/>
          <a:srcRect/>
          <a:stretch>
            <a:fillRect/>
          </a:stretch>
        </p:blipFill>
        <p:spPr bwMode="auto">
          <a:xfrm>
            <a:off x="4238612" y="3071810"/>
            <a:ext cx="2357454" cy="1485900"/>
          </a:xfrm>
          <a:prstGeom prst="rect">
            <a:avLst/>
          </a:prstGeom>
          <a:noFill/>
          <a:ln w="9525">
            <a:noFill/>
            <a:miter lim="800000"/>
            <a:headEnd/>
            <a:tailEnd/>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JPQL Delete</a:t>
            </a:r>
            <a:br>
              <a:rPr lang="en-US" dirty="0"/>
            </a:br>
            <a:r>
              <a:rPr lang="en-US" b="1" dirty="0"/>
              <a:t>DeleteData.java</a:t>
            </a:r>
            <a:endParaRPr lang="en-US" dirty="0"/>
          </a:p>
        </p:txBody>
      </p:sp>
      <p:sp>
        <p:nvSpPr>
          <p:cNvPr id="3" name="Content Placeholder 2"/>
          <p:cNvSpPr>
            <a:spLocks noGrp="1"/>
          </p:cNvSpPr>
          <p:nvPr>
            <p:ph idx="1"/>
          </p:nvPr>
        </p:nvSpPr>
        <p:spPr/>
        <p:txBody>
          <a:bodyPr/>
          <a:lstStyle/>
          <a:p>
            <a:pPr>
              <a:spcBef>
                <a:spcPts val="0"/>
              </a:spcBef>
              <a:buNone/>
            </a:pPr>
            <a:r>
              <a:rPr lang="en-GB" dirty="0"/>
              <a:t>delete the particular records from database.</a:t>
            </a:r>
            <a:r>
              <a:rPr lang="en-US" b="1" dirty="0"/>
              <a:t> </a:t>
            </a:r>
          </a:p>
          <a:p>
            <a:pPr>
              <a:spcBef>
                <a:spcPts val="0"/>
              </a:spcBef>
              <a:buNone/>
            </a:pPr>
            <a:r>
              <a:rPr lang="en-US" sz="2000" b="1" dirty="0"/>
              <a:t>package</a:t>
            </a:r>
            <a:r>
              <a:rPr lang="en-US" sz="2000" dirty="0"/>
              <a:t> </a:t>
            </a:r>
            <a:r>
              <a:rPr lang="en-US" sz="2000" dirty="0" err="1"/>
              <a:t>com.javatpoint.jpa.jpql</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DeleteData</a:t>
            </a: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 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 = </a:t>
            </a:r>
            <a:r>
              <a:rPr lang="en-US" sz="2000" dirty="0" err="1"/>
              <a:t>Persistence.createEntityManagerFactory</a:t>
            </a:r>
            <a:r>
              <a:rPr lang="en-US" sz="2000" dirty="0"/>
              <a:t>( "</a:t>
            </a:r>
            <a:r>
              <a:rPr lang="en-US" sz="2000" dirty="0" err="1"/>
              <a:t>Student_details</a:t>
            </a:r>
            <a:r>
              <a:rPr lang="en-US" sz="2000" dirty="0"/>
              <a:t>" );  </a:t>
            </a:r>
          </a:p>
          <a:p>
            <a:pPr>
              <a:spcBef>
                <a:spcPts val="0"/>
              </a:spcBef>
              <a:buNone/>
            </a:pPr>
            <a:r>
              <a:rPr lang="en-US" sz="2000" dirty="0"/>
              <a:t>          </a:t>
            </a:r>
            <a:r>
              <a:rPr lang="en-US" sz="2000" dirty="0" err="1"/>
              <a:t>EntityManager</a:t>
            </a:r>
            <a:r>
              <a:rPr lang="en-US" sz="2000" dirty="0"/>
              <a:t> </a:t>
            </a:r>
            <a:r>
              <a:rPr lang="en-US" sz="2000" dirty="0" err="1"/>
              <a:t>em</a:t>
            </a:r>
            <a:r>
              <a:rPr lang="en-US" sz="2000" dirty="0"/>
              <a:t> = </a:t>
            </a:r>
            <a:r>
              <a:rPr lang="en-US" sz="2000" dirty="0" err="1"/>
              <a:t>emf.createEntityManager</a:t>
            </a:r>
            <a:r>
              <a:rPr lang="en-US" sz="2000" dirty="0"/>
              <a:t>();  </a:t>
            </a:r>
          </a:p>
          <a:p>
            <a:pPr>
              <a:spcBef>
                <a:spcPts val="0"/>
              </a:spcBef>
              <a:buNone/>
            </a:pPr>
            <a:r>
              <a:rPr lang="en-US" sz="2000" dirty="0"/>
              <a:t>          </a:t>
            </a:r>
            <a:r>
              <a:rPr lang="en-US" sz="2000" dirty="0" err="1"/>
              <a:t>em.getTransaction</a:t>
            </a:r>
            <a:r>
              <a:rPr lang="en-US" sz="2000" dirty="0"/>
              <a:t>().begin(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Query </a:t>
            </a:r>
            <a:r>
              <a:rPr lang="en-US" sz="2000" dirty="0" err="1"/>
              <a:t>query</a:t>
            </a:r>
            <a:r>
              <a:rPr lang="en-US" sz="2000" dirty="0"/>
              <a:t> = </a:t>
            </a:r>
            <a:r>
              <a:rPr lang="en-US" sz="2000" dirty="0" err="1"/>
              <a:t>em.createQuery</a:t>
            </a:r>
            <a:r>
              <a:rPr lang="en-US" sz="2000" dirty="0"/>
              <a:t>( "delete from </a:t>
            </a:r>
            <a:r>
              <a:rPr lang="en-US" sz="2000" dirty="0" err="1"/>
              <a:t>StudentEntity</a:t>
            </a:r>
            <a:r>
              <a:rPr lang="en-US" sz="2000" dirty="0"/>
              <a:t> where </a:t>
            </a:r>
            <a:r>
              <a:rPr lang="en-US" sz="2000" dirty="0" err="1"/>
              <a:t>s_id</a:t>
            </a:r>
            <a:r>
              <a:rPr lang="en-US" sz="2000" dirty="0"/>
              <a:t>=102");  </a:t>
            </a:r>
          </a:p>
          <a:p>
            <a:pPr>
              <a:spcBef>
                <a:spcPts val="0"/>
              </a:spcBef>
              <a:buNone/>
            </a:pPr>
            <a:r>
              <a:rPr lang="en-US" sz="2000" dirty="0"/>
              <a:t>            </a:t>
            </a:r>
          </a:p>
          <a:p>
            <a:pPr>
              <a:spcBef>
                <a:spcPts val="0"/>
              </a:spcBef>
              <a:buNone/>
            </a:pPr>
            <a:r>
              <a:rPr lang="en-US" sz="2000" dirty="0"/>
              <a:t>          </a:t>
            </a:r>
            <a:r>
              <a:rPr lang="en-US" sz="2000" dirty="0" err="1"/>
              <a:t>query.executeUpdate</a:t>
            </a:r>
            <a:r>
              <a:rPr lang="en-US" sz="2000" dirty="0"/>
              <a:t>();  </a:t>
            </a:r>
          </a:p>
          <a:p>
            <a:pPr>
              <a:spcBef>
                <a:spcPts val="0"/>
              </a:spcBef>
              <a:buNone/>
            </a:pPr>
            <a:r>
              <a:rPr lang="en-US" sz="2000" dirty="0"/>
              <a:t>  </a:t>
            </a:r>
          </a:p>
          <a:p>
            <a:pPr>
              <a:spcBef>
                <a:spcPts val="0"/>
              </a:spcBef>
              <a:buNone/>
            </a:pPr>
            <a:r>
              <a:rPr lang="en-US" sz="2000" dirty="0"/>
              <a:t>          </a:t>
            </a:r>
            <a:r>
              <a:rPr lang="en-US" sz="2000" dirty="0" err="1"/>
              <a:t>em.getTransaction</a:t>
            </a:r>
            <a:r>
              <a:rPr lang="en-US" sz="2000" dirty="0"/>
              <a:t>().commit();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  </a:t>
            </a:r>
          </a:p>
          <a:p>
            <a:pPr>
              <a:spcBef>
                <a:spcPts val="0"/>
              </a:spcBef>
              <a:buNone/>
            </a:pPr>
            <a:r>
              <a:rPr lang="en-US" sz="2000" dirty="0"/>
              <a:t>}  </a:t>
            </a:r>
          </a:p>
          <a:p>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202</a:t>
            </a:fld>
            <a:endParaRPr lang="en-US"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3" name="Content Placeholder 2"/>
          <p:cNvSpPr>
            <a:spLocks noGrp="1"/>
          </p:cNvSpPr>
          <p:nvPr>
            <p:ph idx="1"/>
          </p:nvPr>
        </p:nvSpPr>
        <p:spPr/>
        <p:txBody>
          <a:bodyPr/>
          <a:lstStyle/>
          <a:p>
            <a:r>
              <a:rPr lang="en-GB" dirty="0"/>
              <a:t>After the execution of the program, the following student table generates under </a:t>
            </a:r>
            <a:r>
              <a:rPr lang="en-GB" dirty="0" err="1"/>
              <a:t>MySQL</a:t>
            </a:r>
            <a:r>
              <a:rPr lang="en-GB" dirty="0"/>
              <a:t> workbench. To fetch data, run </a:t>
            </a:r>
            <a:r>
              <a:rPr lang="en-GB" b="1" dirty="0"/>
              <a:t>select * from student</a:t>
            </a:r>
            <a:r>
              <a:rPr lang="en-GB" dirty="0"/>
              <a:t> in </a:t>
            </a:r>
            <a:r>
              <a:rPr lang="en-GB" dirty="0" err="1"/>
              <a:t>MySQL</a:t>
            </a:r>
            <a:r>
              <a:rPr lang="en-GB" dirty="0"/>
              <a:t>.</a:t>
            </a:r>
          </a:p>
          <a:p>
            <a:r>
              <a:rPr lang="en-GB" dirty="0"/>
              <a:t/>
            </a:r>
            <a:br>
              <a:rPr lang="en-GB"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203</a:t>
            </a:fld>
            <a:endParaRPr lang="en-US" altLang="en-US"/>
          </a:p>
        </p:txBody>
      </p:sp>
      <p:pic>
        <p:nvPicPr>
          <p:cNvPr id="5" name="Picture 4" descr="JPA JPQL Bulk Data Operations"/>
          <p:cNvPicPr/>
          <p:nvPr/>
        </p:nvPicPr>
        <p:blipFill>
          <a:blip r:embed="rId2"/>
          <a:srcRect/>
          <a:stretch>
            <a:fillRect/>
          </a:stretch>
        </p:blipFill>
        <p:spPr bwMode="auto">
          <a:xfrm>
            <a:off x="2166910" y="3214686"/>
            <a:ext cx="3214710" cy="1214446"/>
          </a:xfrm>
          <a:prstGeom prst="rect">
            <a:avLst/>
          </a:prstGeom>
          <a:noFill/>
          <a:ln w="9525">
            <a:noFill/>
            <a:miter lim="800000"/>
            <a:headEnd/>
            <a:tailEnd/>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JPQL Advanced Operations</a:t>
            </a:r>
            <a:br>
              <a:rPr lang="en-US" dirty="0"/>
            </a:br>
            <a:endParaRPr lang="en-US" dirty="0"/>
          </a:p>
        </p:txBody>
      </p:sp>
      <p:sp>
        <p:nvSpPr>
          <p:cNvPr id="3" name="Content Placeholder 2"/>
          <p:cNvSpPr>
            <a:spLocks noGrp="1"/>
          </p:cNvSpPr>
          <p:nvPr>
            <p:ph idx="1"/>
          </p:nvPr>
        </p:nvSpPr>
        <p:spPr/>
        <p:txBody>
          <a:bodyPr/>
          <a:lstStyle/>
          <a:p>
            <a:r>
              <a:rPr lang="en-GB" dirty="0"/>
              <a:t>Using JPQL, we can perform any type of database operations. Here, we will perform some advanced operations of JPQL using simple examples.</a:t>
            </a:r>
          </a:p>
          <a:p>
            <a:r>
              <a:rPr lang="en-GB" dirty="0"/>
              <a:t>Let us consider the student table having the following records.</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204</a:t>
            </a:fld>
            <a:endParaRPr lang="en-US" altLang="en-US"/>
          </a:p>
        </p:txBody>
      </p:sp>
      <p:pic>
        <p:nvPicPr>
          <p:cNvPr id="5" name="Picture 4" descr="JPA JPQL Advanced Operations"/>
          <p:cNvPicPr/>
          <p:nvPr/>
        </p:nvPicPr>
        <p:blipFill>
          <a:blip r:embed="rId2"/>
          <a:srcRect/>
          <a:stretch>
            <a:fillRect/>
          </a:stretch>
        </p:blipFill>
        <p:spPr bwMode="auto">
          <a:xfrm>
            <a:off x="3595670" y="3857628"/>
            <a:ext cx="1714500" cy="1477010"/>
          </a:xfrm>
          <a:prstGeom prst="rect">
            <a:avLst/>
          </a:prstGeom>
          <a:noFill/>
          <a:ln w="9525">
            <a:noFill/>
            <a:miter lim="800000"/>
            <a:headEnd/>
            <a:tailEnd/>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JPQL Advanced Query Examples</a:t>
            </a:r>
            <a:br>
              <a:rPr lang="en-US" dirty="0"/>
            </a:br>
            <a:endParaRPr lang="en-US" dirty="0"/>
          </a:p>
        </p:txBody>
      </p:sp>
      <p:sp>
        <p:nvSpPr>
          <p:cNvPr id="3" name="Content Placeholder 2"/>
          <p:cNvSpPr>
            <a:spLocks noGrp="1"/>
          </p:cNvSpPr>
          <p:nvPr>
            <p:ph idx="1"/>
          </p:nvPr>
        </p:nvSpPr>
        <p:spPr/>
        <p:txBody>
          <a:bodyPr/>
          <a:lstStyle/>
          <a:p>
            <a:r>
              <a:rPr lang="en-GB" dirty="0"/>
              <a:t>In this example, we will take a basic entity class (in this case StudentEntity.java) and perform different operations on it.</a:t>
            </a:r>
          </a:p>
          <a:p>
            <a:r>
              <a:rPr lang="en-GB" dirty="0"/>
              <a:t>Create an entity class named as StudentEntity.java under </a:t>
            </a:r>
            <a:r>
              <a:rPr lang="en-GB" dirty="0" err="1"/>
              <a:t>com.javatpoint.jpa</a:t>
            </a:r>
            <a:r>
              <a:rPr lang="en-GB" dirty="0"/>
              <a:t> package.</a:t>
            </a:r>
          </a:p>
          <a:p>
            <a:r>
              <a:rPr lang="en-GB" b="1" dirty="0"/>
              <a:t>StudentEntity.java</a:t>
            </a:r>
            <a:endParaRPr lang="en-GB" dirty="0"/>
          </a:p>
          <a:p>
            <a:pPr>
              <a:spcBef>
                <a:spcPts val="0"/>
              </a:spcBef>
              <a:buNone/>
            </a:pPr>
            <a:r>
              <a:rPr lang="en-GB" sz="2000" b="1" dirty="0"/>
              <a:t>package</a:t>
            </a:r>
            <a:r>
              <a:rPr lang="en-GB" sz="2000" dirty="0"/>
              <a:t> </a:t>
            </a:r>
            <a:r>
              <a:rPr lang="en-GB" sz="2000" dirty="0" err="1"/>
              <a:t>com.javatpoint.jpa</a:t>
            </a:r>
            <a:r>
              <a:rPr lang="en-GB" sz="2000" dirty="0"/>
              <a:t>;  </a:t>
            </a:r>
          </a:p>
          <a:p>
            <a:pPr>
              <a:spcBef>
                <a:spcPts val="0"/>
              </a:spcBef>
              <a:buNone/>
            </a:pPr>
            <a:r>
              <a:rPr lang="en-GB" sz="2000" b="1" dirty="0"/>
              <a:t>import</a:t>
            </a:r>
            <a:r>
              <a:rPr lang="en-GB" sz="2000" dirty="0"/>
              <a:t> </a:t>
            </a:r>
            <a:r>
              <a:rPr lang="en-GB" sz="2000" dirty="0" err="1"/>
              <a:t>javax.persistence</a:t>
            </a:r>
            <a:r>
              <a:rPr lang="en-GB" sz="2000" dirty="0"/>
              <a:t>.*;  </a:t>
            </a:r>
          </a:p>
          <a:p>
            <a:pPr>
              <a:spcBef>
                <a:spcPts val="0"/>
              </a:spcBef>
              <a:buNone/>
            </a:pPr>
            <a:r>
              <a:rPr lang="en-GB" sz="2000" dirty="0"/>
              <a:t>  </a:t>
            </a:r>
          </a:p>
          <a:p>
            <a:pPr>
              <a:spcBef>
                <a:spcPts val="0"/>
              </a:spcBef>
              <a:buNone/>
            </a:pPr>
            <a:r>
              <a:rPr lang="en-GB" sz="2000" dirty="0"/>
              <a:t>@Entity  </a:t>
            </a:r>
          </a:p>
          <a:p>
            <a:pPr>
              <a:spcBef>
                <a:spcPts val="0"/>
              </a:spcBef>
              <a:buNone/>
            </a:pPr>
            <a:r>
              <a:rPr lang="en-GB" sz="2000" dirty="0"/>
              <a:t>@Table(name="student")  </a:t>
            </a:r>
          </a:p>
          <a:p>
            <a:pPr>
              <a:spcBef>
                <a:spcPts val="0"/>
              </a:spcBef>
              <a:buNone/>
            </a:pPr>
            <a:r>
              <a:rPr lang="en-GB" sz="2000" b="1" dirty="0"/>
              <a:t>public</a:t>
            </a:r>
            <a:r>
              <a:rPr lang="en-GB" sz="2000" dirty="0"/>
              <a:t> </a:t>
            </a:r>
            <a:r>
              <a:rPr lang="en-GB" sz="2000" b="1" dirty="0"/>
              <a:t>class</a:t>
            </a:r>
            <a:r>
              <a:rPr lang="en-GB" sz="2000" dirty="0"/>
              <a:t> </a:t>
            </a:r>
            <a:r>
              <a:rPr lang="en-GB" sz="2000" dirty="0" err="1"/>
              <a:t>StudentEntity</a:t>
            </a:r>
            <a:r>
              <a:rPr lang="en-GB" sz="2000" dirty="0"/>
              <a:t> {  </a:t>
            </a:r>
          </a:p>
          <a:p>
            <a:pPr>
              <a:spcBef>
                <a:spcPts val="0"/>
              </a:spcBef>
              <a:buNone/>
            </a:pPr>
            <a:r>
              <a:rPr lang="en-GB" sz="2000" dirty="0"/>
              <a:t>  </a:t>
            </a:r>
          </a:p>
          <a:p>
            <a:pPr>
              <a:spcBef>
                <a:spcPts val="0"/>
              </a:spcBef>
              <a:buNone/>
            </a:pPr>
            <a:r>
              <a:rPr lang="en-GB" sz="2000" dirty="0"/>
              <a:t>    @Id  </a:t>
            </a:r>
          </a:p>
          <a:p>
            <a:pPr>
              <a:spcBef>
                <a:spcPts val="0"/>
              </a:spcBef>
              <a:buNone/>
            </a:pPr>
            <a:r>
              <a:rPr lang="en-GB" sz="2000" dirty="0"/>
              <a:t>    </a:t>
            </a:r>
            <a:r>
              <a:rPr lang="en-GB" sz="2000" b="1" dirty="0"/>
              <a:t>private</a:t>
            </a:r>
            <a:r>
              <a:rPr lang="en-GB" sz="2000" dirty="0"/>
              <a:t> </a:t>
            </a:r>
            <a:r>
              <a:rPr lang="en-GB" sz="2000" b="1" dirty="0" err="1"/>
              <a:t>int</a:t>
            </a:r>
            <a:r>
              <a:rPr lang="en-GB" sz="2000" dirty="0"/>
              <a:t> </a:t>
            </a:r>
            <a:r>
              <a:rPr lang="en-GB" sz="2000" dirty="0" err="1"/>
              <a:t>s_id</a:t>
            </a:r>
            <a:r>
              <a:rPr lang="en-GB" sz="2000" dirty="0"/>
              <a:t>;  </a:t>
            </a:r>
          </a:p>
          <a:p>
            <a:pPr>
              <a:spcBef>
                <a:spcPts val="0"/>
              </a:spcBef>
              <a:buNone/>
            </a:pPr>
            <a:r>
              <a:rPr lang="en-GB" sz="2000" dirty="0"/>
              <a:t>    </a:t>
            </a:r>
            <a:r>
              <a:rPr lang="en-GB" sz="2000" b="1" dirty="0"/>
              <a:t>private</a:t>
            </a:r>
            <a:r>
              <a:rPr lang="en-GB" sz="2000" dirty="0"/>
              <a:t> String </a:t>
            </a:r>
            <a:r>
              <a:rPr lang="en-GB" sz="2000" dirty="0" err="1"/>
              <a:t>s_name</a:t>
            </a:r>
            <a:r>
              <a:rPr lang="en-GB" sz="2000" dirty="0"/>
              <a:t>;  </a:t>
            </a:r>
          </a:p>
          <a:p>
            <a:pPr>
              <a:spcBef>
                <a:spcPts val="0"/>
              </a:spcBef>
              <a:buNone/>
            </a:pPr>
            <a:r>
              <a:rPr lang="en-GB" sz="2000" dirty="0"/>
              <a:t>    </a:t>
            </a:r>
            <a:r>
              <a:rPr lang="en-GB" sz="2000" b="1" dirty="0"/>
              <a:t>private</a:t>
            </a:r>
            <a:r>
              <a:rPr lang="en-GB" sz="2000" dirty="0"/>
              <a:t> </a:t>
            </a:r>
            <a:r>
              <a:rPr lang="en-GB" sz="2000" b="1" dirty="0" err="1"/>
              <a:t>int</a:t>
            </a:r>
            <a:r>
              <a:rPr lang="en-GB" sz="2000" dirty="0"/>
              <a:t> </a:t>
            </a:r>
            <a:r>
              <a:rPr lang="en-GB" sz="2000" dirty="0" err="1"/>
              <a:t>s_age</a:t>
            </a:r>
            <a:r>
              <a:rPr lang="en-GB" sz="2000" dirty="0"/>
              <a:t>;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dirty="0" err="1"/>
              <a:t>StudentEntity</a:t>
            </a:r>
            <a:r>
              <a:rPr lang="en-GB" sz="2000" dirty="0"/>
              <a:t>(</a:t>
            </a:r>
            <a:r>
              <a:rPr lang="en-GB" sz="2000" b="1" dirty="0" err="1"/>
              <a:t>int</a:t>
            </a:r>
            <a:r>
              <a:rPr lang="en-GB" sz="2000" dirty="0"/>
              <a:t> </a:t>
            </a:r>
            <a:r>
              <a:rPr lang="en-GB" sz="2000" dirty="0" err="1"/>
              <a:t>s_id</a:t>
            </a:r>
            <a:r>
              <a:rPr lang="en-GB" sz="2000" dirty="0"/>
              <a:t>, String </a:t>
            </a:r>
            <a:r>
              <a:rPr lang="en-GB" sz="2000" dirty="0" err="1"/>
              <a:t>s_name</a:t>
            </a:r>
            <a:r>
              <a:rPr lang="en-GB" sz="2000" dirty="0"/>
              <a:t>, </a:t>
            </a:r>
            <a:r>
              <a:rPr lang="en-GB" sz="2000" b="1" dirty="0" err="1"/>
              <a:t>int</a:t>
            </a:r>
            <a:r>
              <a:rPr lang="en-GB" sz="2000" dirty="0"/>
              <a:t> </a:t>
            </a:r>
            <a:r>
              <a:rPr lang="en-GB" sz="2000" dirty="0" err="1"/>
              <a:t>s_age</a:t>
            </a:r>
            <a:r>
              <a:rPr lang="en-GB" sz="2000" dirty="0"/>
              <a:t>) {  </a:t>
            </a:r>
          </a:p>
          <a:p>
            <a:pPr>
              <a:spcBef>
                <a:spcPts val="0"/>
              </a:spcBef>
              <a:buNone/>
            </a:pPr>
            <a:r>
              <a:rPr lang="en-GB" sz="2000" dirty="0"/>
              <a:t>        </a:t>
            </a:r>
            <a:r>
              <a:rPr lang="en-GB" sz="2000" b="1" dirty="0"/>
              <a:t>super</a:t>
            </a:r>
            <a:r>
              <a:rPr lang="en-GB" sz="2000" dirty="0"/>
              <a:t>();  </a:t>
            </a:r>
          </a:p>
          <a:p>
            <a:pPr>
              <a:spcBef>
                <a:spcPts val="0"/>
              </a:spcBef>
              <a:buNone/>
            </a:pPr>
            <a:r>
              <a:rPr lang="en-GB" sz="2000" dirty="0"/>
              <a:t>        </a:t>
            </a:r>
            <a:r>
              <a:rPr lang="en-GB" sz="2000" b="1" dirty="0" err="1"/>
              <a:t>this</a:t>
            </a:r>
            <a:r>
              <a:rPr lang="en-GB" sz="2000" dirty="0" err="1"/>
              <a:t>.s_id</a:t>
            </a:r>
            <a:r>
              <a:rPr lang="en-GB" sz="2000" dirty="0"/>
              <a:t> = </a:t>
            </a:r>
            <a:r>
              <a:rPr lang="en-GB" sz="2000" dirty="0" err="1"/>
              <a:t>s_id</a:t>
            </a:r>
            <a:r>
              <a:rPr lang="en-GB" sz="2000" dirty="0"/>
              <a:t>;  </a:t>
            </a:r>
          </a:p>
          <a:p>
            <a:pPr>
              <a:spcBef>
                <a:spcPts val="0"/>
              </a:spcBef>
              <a:buNone/>
            </a:pPr>
            <a:r>
              <a:rPr lang="en-GB" sz="2000" dirty="0"/>
              <a:t>        </a:t>
            </a:r>
            <a:r>
              <a:rPr lang="en-GB" sz="2000" b="1" dirty="0" err="1"/>
              <a:t>this</a:t>
            </a:r>
            <a:r>
              <a:rPr lang="en-GB" sz="2000" dirty="0" err="1"/>
              <a:t>.s_name</a:t>
            </a:r>
            <a:r>
              <a:rPr lang="en-GB" sz="2000" dirty="0"/>
              <a:t> = </a:t>
            </a:r>
            <a:r>
              <a:rPr lang="en-GB" sz="2000" dirty="0" err="1"/>
              <a:t>s_name</a:t>
            </a:r>
            <a:r>
              <a:rPr lang="en-GB" sz="2000" dirty="0"/>
              <a:t>;  </a:t>
            </a:r>
          </a:p>
          <a:p>
            <a:pPr>
              <a:spcBef>
                <a:spcPts val="0"/>
              </a:spcBef>
              <a:buNone/>
            </a:pPr>
            <a:r>
              <a:rPr lang="en-GB" sz="2000" dirty="0"/>
              <a:t>        </a:t>
            </a:r>
            <a:r>
              <a:rPr lang="en-GB" sz="2000" b="1" dirty="0" err="1"/>
              <a:t>this</a:t>
            </a:r>
            <a:r>
              <a:rPr lang="en-GB" sz="2000" dirty="0" err="1"/>
              <a:t>.s_age</a:t>
            </a:r>
            <a:r>
              <a:rPr lang="en-GB" sz="2000" dirty="0"/>
              <a:t> = </a:t>
            </a:r>
            <a:r>
              <a:rPr lang="en-GB" sz="2000" dirty="0" err="1"/>
              <a:t>s_age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dirty="0" err="1"/>
              <a:t>StudentEntity</a:t>
            </a:r>
            <a:r>
              <a:rPr lang="en-GB" sz="2000" dirty="0"/>
              <a:t>() {  </a:t>
            </a:r>
          </a:p>
          <a:p>
            <a:pPr>
              <a:spcBef>
                <a:spcPts val="0"/>
              </a:spcBef>
              <a:buNone/>
            </a:pPr>
            <a:r>
              <a:rPr lang="en-GB" sz="2000" dirty="0"/>
              <a:t>        </a:t>
            </a:r>
            <a:r>
              <a:rPr lang="en-GB" sz="2000" b="1" dirty="0"/>
              <a:t>super</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err="1"/>
              <a:t>int</a:t>
            </a:r>
            <a:r>
              <a:rPr lang="en-GB" sz="2000" dirty="0"/>
              <a:t> </a:t>
            </a:r>
            <a:r>
              <a:rPr lang="en-GB" sz="2000" dirty="0" err="1"/>
              <a:t>getS_id</a:t>
            </a:r>
            <a:r>
              <a:rPr lang="en-GB" sz="2000" dirty="0"/>
              <a:t>() {  </a:t>
            </a:r>
          </a:p>
          <a:p>
            <a:pPr>
              <a:spcBef>
                <a:spcPts val="0"/>
              </a:spcBef>
              <a:buNone/>
            </a:pPr>
            <a:r>
              <a:rPr lang="en-GB" sz="2000" dirty="0"/>
              <a:t>        </a:t>
            </a:r>
            <a:r>
              <a:rPr lang="en-GB" sz="2000" b="1" dirty="0"/>
              <a:t>return</a:t>
            </a:r>
            <a:r>
              <a:rPr lang="en-GB" sz="2000" dirty="0"/>
              <a:t> </a:t>
            </a:r>
            <a:r>
              <a:rPr lang="en-GB" sz="2000" dirty="0" err="1"/>
              <a:t>s_id</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a:t>void</a:t>
            </a:r>
            <a:r>
              <a:rPr lang="en-GB" sz="2000" dirty="0"/>
              <a:t> </a:t>
            </a:r>
            <a:r>
              <a:rPr lang="en-GB" sz="2000" dirty="0" err="1"/>
              <a:t>setS_id</a:t>
            </a:r>
            <a:r>
              <a:rPr lang="en-GB" sz="2000" dirty="0"/>
              <a:t>(</a:t>
            </a:r>
            <a:r>
              <a:rPr lang="en-GB" sz="2000" b="1" dirty="0" err="1"/>
              <a:t>int</a:t>
            </a:r>
            <a:r>
              <a:rPr lang="en-GB" sz="2000" dirty="0"/>
              <a:t> </a:t>
            </a:r>
            <a:r>
              <a:rPr lang="en-GB" sz="2000" dirty="0" err="1"/>
              <a:t>s_id</a:t>
            </a:r>
            <a:r>
              <a:rPr lang="en-GB" sz="2000" dirty="0"/>
              <a:t>) {  </a:t>
            </a:r>
          </a:p>
          <a:p>
            <a:pPr>
              <a:spcBef>
                <a:spcPts val="0"/>
              </a:spcBef>
              <a:buNone/>
            </a:pPr>
            <a:r>
              <a:rPr lang="en-GB" sz="2000" dirty="0"/>
              <a:t>        </a:t>
            </a:r>
            <a:r>
              <a:rPr lang="en-GB" sz="2000" b="1" dirty="0" err="1"/>
              <a:t>this</a:t>
            </a:r>
            <a:r>
              <a:rPr lang="en-GB" sz="2000" dirty="0" err="1"/>
              <a:t>.s_id</a:t>
            </a:r>
            <a:r>
              <a:rPr lang="en-GB" sz="2000" dirty="0"/>
              <a:t> = </a:t>
            </a:r>
            <a:r>
              <a:rPr lang="en-GB" sz="2000" dirty="0" err="1"/>
              <a:t>s_id</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String </a:t>
            </a:r>
            <a:r>
              <a:rPr lang="en-GB" sz="2000" dirty="0" err="1"/>
              <a:t>getS_name</a:t>
            </a:r>
            <a:r>
              <a:rPr lang="en-GB" sz="2000" dirty="0"/>
              <a:t>() {  </a:t>
            </a:r>
          </a:p>
          <a:p>
            <a:pPr>
              <a:spcBef>
                <a:spcPts val="0"/>
              </a:spcBef>
              <a:buNone/>
            </a:pPr>
            <a:r>
              <a:rPr lang="en-GB" sz="2000" dirty="0"/>
              <a:t>        </a:t>
            </a:r>
            <a:r>
              <a:rPr lang="en-GB" sz="2000" b="1" dirty="0"/>
              <a:t>return</a:t>
            </a:r>
            <a:r>
              <a:rPr lang="en-GB" sz="2000" dirty="0"/>
              <a:t> </a:t>
            </a:r>
            <a:r>
              <a:rPr lang="en-GB" sz="2000" dirty="0" err="1"/>
              <a:t>s_name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a:t>void</a:t>
            </a:r>
            <a:r>
              <a:rPr lang="en-GB" sz="2000" dirty="0"/>
              <a:t> </a:t>
            </a:r>
            <a:r>
              <a:rPr lang="en-GB" sz="2000" dirty="0" err="1"/>
              <a:t>setS_name</a:t>
            </a:r>
            <a:r>
              <a:rPr lang="en-GB" sz="2000" dirty="0"/>
              <a:t>(String </a:t>
            </a:r>
            <a:r>
              <a:rPr lang="en-GB" sz="2000" dirty="0" err="1"/>
              <a:t>s_name</a:t>
            </a:r>
            <a:r>
              <a:rPr lang="en-GB" sz="2000" dirty="0"/>
              <a:t>) {  </a:t>
            </a:r>
          </a:p>
          <a:p>
            <a:pPr>
              <a:spcBef>
                <a:spcPts val="0"/>
              </a:spcBef>
              <a:buNone/>
            </a:pPr>
            <a:r>
              <a:rPr lang="en-GB" sz="2000" dirty="0"/>
              <a:t>        </a:t>
            </a:r>
            <a:r>
              <a:rPr lang="en-GB" sz="2000" b="1" dirty="0" err="1"/>
              <a:t>this</a:t>
            </a:r>
            <a:r>
              <a:rPr lang="en-GB" sz="2000" dirty="0" err="1"/>
              <a:t>.s_name</a:t>
            </a:r>
            <a:r>
              <a:rPr lang="en-GB" sz="2000" dirty="0"/>
              <a:t> = </a:t>
            </a:r>
            <a:r>
              <a:rPr lang="en-GB" sz="2000" dirty="0" err="1"/>
              <a:t>s_name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err="1"/>
              <a:t>int</a:t>
            </a:r>
            <a:r>
              <a:rPr lang="en-GB" sz="2000" dirty="0"/>
              <a:t> </a:t>
            </a:r>
            <a:r>
              <a:rPr lang="en-GB" sz="2000" dirty="0" err="1"/>
              <a:t>getS_age</a:t>
            </a:r>
            <a:r>
              <a:rPr lang="en-GB" sz="2000" dirty="0"/>
              <a:t>() {  </a:t>
            </a:r>
          </a:p>
          <a:p>
            <a:pPr>
              <a:spcBef>
                <a:spcPts val="0"/>
              </a:spcBef>
              <a:buNone/>
            </a:pPr>
            <a:r>
              <a:rPr lang="en-GB" sz="2000" dirty="0"/>
              <a:t>        </a:t>
            </a:r>
            <a:r>
              <a:rPr lang="en-GB" sz="2000" b="1" dirty="0"/>
              <a:t>return</a:t>
            </a:r>
            <a:r>
              <a:rPr lang="en-GB" sz="2000" dirty="0"/>
              <a:t> </a:t>
            </a:r>
            <a:r>
              <a:rPr lang="en-GB" sz="2000" dirty="0" err="1"/>
              <a:t>s_age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a:t>void</a:t>
            </a:r>
            <a:r>
              <a:rPr lang="en-GB" sz="2000" dirty="0"/>
              <a:t> </a:t>
            </a:r>
            <a:r>
              <a:rPr lang="en-GB" sz="2000" dirty="0" err="1"/>
              <a:t>setS_age</a:t>
            </a:r>
            <a:r>
              <a:rPr lang="en-GB" sz="2000" dirty="0"/>
              <a:t>(</a:t>
            </a:r>
            <a:r>
              <a:rPr lang="en-GB" sz="2000" b="1" dirty="0" err="1"/>
              <a:t>int</a:t>
            </a:r>
            <a:r>
              <a:rPr lang="en-GB" sz="2000" dirty="0"/>
              <a:t> </a:t>
            </a:r>
            <a:r>
              <a:rPr lang="en-GB" sz="2000" dirty="0" err="1"/>
              <a:t>s_age</a:t>
            </a:r>
            <a:r>
              <a:rPr lang="en-GB" sz="2000" dirty="0"/>
              <a:t>) {  </a:t>
            </a:r>
          </a:p>
          <a:p>
            <a:pPr>
              <a:spcBef>
                <a:spcPts val="0"/>
              </a:spcBef>
              <a:buNone/>
            </a:pPr>
            <a:r>
              <a:rPr lang="en-GB" sz="2000" dirty="0"/>
              <a:t>        </a:t>
            </a:r>
            <a:r>
              <a:rPr lang="en-GB" sz="2000" b="1" dirty="0" err="1"/>
              <a:t>this</a:t>
            </a:r>
            <a:r>
              <a:rPr lang="en-GB" sz="2000" dirty="0" err="1"/>
              <a:t>.s_age</a:t>
            </a:r>
            <a:r>
              <a:rPr lang="en-GB" sz="2000" dirty="0"/>
              <a:t> = </a:t>
            </a:r>
            <a:r>
              <a:rPr lang="en-GB" sz="2000" dirty="0" err="1"/>
              <a:t>s_age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205</a:t>
            </a:fld>
            <a:endParaRPr lang="en-US" alt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3" name="Content Placeholder 2"/>
          <p:cNvSpPr>
            <a:spLocks noGrp="1"/>
          </p:cNvSpPr>
          <p:nvPr>
            <p:ph idx="1"/>
          </p:nvPr>
        </p:nvSpPr>
        <p:spPr/>
        <p:txBody>
          <a:bodyPr/>
          <a:lstStyle/>
          <a:p>
            <a:r>
              <a:rPr lang="en-GB" dirty="0"/>
              <a:t>Now, map the entity class and other databases </a:t>
            </a:r>
            <a:r>
              <a:rPr lang="en-GB" dirty="0" err="1"/>
              <a:t>confiuguration</a:t>
            </a:r>
            <a:r>
              <a:rPr lang="en-GB" dirty="0"/>
              <a:t> in Persistence.xml file.</a:t>
            </a:r>
          </a:p>
          <a:p>
            <a:pPr>
              <a:spcBef>
                <a:spcPts val="0"/>
              </a:spcBef>
              <a:buNone/>
            </a:pPr>
            <a:r>
              <a:rPr lang="en-US" dirty="0"/>
              <a:t>&lt;persistence&gt;  </a:t>
            </a:r>
          </a:p>
          <a:p>
            <a:pPr>
              <a:spcBef>
                <a:spcPts val="0"/>
              </a:spcBef>
              <a:buNone/>
            </a:pPr>
            <a:r>
              <a:rPr lang="en-US" dirty="0"/>
              <a:t>&lt;persistence-unit name="</a:t>
            </a:r>
            <a:r>
              <a:rPr lang="en-US" dirty="0" err="1"/>
              <a:t>Student_details</a:t>
            </a:r>
            <a:r>
              <a:rPr lang="en-US" dirty="0"/>
              <a:t>"&gt;  </a:t>
            </a:r>
          </a:p>
          <a:p>
            <a:pPr>
              <a:spcBef>
                <a:spcPts val="0"/>
              </a:spcBef>
              <a:buNone/>
            </a:pPr>
            <a:r>
              <a:rPr lang="en-US" dirty="0"/>
              <a:t>     </a:t>
            </a:r>
          </a:p>
          <a:p>
            <a:pPr>
              <a:spcBef>
                <a:spcPts val="0"/>
              </a:spcBef>
              <a:buNone/>
            </a:pPr>
            <a:r>
              <a:rPr lang="en-US" dirty="0"/>
              <a:t>      &lt;</a:t>
            </a:r>
            <a:r>
              <a:rPr lang="en-US" b="1" dirty="0"/>
              <a:t>class</a:t>
            </a:r>
            <a:r>
              <a:rPr lang="en-US" dirty="0"/>
              <a:t>&gt;</a:t>
            </a:r>
            <a:r>
              <a:rPr lang="en-US" dirty="0" err="1"/>
              <a:t>com.javatpoint.jpa.StudentEntity</a:t>
            </a:r>
            <a:r>
              <a:rPr lang="en-US" dirty="0"/>
              <a:t>&lt;/</a:t>
            </a:r>
            <a:r>
              <a:rPr lang="en-US" b="1" dirty="0"/>
              <a:t>class</a:t>
            </a:r>
            <a:r>
              <a:rPr lang="en-US" dirty="0"/>
              <a:t>&gt;  </a:t>
            </a:r>
          </a:p>
          <a:p>
            <a:pPr>
              <a:spcBef>
                <a:spcPts val="0"/>
              </a:spcBef>
              <a:buNone/>
            </a:pPr>
            <a:r>
              <a:rPr lang="en-US" dirty="0"/>
              <a:t>  </a:t>
            </a:r>
          </a:p>
          <a:p>
            <a:pPr>
              <a:spcBef>
                <a:spcPts val="0"/>
              </a:spcBef>
              <a:buNone/>
            </a:pPr>
            <a:r>
              <a:rPr lang="en-US" dirty="0"/>
              <a:t>      &lt;properties&gt;  </a:t>
            </a:r>
          </a:p>
          <a:p>
            <a:pPr>
              <a:spcBef>
                <a:spcPts val="0"/>
              </a:spcBef>
              <a:buNone/>
            </a:pPr>
            <a:r>
              <a:rPr lang="en-US" dirty="0"/>
              <a:t>         &lt;property name="</a:t>
            </a:r>
            <a:r>
              <a:rPr lang="en-US" dirty="0" err="1"/>
              <a:t>javax.persistence.jdbc.driver</a:t>
            </a:r>
            <a:r>
              <a:rPr lang="en-US" dirty="0"/>
              <a:t>" value="</a:t>
            </a:r>
            <a:r>
              <a:rPr lang="en-US" dirty="0" err="1"/>
              <a:t>com.mysql.jdbc.Driver</a:t>
            </a:r>
            <a:r>
              <a:rPr lang="en-US" dirty="0"/>
              <a:t>"/&gt;  </a:t>
            </a:r>
          </a:p>
          <a:p>
            <a:pPr>
              <a:spcBef>
                <a:spcPts val="0"/>
              </a:spcBef>
              <a:buNone/>
            </a:pPr>
            <a:r>
              <a:rPr lang="en-US" dirty="0"/>
              <a:t>         &lt;property name="</a:t>
            </a:r>
            <a:r>
              <a:rPr lang="en-US" dirty="0" err="1"/>
              <a:t>javax.persistence.jdbc.url</a:t>
            </a:r>
            <a:r>
              <a:rPr lang="en-US" dirty="0"/>
              <a:t>" value="</a:t>
            </a:r>
            <a:r>
              <a:rPr lang="en-US" dirty="0" err="1"/>
              <a:t>jdbc:mysql</a:t>
            </a:r>
            <a:r>
              <a:rPr lang="en-US" dirty="0"/>
              <a:t>://localhost:3306/</a:t>
            </a:r>
            <a:r>
              <a:rPr lang="en-US" dirty="0" err="1"/>
              <a:t>studentdata</a:t>
            </a:r>
            <a:r>
              <a:rPr lang="en-US" dirty="0"/>
              <a:t>"/&gt;  </a:t>
            </a:r>
          </a:p>
          <a:p>
            <a:pPr>
              <a:spcBef>
                <a:spcPts val="0"/>
              </a:spcBef>
              <a:buNone/>
            </a:pPr>
            <a:r>
              <a:rPr lang="en-US" dirty="0"/>
              <a:t>         &lt;property name="</a:t>
            </a:r>
            <a:r>
              <a:rPr lang="en-US" dirty="0" err="1"/>
              <a:t>javax.persistence.jdbc.user</a:t>
            </a:r>
            <a:r>
              <a:rPr lang="en-US" dirty="0"/>
              <a:t>" value="root"/&gt;  </a:t>
            </a:r>
          </a:p>
          <a:p>
            <a:pPr>
              <a:spcBef>
                <a:spcPts val="0"/>
              </a:spcBef>
              <a:buNone/>
            </a:pPr>
            <a:r>
              <a:rPr lang="en-US" dirty="0"/>
              <a:t>         &lt;property name="</a:t>
            </a:r>
            <a:r>
              <a:rPr lang="en-US" dirty="0" err="1"/>
              <a:t>javax.persistence.jdbc.password</a:t>
            </a:r>
            <a:r>
              <a:rPr lang="en-US" dirty="0"/>
              <a:t>" value=""/&gt;  </a:t>
            </a:r>
          </a:p>
          <a:p>
            <a:pPr>
              <a:spcBef>
                <a:spcPts val="0"/>
              </a:spcBef>
              <a:buNone/>
            </a:pPr>
            <a:r>
              <a:rPr lang="en-US" dirty="0"/>
              <a:t>         &lt;property name="</a:t>
            </a:r>
            <a:r>
              <a:rPr lang="en-US" dirty="0" err="1"/>
              <a:t>eclipselink.logging.level</a:t>
            </a:r>
            <a:r>
              <a:rPr lang="en-US" dirty="0"/>
              <a:t>" value="SEVERE"/&gt;  </a:t>
            </a:r>
          </a:p>
          <a:p>
            <a:pPr>
              <a:spcBef>
                <a:spcPts val="0"/>
              </a:spcBef>
              <a:buNone/>
            </a:pPr>
            <a:r>
              <a:rPr lang="en-US" dirty="0"/>
              <a:t>         &lt;property name="</a:t>
            </a:r>
            <a:r>
              <a:rPr lang="en-US" dirty="0" err="1"/>
              <a:t>eclipselink.ddl</a:t>
            </a:r>
            <a:r>
              <a:rPr lang="en-US" dirty="0"/>
              <a:t>-generation" value="create-or-extend-tables"/&gt;  </a:t>
            </a:r>
          </a:p>
          <a:p>
            <a:pPr>
              <a:spcBef>
                <a:spcPts val="0"/>
              </a:spcBef>
              <a:buNone/>
            </a:pPr>
            <a:r>
              <a:rPr lang="en-US" dirty="0"/>
              <a:t>      &lt;/properties&gt;  </a:t>
            </a:r>
          </a:p>
          <a:p>
            <a:pPr>
              <a:spcBef>
                <a:spcPts val="0"/>
              </a:spcBef>
              <a:buNone/>
            </a:pPr>
            <a:r>
              <a:rPr lang="en-US" dirty="0"/>
              <a:t>        </a:t>
            </a:r>
          </a:p>
          <a:p>
            <a:pPr>
              <a:spcBef>
                <a:spcPts val="0"/>
              </a:spcBef>
              <a:buNone/>
            </a:pPr>
            <a:r>
              <a:rPr lang="en-US" dirty="0"/>
              <a:t>   &lt;/persistence-unit&gt;  </a:t>
            </a:r>
          </a:p>
          <a:p>
            <a:pPr>
              <a:spcBef>
                <a:spcPts val="0"/>
              </a:spcBef>
              <a:buNone/>
            </a:pPr>
            <a:r>
              <a:rPr lang="en-US" dirty="0"/>
              <a:t>&lt;/persistence&gt;  </a:t>
            </a:r>
          </a:p>
          <a:p>
            <a:pPr>
              <a:spcBef>
                <a:spcPts val="0"/>
              </a:spcBef>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206</a:t>
            </a:fld>
            <a:endParaRPr lang="en-US" alt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JPQL Filter</a:t>
            </a:r>
            <a:br>
              <a:rPr lang="en-US" dirty="0"/>
            </a:br>
            <a:endParaRPr lang="en-US" dirty="0"/>
          </a:p>
        </p:txBody>
      </p:sp>
      <p:sp>
        <p:nvSpPr>
          <p:cNvPr id="3" name="Content Placeholder 2"/>
          <p:cNvSpPr>
            <a:spLocks noGrp="1"/>
          </p:cNvSpPr>
          <p:nvPr>
            <p:ph idx="1"/>
          </p:nvPr>
        </p:nvSpPr>
        <p:spPr/>
        <p:txBody>
          <a:bodyPr/>
          <a:lstStyle/>
          <a:p>
            <a:r>
              <a:rPr lang="en-GB" dirty="0"/>
              <a:t>Here, we will perform some filter operations on a table.</a:t>
            </a:r>
          </a:p>
          <a:p>
            <a:r>
              <a:rPr lang="en-GB" b="1" dirty="0"/>
              <a:t>Filter.java</a:t>
            </a:r>
            <a:endParaRPr lang="en-GB" dirty="0"/>
          </a:p>
          <a:p>
            <a:pPr>
              <a:spcBef>
                <a:spcPts val="0"/>
              </a:spcBef>
              <a:buNone/>
            </a:pPr>
            <a:r>
              <a:rPr lang="en-GB" sz="2000" b="1" dirty="0"/>
              <a:t>package</a:t>
            </a:r>
            <a:r>
              <a:rPr lang="en-GB" sz="2000" dirty="0"/>
              <a:t> </a:t>
            </a:r>
            <a:r>
              <a:rPr lang="en-GB" sz="2000" dirty="0" err="1"/>
              <a:t>com.javatpoint.jpa.jpql</a:t>
            </a:r>
            <a:r>
              <a:rPr lang="en-GB" sz="2000" dirty="0"/>
              <a:t>;  </a:t>
            </a:r>
          </a:p>
          <a:p>
            <a:pPr>
              <a:spcBef>
                <a:spcPts val="0"/>
              </a:spcBef>
              <a:buNone/>
            </a:pPr>
            <a:r>
              <a:rPr lang="en-GB" sz="2000" b="1" dirty="0"/>
              <a:t>import</a:t>
            </a:r>
            <a:r>
              <a:rPr lang="en-GB" sz="2000" dirty="0"/>
              <a:t> </a:t>
            </a:r>
            <a:r>
              <a:rPr lang="en-GB" sz="2000" dirty="0" err="1"/>
              <a:t>com.javatpoint.jpa.StudentEntity</a:t>
            </a:r>
            <a:r>
              <a:rPr lang="en-GB" sz="2000" dirty="0"/>
              <a:t>;  </a:t>
            </a:r>
          </a:p>
          <a:p>
            <a:pPr>
              <a:spcBef>
                <a:spcPts val="0"/>
              </a:spcBef>
              <a:buNone/>
            </a:pPr>
            <a:r>
              <a:rPr lang="en-GB" sz="2000" b="1" dirty="0"/>
              <a:t>import</a:t>
            </a:r>
            <a:r>
              <a:rPr lang="en-GB" sz="2000" dirty="0"/>
              <a:t> </a:t>
            </a:r>
            <a:r>
              <a:rPr lang="en-GB" sz="2000" dirty="0" err="1"/>
              <a:t>javax.persistence</a:t>
            </a:r>
            <a:r>
              <a:rPr lang="en-GB" sz="2000" dirty="0"/>
              <a:t>.*;  </a:t>
            </a:r>
          </a:p>
          <a:p>
            <a:pPr>
              <a:spcBef>
                <a:spcPts val="0"/>
              </a:spcBef>
              <a:buNone/>
            </a:pPr>
            <a:r>
              <a:rPr lang="en-GB" sz="2000" b="1" dirty="0"/>
              <a:t>import</a:t>
            </a:r>
            <a:r>
              <a:rPr lang="en-GB" sz="2000" dirty="0"/>
              <a:t> </a:t>
            </a:r>
            <a:r>
              <a:rPr lang="en-GB" sz="2000" dirty="0" err="1"/>
              <a:t>java.util</a:t>
            </a:r>
            <a:r>
              <a:rPr lang="en-GB" sz="2000" dirty="0"/>
              <a:t>.*;  </a:t>
            </a:r>
          </a:p>
          <a:p>
            <a:pPr>
              <a:spcBef>
                <a:spcPts val="0"/>
              </a:spcBef>
              <a:buNone/>
            </a:pPr>
            <a:r>
              <a:rPr lang="en-GB" sz="2000" b="1" dirty="0"/>
              <a:t>public</a:t>
            </a:r>
            <a:r>
              <a:rPr lang="en-GB" sz="2000" dirty="0"/>
              <a:t> </a:t>
            </a:r>
            <a:r>
              <a:rPr lang="en-GB" sz="2000" b="1" dirty="0"/>
              <a:t>class</a:t>
            </a:r>
            <a:r>
              <a:rPr lang="en-GB" sz="2000" dirty="0"/>
              <a:t> Filter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a:t>static</a:t>
            </a:r>
            <a:r>
              <a:rPr lang="en-GB" sz="2000" dirty="0"/>
              <a:t> </a:t>
            </a:r>
            <a:r>
              <a:rPr lang="en-GB" sz="2000" b="1" dirty="0"/>
              <a:t>void</a:t>
            </a:r>
            <a:r>
              <a:rPr lang="en-GB" sz="2000" dirty="0"/>
              <a:t> main( String </a:t>
            </a:r>
            <a:r>
              <a:rPr lang="en-GB" sz="2000" dirty="0" err="1"/>
              <a:t>args</a:t>
            </a:r>
            <a:r>
              <a:rPr lang="en-GB" sz="2000" dirty="0"/>
              <a:t>[]) {  </a:t>
            </a:r>
          </a:p>
          <a:p>
            <a:pPr>
              <a:spcBef>
                <a:spcPts val="0"/>
              </a:spcBef>
              <a:buNone/>
            </a:pPr>
            <a:r>
              <a:rPr lang="en-GB" sz="2000" dirty="0"/>
              <a:t>             </a:t>
            </a:r>
          </a:p>
          <a:p>
            <a:pPr>
              <a:spcBef>
                <a:spcPts val="0"/>
              </a:spcBef>
              <a:buNone/>
            </a:pPr>
            <a:r>
              <a:rPr lang="en-GB" sz="2000" dirty="0"/>
              <a:t>          </a:t>
            </a:r>
            <a:r>
              <a:rPr lang="en-GB" sz="2000" dirty="0" err="1"/>
              <a:t>EntityManagerFactory</a:t>
            </a:r>
            <a:r>
              <a:rPr lang="en-GB" sz="2000" dirty="0"/>
              <a:t> </a:t>
            </a:r>
            <a:r>
              <a:rPr lang="en-GB" sz="2000" dirty="0" err="1"/>
              <a:t>emf</a:t>
            </a:r>
            <a:r>
              <a:rPr lang="en-GB" sz="2000" dirty="0"/>
              <a:t> = </a:t>
            </a:r>
            <a:r>
              <a:rPr lang="en-GB" sz="2000" dirty="0" err="1"/>
              <a:t>Persistence.createEntityManagerFactory</a:t>
            </a:r>
            <a:r>
              <a:rPr lang="en-GB" sz="2000" dirty="0"/>
              <a:t>( "</a:t>
            </a:r>
            <a:r>
              <a:rPr lang="en-GB" sz="2000" dirty="0" err="1"/>
              <a:t>Student_details</a:t>
            </a:r>
            <a:r>
              <a:rPr lang="en-GB" sz="2000" dirty="0"/>
              <a:t>" );  </a:t>
            </a:r>
          </a:p>
          <a:p>
            <a:pPr>
              <a:spcBef>
                <a:spcPts val="0"/>
              </a:spcBef>
              <a:buNone/>
            </a:pPr>
            <a:r>
              <a:rPr lang="en-GB" sz="2000" dirty="0"/>
              <a:t>          </a:t>
            </a:r>
            <a:r>
              <a:rPr lang="en-GB" sz="2000" dirty="0" err="1"/>
              <a:t>EntityManager</a:t>
            </a:r>
            <a:r>
              <a:rPr lang="en-GB" sz="2000" dirty="0"/>
              <a:t> </a:t>
            </a:r>
            <a:r>
              <a:rPr lang="en-GB" sz="2000" dirty="0" err="1"/>
              <a:t>em</a:t>
            </a:r>
            <a:r>
              <a:rPr lang="en-GB" sz="2000" dirty="0"/>
              <a:t> = </a:t>
            </a:r>
            <a:r>
              <a:rPr lang="en-GB" sz="2000" dirty="0" err="1"/>
              <a:t>emf.createEntityManager</a:t>
            </a:r>
            <a:r>
              <a:rPr lang="en-GB" sz="2000" dirty="0"/>
              <a:t>();  </a:t>
            </a:r>
          </a:p>
          <a:p>
            <a:pPr>
              <a:spcBef>
                <a:spcPts val="0"/>
              </a:spcBef>
              <a:buNone/>
            </a:pPr>
            <a:r>
              <a:rPr lang="en-GB" sz="2000" dirty="0"/>
              <a:t>          </a:t>
            </a:r>
            <a:r>
              <a:rPr lang="en-GB" sz="2000" dirty="0" err="1"/>
              <a:t>em.getTransaction</a:t>
            </a:r>
            <a:r>
              <a:rPr lang="en-GB" sz="2000" dirty="0"/>
              <a:t>().begin( );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Query q1 = </a:t>
            </a:r>
            <a:r>
              <a:rPr lang="en-GB" sz="2000" dirty="0" err="1"/>
              <a:t>em.createQuery</a:t>
            </a:r>
            <a:r>
              <a:rPr lang="en-GB" sz="2000" dirty="0"/>
              <a:t>("Select s from </a:t>
            </a:r>
            <a:r>
              <a:rPr lang="en-GB" sz="2000" dirty="0" err="1"/>
              <a:t>StudentEntity</a:t>
            </a:r>
            <a:r>
              <a:rPr lang="en-GB" sz="2000" dirty="0"/>
              <a:t> s where </a:t>
            </a:r>
            <a:r>
              <a:rPr lang="en-GB" sz="2000" dirty="0" err="1"/>
              <a:t>s.s_age</a:t>
            </a:r>
            <a:r>
              <a:rPr lang="en-GB" sz="2000" dirty="0"/>
              <a:t> between 22 and 28");  </a:t>
            </a:r>
          </a:p>
          <a:p>
            <a:pPr>
              <a:spcBef>
                <a:spcPts val="0"/>
              </a:spcBef>
              <a:buNone/>
            </a:pPr>
            <a:r>
              <a:rPr lang="en-GB" sz="2000" dirty="0"/>
              <a:t>       </a:t>
            </a:r>
          </a:p>
          <a:p>
            <a:pPr>
              <a:spcBef>
                <a:spcPts val="0"/>
              </a:spcBef>
              <a:buNone/>
            </a:pPr>
            <a:r>
              <a:rPr lang="en-GB" sz="2000" dirty="0"/>
              <a:t>        @</a:t>
            </a:r>
            <a:r>
              <a:rPr lang="en-GB" sz="2000" dirty="0" err="1"/>
              <a:t>SuppressWarnings</a:t>
            </a:r>
            <a:r>
              <a:rPr lang="en-GB" sz="2000" dirty="0"/>
              <a:t>("unchecked")  </a:t>
            </a:r>
          </a:p>
          <a:p>
            <a:pPr>
              <a:spcBef>
                <a:spcPts val="0"/>
              </a:spcBef>
              <a:buNone/>
            </a:pPr>
            <a:r>
              <a:rPr lang="en-GB" sz="2000" dirty="0"/>
              <a:t>        List&lt;</a:t>
            </a:r>
            <a:r>
              <a:rPr lang="en-GB" sz="2000" dirty="0" err="1"/>
              <a:t>StudentEntity</a:t>
            </a:r>
            <a:r>
              <a:rPr lang="en-GB" sz="2000" dirty="0"/>
              <a:t>&gt; l1 =  (List&lt;</a:t>
            </a:r>
            <a:r>
              <a:rPr lang="en-GB" sz="2000" dirty="0" err="1"/>
              <a:t>StudentEntity</a:t>
            </a:r>
            <a:r>
              <a:rPr lang="en-GB" sz="2000" dirty="0"/>
              <a:t>&gt;)q1.getResultList();  </a:t>
            </a:r>
          </a:p>
          <a:p>
            <a:pPr>
              <a:spcBef>
                <a:spcPts val="0"/>
              </a:spcBef>
              <a:buNone/>
            </a:pPr>
            <a:r>
              <a:rPr lang="en-GB" sz="2000" dirty="0"/>
              <a:t>           </a:t>
            </a:r>
          </a:p>
          <a:p>
            <a:pPr>
              <a:spcBef>
                <a:spcPts val="0"/>
              </a:spcBef>
              <a:buNone/>
            </a:pPr>
            <a:r>
              <a:rPr lang="en-GB" sz="2000" dirty="0"/>
              <a:t>         </a:t>
            </a:r>
            <a:r>
              <a:rPr lang="en-GB" sz="2000" dirty="0" err="1"/>
              <a:t>System.out.println</a:t>
            </a:r>
            <a:r>
              <a:rPr lang="en-GB" sz="2000" dirty="0"/>
              <a:t>("Between Clause");  </a:t>
            </a:r>
          </a:p>
          <a:p>
            <a:pPr>
              <a:spcBef>
                <a:spcPts val="0"/>
              </a:spcBef>
              <a:buNone/>
            </a:pPr>
            <a:r>
              <a:rPr lang="en-GB" sz="2000" dirty="0"/>
              <a:t>         </a:t>
            </a:r>
            <a:r>
              <a:rPr lang="en-GB" sz="2000" dirty="0" err="1"/>
              <a:t>System.out.print</a:t>
            </a:r>
            <a:r>
              <a:rPr lang="en-GB" sz="2000" dirty="0"/>
              <a:t>("</a:t>
            </a:r>
            <a:r>
              <a:rPr lang="en-GB" sz="2000" dirty="0" err="1"/>
              <a:t>s_id</a:t>
            </a:r>
            <a:r>
              <a:rPr lang="en-GB" sz="2000" dirty="0"/>
              <a:t>");  </a:t>
            </a:r>
          </a:p>
          <a:p>
            <a:pPr>
              <a:spcBef>
                <a:spcPts val="0"/>
              </a:spcBef>
              <a:buNone/>
            </a:pPr>
            <a:r>
              <a:rPr lang="en-GB" sz="2000" dirty="0"/>
              <a:t>         </a:t>
            </a:r>
            <a:r>
              <a:rPr lang="en-GB" sz="2000" dirty="0" err="1"/>
              <a:t>System.out.print</a:t>
            </a:r>
            <a:r>
              <a:rPr lang="en-GB" sz="2000" dirty="0"/>
              <a:t>("\t </a:t>
            </a:r>
            <a:r>
              <a:rPr lang="en-GB" sz="2000" dirty="0" err="1"/>
              <a:t>s_name</a:t>
            </a:r>
            <a:r>
              <a:rPr lang="en-GB" sz="2000" dirty="0"/>
              <a:t>");  </a:t>
            </a:r>
          </a:p>
          <a:p>
            <a:pPr>
              <a:spcBef>
                <a:spcPts val="0"/>
              </a:spcBef>
              <a:buNone/>
            </a:pPr>
            <a:r>
              <a:rPr lang="en-GB" sz="2000" dirty="0"/>
              <a:t>         </a:t>
            </a:r>
            <a:r>
              <a:rPr lang="en-GB" sz="2000" dirty="0" err="1"/>
              <a:t>System.out.println</a:t>
            </a:r>
            <a:r>
              <a:rPr lang="en-GB" sz="2000" dirty="0"/>
              <a:t>("\t </a:t>
            </a:r>
            <a:r>
              <a:rPr lang="en-GB" sz="2000" dirty="0" err="1"/>
              <a:t>s_age</a:t>
            </a:r>
            <a:r>
              <a:rPr lang="en-GB" sz="2000" dirty="0"/>
              <a:t>");  </a:t>
            </a:r>
          </a:p>
          <a:p>
            <a:pPr>
              <a:spcBef>
                <a:spcPts val="0"/>
              </a:spcBef>
              <a:buNone/>
            </a:pPr>
            <a:r>
              <a:rPr lang="en-GB" sz="2000" dirty="0"/>
              <a:t>           </a:t>
            </a:r>
          </a:p>
          <a:p>
            <a:pPr>
              <a:spcBef>
                <a:spcPts val="0"/>
              </a:spcBef>
              <a:buNone/>
            </a:pPr>
            <a:r>
              <a:rPr lang="en-GB" sz="2000" dirty="0"/>
              <a:t>          </a:t>
            </a:r>
            <a:r>
              <a:rPr lang="en-GB" sz="2000" b="1" dirty="0"/>
              <a:t>for</a:t>
            </a:r>
            <a:r>
              <a:rPr lang="en-GB" sz="2000" dirty="0"/>
              <a:t>(</a:t>
            </a:r>
            <a:r>
              <a:rPr lang="en-GB" sz="2000" dirty="0" err="1"/>
              <a:t>StudentEntity</a:t>
            </a:r>
            <a:r>
              <a:rPr lang="en-GB" sz="2000" dirty="0"/>
              <a:t> s:l1)  </a:t>
            </a:r>
          </a:p>
          <a:p>
            <a:pPr>
              <a:spcBef>
                <a:spcPts val="0"/>
              </a:spcBef>
              <a:buNone/>
            </a:pPr>
            <a:r>
              <a:rPr lang="en-GB" sz="2000" dirty="0"/>
              <a:t>          {  </a:t>
            </a:r>
          </a:p>
          <a:p>
            <a:pPr>
              <a:spcBef>
                <a:spcPts val="0"/>
              </a:spcBef>
              <a:buNone/>
            </a:pPr>
            <a:r>
              <a:rPr lang="en-GB" sz="2000" dirty="0"/>
              <a:t>          </a:t>
            </a:r>
            <a:r>
              <a:rPr lang="en-GB" sz="2000" dirty="0" err="1"/>
              <a:t>System.out.print</a:t>
            </a:r>
            <a:r>
              <a:rPr lang="en-GB" sz="2000" dirty="0"/>
              <a:t>(</a:t>
            </a:r>
            <a:r>
              <a:rPr lang="en-GB" sz="2000" dirty="0" err="1"/>
              <a:t>s.getS_id</a:t>
            </a:r>
            <a:r>
              <a:rPr lang="en-GB" sz="2000" dirty="0"/>
              <a:t>());  </a:t>
            </a:r>
          </a:p>
          <a:p>
            <a:pPr>
              <a:spcBef>
                <a:spcPts val="0"/>
              </a:spcBef>
              <a:buNone/>
            </a:pPr>
            <a:r>
              <a:rPr lang="en-GB" sz="2000" dirty="0"/>
              <a:t>          </a:t>
            </a:r>
            <a:r>
              <a:rPr lang="en-GB" sz="2000" dirty="0" err="1"/>
              <a:t>System.out.print</a:t>
            </a:r>
            <a:r>
              <a:rPr lang="en-GB" sz="2000" dirty="0"/>
              <a:t>("\t"+</a:t>
            </a:r>
            <a:r>
              <a:rPr lang="en-GB" sz="2000" dirty="0" err="1"/>
              <a:t>s.getS_name</a:t>
            </a:r>
            <a:r>
              <a:rPr lang="en-GB" sz="2000" dirty="0"/>
              <a:t>());  </a:t>
            </a:r>
          </a:p>
          <a:p>
            <a:pPr>
              <a:spcBef>
                <a:spcPts val="0"/>
              </a:spcBef>
              <a:buNone/>
            </a:pPr>
            <a:r>
              <a:rPr lang="en-GB" sz="2000" dirty="0"/>
              <a:t>          </a:t>
            </a:r>
            <a:r>
              <a:rPr lang="en-GB" sz="2000" dirty="0" err="1"/>
              <a:t>System.out.println</a:t>
            </a:r>
            <a:r>
              <a:rPr lang="en-GB" sz="2000" dirty="0"/>
              <a:t>("\t"+</a:t>
            </a:r>
            <a:r>
              <a:rPr lang="en-GB" sz="2000" dirty="0" err="1"/>
              <a:t>s.getS_age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Query q2 = </a:t>
            </a:r>
            <a:r>
              <a:rPr lang="en-GB" sz="2000" dirty="0" err="1"/>
              <a:t>em.createQuery</a:t>
            </a:r>
            <a:r>
              <a:rPr lang="en-GB" sz="2000" dirty="0"/>
              <a:t>("Select s from </a:t>
            </a:r>
            <a:r>
              <a:rPr lang="en-GB" sz="2000" dirty="0" err="1"/>
              <a:t>StudentEntity</a:t>
            </a:r>
            <a:r>
              <a:rPr lang="en-GB" sz="2000" dirty="0"/>
              <a:t> s where </a:t>
            </a:r>
            <a:r>
              <a:rPr lang="en-GB" sz="2000" dirty="0" err="1"/>
              <a:t>s.s_age</a:t>
            </a:r>
            <a:r>
              <a:rPr lang="en-GB" sz="2000" dirty="0"/>
              <a:t> IN(20,22,23)");  </a:t>
            </a:r>
          </a:p>
          <a:p>
            <a:pPr>
              <a:spcBef>
                <a:spcPts val="0"/>
              </a:spcBef>
              <a:buNone/>
            </a:pPr>
            <a:r>
              <a:rPr lang="en-GB" sz="2000" dirty="0"/>
              <a:t>           </a:t>
            </a:r>
          </a:p>
          <a:p>
            <a:pPr>
              <a:spcBef>
                <a:spcPts val="0"/>
              </a:spcBef>
              <a:buNone/>
            </a:pPr>
            <a:r>
              <a:rPr lang="en-GB" sz="2000" dirty="0"/>
              <a:t>            @</a:t>
            </a:r>
            <a:r>
              <a:rPr lang="en-GB" sz="2000" dirty="0" err="1"/>
              <a:t>SuppressWarnings</a:t>
            </a:r>
            <a:r>
              <a:rPr lang="en-GB" sz="2000" dirty="0"/>
              <a:t>("unchecked")  </a:t>
            </a:r>
          </a:p>
          <a:p>
            <a:pPr>
              <a:spcBef>
                <a:spcPts val="0"/>
              </a:spcBef>
              <a:buNone/>
            </a:pPr>
            <a:r>
              <a:rPr lang="en-GB" sz="2000" dirty="0"/>
              <a:t>            List&lt;</a:t>
            </a:r>
            <a:r>
              <a:rPr lang="en-GB" sz="2000" dirty="0" err="1"/>
              <a:t>StudentEntity</a:t>
            </a:r>
            <a:r>
              <a:rPr lang="en-GB" sz="2000" dirty="0"/>
              <a:t>&gt; l2 =  (List&lt;</a:t>
            </a:r>
            <a:r>
              <a:rPr lang="en-GB" sz="2000" dirty="0" err="1"/>
              <a:t>StudentEntity</a:t>
            </a:r>
            <a:r>
              <a:rPr lang="en-GB" sz="2000" dirty="0"/>
              <a:t>&gt;)q2.getResultList();  </a:t>
            </a:r>
          </a:p>
          <a:p>
            <a:pPr>
              <a:spcBef>
                <a:spcPts val="0"/>
              </a:spcBef>
              <a:buNone/>
            </a:pPr>
            <a:r>
              <a:rPr lang="en-GB" sz="2000" dirty="0"/>
              <a:t>               </a:t>
            </a:r>
          </a:p>
          <a:p>
            <a:pPr>
              <a:spcBef>
                <a:spcPts val="0"/>
              </a:spcBef>
              <a:buNone/>
            </a:pPr>
            <a:r>
              <a:rPr lang="en-GB" sz="2000" dirty="0"/>
              <a:t>             </a:t>
            </a:r>
            <a:r>
              <a:rPr lang="en-GB" sz="2000" dirty="0" err="1"/>
              <a:t>System.out.println</a:t>
            </a:r>
            <a:r>
              <a:rPr lang="en-GB" sz="2000" dirty="0"/>
              <a:t>("IN Clause");  </a:t>
            </a:r>
          </a:p>
          <a:p>
            <a:pPr>
              <a:spcBef>
                <a:spcPts val="0"/>
              </a:spcBef>
              <a:buNone/>
            </a:pPr>
            <a:r>
              <a:rPr lang="en-GB" sz="2000" dirty="0"/>
              <a:t>             </a:t>
            </a:r>
            <a:r>
              <a:rPr lang="en-GB" sz="2000" dirty="0" err="1"/>
              <a:t>System.out.print</a:t>
            </a:r>
            <a:r>
              <a:rPr lang="en-GB" sz="2000" dirty="0"/>
              <a:t>("</a:t>
            </a:r>
            <a:r>
              <a:rPr lang="en-GB" sz="2000" dirty="0" err="1"/>
              <a:t>s_id</a:t>
            </a:r>
            <a:r>
              <a:rPr lang="en-GB" sz="2000" dirty="0"/>
              <a:t>");  </a:t>
            </a:r>
          </a:p>
          <a:p>
            <a:pPr>
              <a:spcBef>
                <a:spcPts val="0"/>
              </a:spcBef>
              <a:buNone/>
            </a:pPr>
            <a:r>
              <a:rPr lang="en-GB" sz="2000" dirty="0"/>
              <a:t>             </a:t>
            </a:r>
            <a:r>
              <a:rPr lang="en-GB" sz="2000" dirty="0" err="1"/>
              <a:t>System.out.print</a:t>
            </a:r>
            <a:r>
              <a:rPr lang="en-GB" sz="2000" dirty="0"/>
              <a:t>("\t </a:t>
            </a:r>
            <a:r>
              <a:rPr lang="en-GB" sz="2000" dirty="0" err="1"/>
              <a:t>s_name</a:t>
            </a:r>
            <a:r>
              <a:rPr lang="en-GB" sz="2000" dirty="0"/>
              <a:t>");  </a:t>
            </a:r>
          </a:p>
          <a:p>
            <a:pPr>
              <a:spcBef>
                <a:spcPts val="0"/>
              </a:spcBef>
              <a:buNone/>
            </a:pPr>
            <a:r>
              <a:rPr lang="en-GB" sz="2000" dirty="0"/>
              <a:t>             </a:t>
            </a:r>
            <a:r>
              <a:rPr lang="en-GB" sz="2000" dirty="0" err="1"/>
              <a:t>System.out.println</a:t>
            </a:r>
            <a:r>
              <a:rPr lang="en-GB" sz="2000" dirty="0"/>
              <a:t>("\t </a:t>
            </a:r>
            <a:r>
              <a:rPr lang="en-GB" sz="2000" dirty="0" err="1"/>
              <a:t>s_age</a:t>
            </a:r>
            <a:r>
              <a:rPr lang="en-GB" sz="2000" dirty="0"/>
              <a:t>");  </a:t>
            </a:r>
          </a:p>
          <a:p>
            <a:pPr>
              <a:spcBef>
                <a:spcPts val="0"/>
              </a:spcBef>
              <a:buNone/>
            </a:pPr>
            <a:r>
              <a:rPr lang="en-GB" sz="2000" dirty="0"/>
              <a:t>               </a:t>
            </a:r>
          </a:p>
          <a:p>
            <a:pPr>
              <a:spcBef>
                <a:spcPts val="0"/>
              </a:spcBef>
              <a:buNone/>
            </a:pPr>
            <a:r>
              <a:rPr lang="en-GB" sz="2000" dirty="0"/>
              <a:t>              </a:t>
            </a:r>
            <a:r>
              <a:rPr lang="en-GB" sz="2000" b="1" dirty="0"/>
              <a:t>for</a:t>
            </a:r>
            <a:r>
              <a:rPr lang="en-GB" sz="2000" dirty="0"/>
              <a:t>(</a:t>
            </a:r>
            <a:r>
              <a:rPr lang="en-GB" sz="2000" dirty="0" err="1"/>
              <a:t>StudentEntity</a:t>
            </a:r>
            <a:r>
              <a:rPr lang="en-GB" sz="2000" dirty="0"/>
              <a:t> s:l2)  </a:t>
            </a:r>
          </a:p>
          <a:p>
            <a:pPr>
              <a:spcBef>
                <a:spcPts val="0"/>
              </a:spcBef>
              <a:buNone/>
            </a:pPr>
            <a:r>
              <a:rPr lang="en-GB" sz="2000" dirty="0"/>
              <a:t>              {  </a:t>
            </a:r>
          </a:p>
          <a:p>
            <a:pPr>
              <a:spcBef>
                <a:spcPts val="0"/>
              </a:spcBef>
              <a:buNone/>
            </a:pPr>
            <a:r>
              <a:rPr lang="en-GB" sz="2000" dirty="0"/>
              <a:t>              </a:t>
            </a:r>
            <a:r>
              <a:rPr lang="en-GB" sz="2000" dirty="0" err="1"/>
              <a:t>System.out.print</a:t>
            </a:r>
            <a:r>
              <a:rPr lang="en-GB" sz="2000" dirty="0"/>
              <a:t>(</a:t>
            </a:r>
            <a:r>
              <a:rPr lang="en-GB" sz="2000" dirty="0" err="1"/>
              <a:t>s.getS_id</a:t>
            </a:r>
            <a:r>
              <a:rPr lang="en-GB" sz="2000" dirty="0"/>
              <a:t>());  </a:t>
            </a:r>
          </a:p>
          <a:p>
            <a:pPr>
              <a:spcBef>
                <a:spcPts val="0"/>
              </a:spcBef>
              <a:buNone/>
            </a:pPr>
            <a:r>
              <a:rPr lang="en-GB" sz="2000" dirty="0"/>
              <a:t>              </a:t>
            </a:r>
            <a:r>
              <a:rPr lang="en-GB" sz="2000" dirty="0" err="1"/>
              <a:t>System.out.print</a:t>
            </a:r>
            <a:r>
              <a:rPr lang="en-GB" sz="2000" dirty="0"/>
              <a:t>("\t"+</a:t>
            </a:r>
            <a:r>
              <a:rPr lang="en-GB" sz="2000" dirty="0" err="1"/>
              <a:t>s.getS_name</a:t>
            </a:r>
            <a:r>
              <a:rPr lang="en-GB" sz="2000" dirty="0"/>
              <a:t>());  </a:t>
            </a:r>
          </a:p>
          <a:p>
            <a:pPr>
              <a:spcBef>
                <a:spcPts val="0"/>
              </a:spcBef>
              <a:buNone/>
            </a:pPr>
            <a:r>
              <a:rPr lang="en-GB" sz="2000" dirty="0"/>
              <a:t>              </a:t>
            </a:r>
            <a:r>
              <a:rPr lang="en-GB" sz="2000" dirty="0" err="1"/>
              <a:t>System.out.println</a:t>
            </a:r>
            <a:r>
              <a:rPr lang="en-GB" sz="2000" dirty="0"/>
              <a:t>("\t"+</a:t>
            </a:r>
            <a:r>
              <a:rPr lang="en-GB" sz="2000" dirty="0" err="1"/>
              <a:t>s.getS_age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Query q3 = </a:t>
            </a:r>
            <a:r>
              <a:rPr lang="en-GB" sz="2000" dirty="0" err="1"/>
              <a:t>em.createQuery</a:t>
            </a:r>
            <a:r>
              <a:rPr lang="en-GB" sz="2000" dirty="0"/>
              <a:t>("Select s from </a:t>
            </a:r>
            <a:r>
              <a:rPr lang="en-GB" sz="2000" dirty="0" err="1"/>
              <a:t>StudentEntity</a:t>
            </a:r>
            <a:r>
              <a:rPr lang="en-GB" sz="2000" dirty="0"/>
              <a:t> s where </a:t>
            </a:r>
            <a:r>
              <a:rPr lang="en-GB" sz="2000" dirty="0" err="1"/>
              <a:t>s.s_name</a:t>
            </a:r>
            <a:r>
              <a:rPr lang="en-GB" sz="2000" dirty="0"/>
              <a:t> like '%a%'");  </a:t>
            </a:r>
          </a:p>
          <a:p>
            <a:pPr>
              <a:spcBef>
                <a:spcPts val="0"/>
              </a:spcBef>
              <a:buNone/>
            </a:pPr>
            <a:r>
              <a:rPr lang="en-GB" sz="2000" dirty="0"/>
              <a:t>               </a:t>
            </a:r>
          </a:p>
          <a:p>
            <a:pPr>
              <a:spcBef>
                <a:spcPts val="0"/>
              </a:spcBef>
              <a:buNone/>
            </a:pPr>
            <a:r>
              <a:rPr lang="en-GB" sz="2000" dirty="0"/>
              <a:t>                @</a:t>
            </a:r>
            <a:r>
              <a:rPr lang="en-GB" sz="2000" dirty="0" err="1"/>
              <a:t>SuppressWarnings</a:t>
            </a:r>
            <a:r>
              <a:rPr lang="en-GB" sz="2000" dirty="0"/>
              <a:t>("unchecked")  </a:t>
            </a:r>
          </a:p>
          <a:p>
            <a:pPr>
              <a:spcBef>
                <a:spcPts val="0"/>
              </a:spcBef>
              <a:buNone/>
            </a:pPr>
            <a:r>
              <a:rPr lang="en-GB" sz="2000" dirty="0"/>
              <a:t>                List&lt;</a:t>
            </a:r>
            <a:r>
              <a:rPr lang="en-GB" sz="2000" dirty="0" err="1"/>
              <a:t>StudentEntity</a:t>
            </a:r>
            <a:r>
              <a:rPr lang="en-GB" sz="2000" dirty="0"/>
              <a:t>&gt; l3 =  (List&lt;</a:t>
            </a:r>
            <a:r>
              <a:rPr lang="en-GB" sz="2000" dirty="0" err="1"/>
              <a:t>StudentEntity</a:t>
            </a:r>
            <a:r>
              <a:rPr lang="en-GB" sz="2000" dirty="0"/>
              <a:t>&gt;)q3.getResultList();  </a:t>
            </a:r>
          </a:p>
          <a:p>
            <a:pPr>
              <a:spcBef>
                <a:spcPts val="0"/>
              </a:spcBef>
              <a:buNone/>
            </a:pPr>
            <a:r>
              <a:rPr lang="en-GB" sz="2000" dirty="0"/>
              <a:t>                  </a:t>
            </a:r>
          </a:p>
          <a:p>
            <a:pPr>
              <a:spcBef>
                <a:spcPts val="0"/>
              </a:spcBef>
              <a:buNone/>
            </a:pPr>
            <a:r>
              <a:rPr lang="en-GB" sz="2000" dirty="0"/>
              <a:t>                 </a:t>
            </a:r>
            <a:r>
              <a:rPr lang="en-GB" sz="2000" dirty="0" err="1"/>
              <a:t>System.out.println</a:t>
            </a:r>
            <a:r>
              <a:rPr lang="en-GB" sz="2000" dirty="0"/>
              <a:t>("Like Clause");  </a:t>
            </a:r>
          </a:p>
          <a:p>
            <a:pPr>
              <a:spcBef>
                <a:spcPts val="0"/>
              </a:spcBef>
              <a:buNone/>
            </a:pPr>
            <a:r>
              <a:rPr lang="en-GB" sz="2000" dirty="0"/>
              <a:t>                 </a:t>
            </a:r>
            <a:r>
              <a:rPr lang="en-GB" sz="2000" dirty="0" err="1"/>
              <a:t>System.out.print</a:t>
            </a:r>
            <a:r>
              <a:rPr lang="en-GB" sz="2000" dirty="0"/>
              <a:t>("</a:t>
            </a:r>
            <a:r>
              <a:rPr lang="en-GB" sz="2000" dirty="0" err="1"/>
              <a:t>s_id</a:t>
            </a:r>
            <a:r>
              <a:rPr lang="en-GB" sz="2000" dirty="0"/>
              <a:t>");  </a:t>
            </a:r>
          </a:p>
          <a:p>
            <a:pPr>
              <a:spcBef>
                <a:spcPts val="0"/>
              </a:spcBef>
              <a:buNone/>
            </a:pPr>
            <a:r>
              <a:rPr lang="en-GB" sz="2000" dirty="0"/>
              <a:t>                 </a:t>
            </a:r>
            <a:r>
              <a:rPr lang="en-GB" sz="2000" dirty="0" err="1"/>
              <a:t>System.out.print</a:t>
            </a:r>
            <a:r>
              <a:rPr lang="en-GB" sz="2000" dirty="0"/>
              <a:t>("\t </a:t>
            </a:r>
            <a:r>
              <a:rPr lang="en-GB" sz="2000" dirty="0" err="1"/>
              <a:t>s_name</a:t>
            </a:r>
            <a:r>
              <a:rPr lang="en-GB" sz="2000" dirty="0"/>
              <a:t>");  </a:t>
            </a:r>
          </a:p>
          <a:p>
            <a:pPr>
              <a:spcBef>
                <a:spcPts val="0"/>
              </a:spcBef>
              <a:buNone/>
            </a:pPr>
            <a:r>
              <a:rPr lang="en-GB" sz="2000" dirty="0"/>
              <a:t>                 </a:t>
            </a:r>
            <a:r>
              <a:rPr lang="en-GB" sz="2000" dirty="0" err="1"/>
              <a:t>System.out.println</a:t>
            </a:r>
            <a:r>
              <a:rPr lang="en-GB" sz="2000" dirty="0"/>
              <a:t>("\t </a:t>
            </a:r>
            <a:r>
              <a:rPr lang="en-GB" sz="2000" dirty="0" err="1"/>
              <a:t>s_age</a:t>
            </a:r>
            <a:r>
              <a:rPr lang="en-GB" sz="2000" dirty="0"/>
              <a:t>");  </a:t>
            </a:r>
          </a:p>
          <a:p>
            <a:pPr>
              <a:spcBef>
                <a:spcPts val="0"/>
              </a:spcBef>
              <a:buNone/>
            </a:pPr>
            <a:r>
              <a:rPr lang="en-GB" sz="2000" dirty="0"/>
              <a:t>                   </a:t>
            </a:r>
          </a:p>
          <a:p>
            <a:pPr>
              <a:spcBef>
                <a:spcPts val="0"/>
              </a:spcBef>
              <a:buNone/>
            </a:pPr>
            <a:r>
              <a:rPr lang="en-GB" sz="2000" dirty="0"/>
              <a:t>                  </a:t>
            </a:r>
            <a:r>
              <a:rPr lang="en-GB" sz="2000" b="1" dirty="0"/>
              <a:t>for</a:t>
            </a:r>
            <a:r>
              <a:rPr lang="en-GB" sz="2000" dirty="0"/>
              <a:t>(</a:t>
            </a:r>
            <a:r>
              <a:rPr lang="en-GB" sz="2000" dirty="0" err="1"/>
              <a:t>StudentEntity</a:t>
            </a:r>
            <a:r>
              <a:rPr lang="en-GB" sz="2000" dirty="0"/>
              <a:t> s:l3)  </a:t>
            </a:r>
          </a:p>
          <a:p>
            <a:pPr>
              <a:spcBef>
                <a:spcPts val="0"/>
              </a:spcBef>
              <a:buNone/>
            </a:pPr>
            <a:r>
              <a:rPr lang="en-GB" sz="2000" dirty="0"/>
              <a:t>                  {  </a:t>
            </a:r>
          </a:p>
          <a:p>
            <a:pPr>
              <a:spcBef>
                <a:spcPts val="0"/>
              </a:spcBef>
              <a:buNone/>
            </a:pPr>
            <a:r>
              <a:rPr lang="en-GB" sz="2000" dirty="0"/>
              <a:t>                  </a:t>
            </a:r>
            <a:r>
              <a:rPr lang="en-GB" sz="2000" dirty="0" err="1"/>
              <a:t>System.out.print</a:t>
            </a:r>
            <a:r>
              <a:rPr lang="en-GB" sz="2000" dirty="0"/>
              <a:t>(</a:t>
            </a:r>
            <a:r>
              <a:rPr lang="en-GB" sz="2000" dirty="0" err="1"/>
              <a:t>s.getS_id</a:t>
            </a:r>
            <a:r>
              <a:rPr lang="en-GB" sz="2000" dirty="0"/>
              <a:t>());  </a:t>
            </a:r>
          </a:p>
          <a:p>
            <a:pPr>
              <a:spcBef>
                <a:spcPts val="0"/>
              </a:spcBef>
              <a:buNone/>
            </a:pPr>
            <a:r>
              <a:rPr lang="en-GB" sz="2000" dirty="0"/>
              <a:t>                  </a:t>
            </a:r>
            <a:r>
              <a:rPr lang="en-GB" sz="2000" dirty="0" err="1"/>
              <a:t>System.out.print</a:t>
            </a:r>
            <a:r>
              <a:rPr lang="en-GB" sz="2000" dirty="0"/>
              <a:t>("\t"+</a:t>
            </a:r>
            <a:r>
              <a:rPr lang="en-GB" sz="2000" dirty="0" err="1"/>
              <a:t>s.getS_name</a:t>
            </a:r>
            <a:r>
              <a:rPr lang="en-GB" sz="2000" dirty="0"/>
              <a:t>());  </a:t>
            </a:r>
          </a:p>
          <a:p>
            <a:pPr>
              <a:spcBef>
                <a:spcPts val="0"/>
              </a:spcBef>
              <a:buNone/>
            </a:pPr>
            <a:r>
              <a:rPr lang="en-GB" sz="2000" dirty="0"/>
              <a:t>                  </a:t>
            </a:r>
            <a:r>
              <a:rPr lang="en-GB" sz="2000" dirty="0" err="1"/>
              <a:t>System.out.println</a:t>
            </a:r>
            <a:r>
              <a:rPr lang="en-GB" sz="2000" dirty="0"/>
              <a:t>("\t"+</a:t>
            </a:r>
            <a:r>
              <a:rPr lang="en-GB" sz="2000" dirty="0" err="1"/>
              <a:t>s.getS_age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r>
              <a:rPr lang="en-GB" sz="2000" dirty="0" err="1"/>
              <a:t>em.getTransaction</a:t>
            </a:r>
            <a:r>
              <a:rPr lang="en-GB" sz="2000" dirty="0"/>
              <a:t>().commit();  </a:t>
            </a:r>
          </a:p>
          <a:p>
            <a:pPr>
              <a:spcBef>
                <a:spcPts val="0"/>
              </a:spcBef>
              <a:buNone/>
            </a:pPr>
            <a:r>
              <a:rPr lang="en-GB" sz="2000" dirty="0"/>
              <a:t>          </a:t>
            </a:r>
            <a:r>
              <a:rPr lang="en-GB" sz="2000" dirty="0" err="1"/>
              <a:t>em.close</a:t>
            </a:r>
            <a:r>
              <a:rPr lang="en-GB" sz="2000" dirty="0"/>
              <a:t>();  </a:t>
            </a:r>
          </a:p>
          <a:p>
            <a:pPr>
              <a:spcBef>
                <a:spcPts val="0"/>
              </a:spcBef>
              <a:buNone/>
            </a:pPr>
            <a:r>
              <a:rPr lang="en-GB" sz="2000" dirty="0"/>
              <a:t>          </a:t>
            </a:r>
            <a:r>
              <a:rPr lang="en-GB" sz="2000" dirty="0" err="1"/>
              <a:t>emf.close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207</a:t>
            </a:fld>
            <a:endParaRPr lang="en-US" alt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208</a:t>
            </a:fld>
            <a:endParaRPr lang="en-US" altLang="en-US"/>
          </a:p>
        </p:txBody>
      </p:sp>
      <p:pic>
        <p:nvPicPr>
          <p:cNvPr id="5" name="Content Placeholder 4" descr="JPA JPQL Advanced Operations"/>
          <p:cNvPicPr>
            <a:picLocks noGrp="1"/>
          </p:cNvPicPr>
          <p:nvPr>
            <p:ph idx="1"/>
          </p:nvPr>
        </p:nvPicPr>
        <p:blipFill>
          <a:blip r:embed="rId2"/>
          <a:srcRect/>
          <a:stretch>
            <a:fillRect/>
          </a:stretch>
        </p:blipFill>
        <p:spPr bwMode="auto">
          <a:xfrm>
            <a:off x="1881158" y="1857364"/>
            <a:ext cx="3786214" cy="3286148"/>
          </a:xfrm>
          <a:prstGeom prst="rect">
            <a:avLst/>
          </a:prstGeom>
          <a:noFill/>
          <a:ln w="9525">
            <a:noFill/>
            <a:miter lim="800000"/>
            <a:headEnd/>
            <a:tailEnd/>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JPQL Aggregate</a:t>
            </a:r>
            <a:br>
              <a:rPr lang="en-US" dirty="0"/>
            </a:br>
            <a:endParaRPr lang="en-US" dirty="0"/>
          </a:p>
        </p:txBody>
      </p:sp>
      <p:sp>
        <p:nvSpPr>
          <p:cNvPr id="3" name="Content Placeholder 2"/>
          <p:cNvSpPr>
            <a:spLocks noGrp="1"/>
          </p:cNvSpPr>
          <p:nvPr>
            <p:ph idx="1"/>
          </p:nvPr>
        </p:nvSpPr>
        <p:spPr/>
        <p:txBody>
          <a:bodyPr/>
          <a:lstStyle/>
          <a:p>
            <a:r>
              <a:rPr lang="en-US" dirty="0"/>
              <a:t>Here, we will perform some aggregate operations on a table.</a:t>
            </a:r>
          </a:p>
          <a:p>
            <a:r>
              <a:rPr lang="en-US" b="1" dirty="0"/>
              <a:t>Aggregate.java</a:t>
            </a:r>
            <a:endParaRPr lang="en-US" dirty="0"/>
          </a:p>
          <a:p>
            <a:pPr>
              <a:spcBef>
                <a:spcPts val="0"/>
              </a:spcBef>
              <a:buNone/>
            </a:pPr>
            <a:r>
              <a:rPr lang="en-US" sz="2000" b="1" dirty="0"/>
              <a:t>package</a:t>
            </a:r>
            <a:r>
              <a:rPr lang="en-US" sz="2000" dirty="0"/>
              <a:t> </a:t>
            </a:r>
            <a:r>
              <a:rPr lang="en-US" sz="2000" dirty="0" err="1"/>
              <a:t>com.javatpoint.jpa.jpql</a:t>
            </a:r>
            <a:r>
              <a:rPr lang="en-US" sz="2000" dirty="0"/>
              <a:t>;  </a:t>
            </a:r>
          </a:p>
          <a:p>
            <a:pPr>
              <a:spcBef>
                <a:spcPts val="0"/>
              </a:spcBef>
              <a:buNone/>
            </a:pPr>
            <a:r>
              <a:rPr lang="en-US" sz="2000" b="1" dirty="0"/>
              <a:t>import</a:t>
            </a:r>
            <a:r>
              <a:rPr lang="en-US" sz="2000" dirty="0"/>
              <a:t> </a:t>
            </a:r>
            <a:r>
              <a:rPr lang="en-US" sz="2000" dirty="0" err="1"/>
              <a:t>com.javatpoint.jpa.StudentEntity</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import</a:t>
            </a:r>
            <a:r>
              <a:rPr lang="en-US" sz="2000" dirty="0"/>
              <a:t> </a:t>
            </a:r>
            <a:r>
              <a:rPr lang="en-US" sz="2000" dirty="0" err="1"/>
              <a:t>java.util</a:t>
            </a:r>
            <a:r>
              <a:rPr lang="en-US" sz="2000" dirty="0"/>
              <a:t>.*;  </a:t>
            </a:r>
          </a:p>
          <a:p>
            <a:pPr>
              <a:spcBef>
                <a:spcPts val="0"/>
              </a:spcBef>
              <a:buNone/>
            </a:pPr>
            <a:r>
              <a:rPr lang="en-US" sz="2000" b="1" dirty="0"/>
              <a:t>public</a:t>
            </a:r>
            <a:r>
              <a:rPr lang="en-US" sz="2000" dirty="0"/>
              <a:t> </a:t>
            </a:r>
            <a:r>
              <a:rPr lang="en-US" sz="2000" b="1" dirty="0"/>
              <a:t>class</a:t>
            </a:r>
            <a:r>
              <a:rPr lang="en-US" sz="2000" dirty="0"/>
              <a:t> Aggregate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 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 = </a:t>
            </a:r>
            <a:r>
              <a:rPr lang="en-US" sz="2000" dirty="0" err="1"/>
              <a:t>Persistence.createEntityManagerFactory</a:t>
            </a:r>
            <a:r>
              <a:rPr lang="en-US" sz="2000" dirty="0"/>
              <a:t>( "</a:t>
            </a:r>
            <a:r>
              <a:rPr lang="en-US" sz="2000" dirty="0" err="1"/>
              <a:t>Student_details</a:t>
            </a:r>
            <a:r>
              <a:rPr lang="en-US" sz="2000" dirty="0"/>
              <a:t>" );  </a:t>
            </a:r>
          </a:p>
          <a:p>
            <a:pPr>
              <a:spcBef>
                <a:spcPts val="0"/>
              </a:spcBef>
              <a:buNone/>
            </a:pPr>
            <a:r>
              <a:rPr lang="en-US" sz="2000" dirty="0"/>
              <a:t>          </a:t>
            </a:r>
            <a:r>
              <a:rPr lang="en-US" sz="2000" dirty="0" err="1"/>
              <a:t>EntityManager</a:t>
            </a:r>
            <a:r>
              <a:rPr lang="en-US" sz="2000" dirty="0"/>
              <a:t> </a:t>
            </a:r>
            <a:r>
              <a:rPr lang="en-US" sz="2000" dirty="0" err="1"/>
              <a:t>em</a:t>
            </a:r>
            <a:r>
              <a:rPr lang="en-US" sz="2000" dirty="0"/>
              <a:t> = </a:t>
            </a:r>
            <a:r>
              <a:rPr lang="en-US" sz="2000" dirty="0" err="1"/>
              <a:t>emf.createEntityManager</a:t>
            </a:r>
            <a:r>
              <a:rPr lang="en-US" sz="2000" dirty="0"/>
              <a:t>();  </a:t>
            </a:r>
          </a:p>
          <a:p>
            <a:pPr>
              <a:spcBef>
                <a:spcPts val="0"/>
              </a:spcBef>
              <a:buNone/>
            </a:pPr>
            <a:r>
              <a:rPr lang="en-US" sz="2000" dirty="0"/>
              <a:t>          </a:t>
            </a:r>
            <a:r>
              <a:rPr lang="en-US" sz="2000" dirty="0" err="1"/>
              <a:t>em.getTransaction</a:t>
            </a:r>
            <a:r>
              <a:rPr lang="en-US" sz="2000" dirty="0"/>
              <a:t>().begin(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Query q1 = </a:t>
            </a:r>
            <a:r>
              <a:rPr lang="en-US" sz="2000" dirty="0" err="1"/>
              <a:t>em.createQuery</a:t>
            </a:r>
            <a:r>
              <a:rPr lang="en-US" sz="2000" dirty="0"/>
              <a:t>("Select count(s) from </a:t>
            </a:r>
            <a:r>
              <a:rPr lang="en-US" sz="2000" dirty="0" err="1"/>
              <a:t>StudentEntity</a:t>
            </a:r>
            <a:r>
              <a:rPr lang="en-US" sz="2000" dirty="0"/>
              <a:t> s");  </a:t>
            </a:r>
          </a:p>
          <a:p>
            <a:pPr>
              <a:spcBef>
                <a:spcPts val="0"/>
              </a:spcBef>
              <a:buNone/>
            </a:pPr>
            <a:r>
              <a:rPr lang="en-US" sz="2000" dirty="0"/>
              <a:t>          </a:t>
            </a:r>
            <a:r>
              <a:rPr lang="en-US" sz="2000" dirty="0" err="1"/>
              <a:t>System.out.println</a:t>
            </a:r>
            <a:r>
              <a:rPr lang="en-US" sz="2000" dirty="0"/>
              <a:t>("Number of Student : "+q1.getSingleResult());  </a:t>
            </a:r>
          </a:p>
          <a:p>
            <a:pPr>
              <a:spcBef>
                <a:spcPts val="0"/>
              </a:spcBef>
              <a:buNone/>
            </a:pPr>
            <a:r>
              <a:rPr lang="en-US" sz="2000" dirty="0"/>
              <a:t>               </a:t>
            </a:r>
          </a:p>
          <a:p>
            <a:pPr>
              <a:spcBef>
                <a:spcPts val="0"/>
              </a:spcBef>
              <a:buNone/>
            </a:pPr>
            <a:r>
              <a:rPr lang="en-US" sz="2000" dirty="0"/>
              <a:t>          Query q2 = </a:t>
            </a:r>
            <a:r>
              <a:rPr lang="en-US" sz="2000" dirty="0" err="1"/>
              <a:t>em.createQuery</a:t>
            </a:r>
            <a:r>
              <a:rPr lang="en-US" sz="2000" dirty="0"/>
              <a:t>("Select MAX(</a:t>
            </a:r>
            <a:r>
              <a:rPr lang="en-US" sz="2000" dirty="0" err="1"/>
              <a:t>s.s_age</a:t>
            </a:r>
            <a:r>
              <a:rPr lang="en-US" sz="2000" dirty="0"/>
              <a:t>) from </a:t>
            </a:r>
            <a:r>
              <a:rPr lang="en-US" sz="2000" dirty="0" err="1"/>
              <a:t>StudentEntity</a:t>
            </a:r>
            <a:r>
              <a:rPr lang="en-US" sz="2000" dirty="0"/>
              <a:t> s");  </a:t>
            </a:r>
          </a:p>
          <a:p>
            <a:pPr>
              <a:spcBef>
                <a:spcPts val="0"/>
              </a:spcBef>
              <a:buNone/>
            </a:pPr>
            <a:r>
              <a:rPr lang="en-US" sz="2000" dirty="0"/>
              <a:t>          </a:t>
            </a:r>
            <a:r>
              <a:rPr lang="en-US" sz="2000" dirty="0" err="1"/>
              <a:t>System.out.println</a:t>
            </a:r>
            <a:r>
              <a:rPr lang="en-US" sz="2000" dirty="0"/>
              <a:t>("Maximum age : "+q2.getSingleResult());  </a:t>
            </a:r>
          </a:p>
          <a:p>
            <a:pPr>
              <a:spcBef>
                <a:spcPts val="0"/>
              </a:spcBef>
              <a:buNone/>
            </a:pPr>
            <a:r>
              <a:rPr lang="en-US" sz="2000" dirty="0"/>
              <a:t>            </a:t>
            </a:r>
          </a:p>
          <a:p>
            <a:pPr>
              <a:spcBef>
                <a:spcPts val="0"/>
              </a:spcBef>
              <a:buNone/>
            </a:pPr>
            <a:r>
              <a:rPr lang="en-US" sz="2000" dirty="0"/>
              <a:t>          Query q3 = </a:t>
            </a:r>
            <a:r>
              <a:rPr lang="en-US" sz="2000" dirty="0" err="1"/>
              <a:t>em.createQuery</a:t>
            </a:r>
            <a:r>
              <a:rPr lang="en-US" sz="2000" dirty="0"/>
              <a:t>("Select MIN(</a:t>
            </a:r>
            <a:r>
              <a:rPr lang="en-US" sz="2000" dirty="0" err="1"/>
              <a:t>s.s_age</a:t>
            </a:r>
            <a:r>
              <a:rPr lang="en-US" sz="2000" dirty="0"/>
              <a:t>) from </a:t>
            </a:r>
            <a:r>
              <a:rPr lang="en-US" sz="2000" dirty="0" err="1"/>
              <a:t>StudentEntity</a:t>
            </a:r>
            <a:r>
              <a:rPr lang="en-US" sz="2000" dirty="0"/>
              <a:t> s");  </a:t>
            </a:r>
          </a:p>
          <a:p>
            <a:pPr>
              <a:spcBef>
                <a:spcPts val="0"/>
              </a:spcBef>
              <a:buNone/>
            </a:pPr>
            <a:r>
              <a:rPr lang="en-US" sz="2000" dirty="0"/>
              <a:t>          </a:t>
            </a:r>
            <a:r>
              <a:rPr lang="en-US" sz="2000" dirty="0" err="1"/>
              <a:t>System.out.println</a:t>
            </a:r>
            <a:r>
              <a:rPr lang="en-US" sz="2000" dirty="0"/>
              <a:t>("Minimum age : "+q3.getSingleResult());  </a:t>
            </a:r>
          </a:p>
          <a:p>
            <a:pPr>
              <a:spcBef>
                <a:spcPts val="0"/>
              </a:spcBef>
              <a:buNone/>
            </a:pPr>
            <a:r>
              <a:rPr lang="en-US" sz="2000" dirty="0" err="1"/>
              <a:t>em.getTransaction</a:t>
            </a:r>
            <a:r>
              <a:rPr lang="en-US" sz="2000" dirty="0"/>
              <a:t>().commit();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209</a:t>
            </a:fld>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Hibernate using XML</a:t>
            </a:r>
            <a:endParaRPr lang="en-US" dirty="0"/>
          </a:p>
        </p:txBody>
      </p:sp>
      <p:sp>
        <p:nvSpPr>
          <p:cNvPr id="6" name="Subtitle 5"/>
          <p:cNvSpPr>
            <a:spLocks noGrp="1"/>
          </p:cNvSpPr>
          <p:nvPr>
            <p:ph type="subTitle" idx="1"/>
          </p:nvPr>
        </p:nvSpPr>
        <p:spPr/>
        <p:txBody>
          <a:bodyPr/>
          <a:lstStyle/>
          <a:p>
            <a:r>
              <a:rPr lang="en-GB" dirty="0"/>
              <a:t>In Eclipse IDE</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21</a:t>
            </a:fld>
            <a:endParaRPr lang="en-US" altLang="en-US"/>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210</a:t>
            </a:fld>
            <a:endParaRPr lang="en-US" altLang="en-US"/>
          </a:p>
        </p:txBody>
      </p:sp>
      <p:pic>
        <p:nvPicPr>
          <p:cNvPr id="5" name="Content Placeholder 4" descr="JPA JPQL Advanced Operations"/>
          <p:cNvPicPr>
            <a:picLocks noGrp="1"/>
          </p:cNvPicPr>
          <p:nvPr>
            <p:ph idx="1"/>
          </p:nvPr>
        </p:nvPicPr>
        <p:blipFill>
          <a:blip r:embed="rId2"/>
          <a:srcRect/>
          <a:stretch>
            <a:fillRect/>
          </a:stretch>
        </p:blipFill>
        <p:spPr bwMode="auto">
          <a:xfrm>
            <a:off x="3667108" y="2143117"/>
            <a:ext cx="3324367" cy="1571636"/>
          </a:xfrm>
          <a:prstGeom prst="rect">
            <a:avLst/>
          </a:prstGeom>
          <a:noFill/>
          <a:ln w="9525">
            <a:noFill/>
            <a:miter lim="800000"/>
            <a:headEnd/>
            <a:tailEnd/>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JPQL Sorting</a:t>
            </a:r>
            <a:br>
              <a:rPr lang="en-US" dirty="0"/>
            </a:br>
            <a:endParaRPr lang="en-US" dirty="0"/>
          </a:p>
        </p:txBody>
      </p:sp>
      <p:sp>
        <p:nvSpPr>
          <p:cNvPr id="3" name="Content Placeholder 2"/>
          <p:cNvSpPr>
            <a:spLocks noGrp="1"/>
          </p:cNvSpPr>
          <p:nvPr>
            <p:ph idx="1"/>
          </p:nvPr>
        </p:nvSpPr>
        <p:spPr/>
        <p:txBody>
          <a:bodyPr/>
          <a:lstStyle/>
          <a:p>
            <a:r>
              <a:rPr lang="en-GB" dirty="0"/>
              <a:t>Here, we will sort the elements of table on the basis of </a:t>
            </a:r>
            <a:r>
              <a:rPr lang="en-GB" dirty="0" err="1"/>
              <a:t>s_age</a:t>
            </a:r>
            <a:r>
              <a:rPr lang="en-GB" dirty="0"/>
              <a:t> attribute.</a:t>
            </a:r>
          </a:p>
          <a:p>
            <a:r>
              <a:rPr lang="en-GB" b="1" dirty="0"/>
              <a:t>Sorting.java</a:t>
            </a:r>
            <a:endParaRPr lang="en-GB" dirty="0"/>
          </a:p>
          <a:p>
            <a:pPr>
              <a:spcBef>
                <a:spcPts val="0"/>
              </a:spcBef>
              <a:buNone/>
            </a:pPr>
            <a:r>
              <a:rPr lang="en-GB" sz="2000" b="1" dirty="0"/>
              <a:t>package</a:t>
            </a:r>
            <a:r>
              <a:rPr lang="en-GB" sz="2000" dirty="0"/>
              <a:t> </a:t>
            </a:r>
            <a:r>
              <a:rPr lang="en-GB" sz="2000" dirty="0" err="1"/>
              <a:t>com.javatpoint.jpa.jpql</a:t>
            </a:r>
            <a:r>
              <a:rPr lang="en-GB" sz="2000" dirty="0"/>
              <a:t>;  </a:t>
            </a:r>
          </a:p>
          <a:p>
            <a:pPr>
              <a:spcBef>
                <a:spcPts val="0"/>
              </a:spcBef>
              <a:buNone/>
            </a:pPr>
            <a:r>
              <a:rPr lang="en-GB" sz="2000" b="1" dirty="0"/>
              <a:t>import</a:t>
            </a:r>
            <a:r>
              <a:rPr lang="en-GB" sz="2000" dirty="0"/>
              <a:t> </a:t>
            </a:r>
            <a:r>
              <a:rPr lang="en-GB" sz="2000" dirty="0" err="1"/>
              <a:t>com.javatpoint.jpa.StudentEntity</a:t>
            </a:r>
            <a:r>
              <a:rPr lang="en-GB" sz="2000" dirty="0"/>
              <a:t>;  </a:t>
            </a:r>
          </a:p>
          <a:p>
            <a:pPr>
              <a:spcBef>
                <a:spcPts val="0"/>
              </a:spcBef>
              <a:buNone/>
            </a:pPr>
            <a:r>
              <a:rPr lang="en-GB" sz="2000" b="1" dirty="0"/>
              <a:t>import</a:t>
            </a:r>
            <a:r>
              <a:rPr lang="en-GB" sz="2000" dirty="0"/>
              <a:t> </a:t>
            </a:r>
            <a:r>
              <a:rPr lang="en-GB" sz="2000" dirty="0" err="1"/>
              <a:t>javax.persistence</a:t>
            </a:r>
            <a:r>
              <a:rPr lang="en-GB" sz="2000" dirty="0"/>
              <a:t>.*;  </a:t>
            </a:r>
          </a:p>
          <a:p>
            <a:pPr>
              <a:spcBef>
                <a:spcPts val="0"/>
              </a:spcBef>
              <a:buNone/>
            </a:pPr>
            <a:r>
              <a:rPr lang="en-GB" sz="2000" b="1" dirty="0"/>
              <a:t>import</a:t>
            </a:r>
            <a:r>
              <a:rPr lang="en-GB" sz="2000" dirty="0"/>
              <a:t> </a:t>
            </a:r>
            <a:r>
              <a:rPr lang="en-GB" sz="2000" dirty="0" err="1"/>
              <a:t>java.util</a:t>
            </a:r>
            <a:r>
              <a:rPr lang="en-GB" sz="2000" dirty="0"/>
              <a:t>.*;  </a:t>
            </a:r>
          </a:p>
          <a:p>
            <a:pPr>
              <a:spcBef>
                <a:spcPts val="0"/>
              </a:spcBef>
              <a:buNone/>
            </a:pPr>
            <a:r>
              <a:rPr lang="en-GB" sz="2000" b="1" dirty="0"/>
              <a:t>public</a:t>
            </a:r>
            <a:r>
              <a:rPr lang="en-GB" sz="2000" dirty="0"/>
              <a:t> </a:t>
            </a:r>
            <a:r>
              <a:rPr lang="en-GB" sz="2000" b="1" dirty="0"/>
              <a:t>class</a:t>
            </a:r>
            <a:r>
              <a:rPr lang="en-GB" sz="2000" dirty="0"/>
              <a:t> Sorting {  </a:t>
            </a:r>
          </a:p>
          <a:p>
            <a:pPr>
              <a:spcBef>
                <a:spcPts val="0"/>
              </a:spcBef>
              <a:buNone/>
            </a:pPr>
            <a:r>
              <a:rPr lang="en-GB" sz="2000" dirty="0"/>
              <a:t>      </a:t>
            </a:r>
          </a:p>
          <a:p>
            <a:pPr>
              <a:spcBef>
                <a:spcPts val="0"/>
              </a:spcBef>
              <a:buNone/>
            </a:pPr>
            <a:r>
              <a:rPr lang="en-GB" sz="2000" dirty="0"/>
              <a:t>     </a:t>
            </a:r>
            <a:r>
              <a:rPr lang="en-GB" sz="2000" b="1" dirty="0"/>
              <a:t>public</a:t>
            </a:r>
            <a:r>
              <a:rPr lang="en-GB" sz="2000" dirty="0"/>
              <a:t> </a:t>
            </a:r>
            <a:r>
              <a:rPr lang="en-GB" sz="2000" b="1" dirty="0"/>
              <a:t>static</a:t>
            </a:r>
            <a:r>
              <a:rPr lang="en-GB" sz="2000" dirty="0"/>
              <a:t> </a:t>
            </a:r>
            <a:r>
              <a:rPr lang="en-GB" sz="2000" b="1" dirty="0"/>
              <a:t>void</a:t>
            </a:r>
            <a:r>
              <a:rPr lang="en-GB" sz="2000" dirty="0"/>
              <a:t> main( String </a:t>
            </a:r>
            <a:r>
              <a:rPr lang="en-GB" sz="2000" dirty="0" err="1"/>
              <a:t>args</a:t>
            </a:r>
            <a:r>
              <a:rPr lang="en-GB" sz="2000" dirty="0"/>
              <a:t>[]) {  </a:t>
            </a:r>
          </a:p>
          <a:p>
            <a:pPr>
              <a:spcBef>
                <a:spcPts val="0"/>
              </a:spcBef>
              <a:buNone/>
            </a:pPr>
            <a:r>
              <a:rPr lang="en-GB" sz="2000" dirty="0"/>
              <a:t>             </a:t>
            </a:r>
          </a:p>
          <a:p>
            <a:pPr>
              <a:spcBef>
                <a:spcPts val="0"/>
              </a:spcBef>
              <a:buNone/>
            </a:pPr>
            <a:r>
              <a:rPr lang="en-GB" sz="2000" dirty="0"/>
              <a:t>          </a:t>
            </a:r>
            <a:r>
              <a:rPr lang="en-GB" sz="2000" dirty="0" err="1"/>
              <a:t>EntityManagerFactory</a:t>
            </a:r>
            <a:r>
              <a:rPr lang="en-GB" sz="2000" dirty="0"/>
              <a:t> </a:t>
            </a:r>
            <a:r>
              <a:rPr lang="en-GB" sz="2000" dirty="0" err="1"/>
              <a:t>emf</a:t>
            </a:r>
            <a:r>
              <a:rPr lang="en-GB" sz="2000" dirty="0"/>
              <a:t> = </a:t>
            </a:r>
            <a:r>
              <a:rPr lang="en-GB" sz="2000" dirty="0" err="1"/>
              <a:t>Persistence.createEntityManagerFactory</a:t>
            </a:r>
            <a:r>
              <a:rPr lang="en-GB" sz="2000" dirty="0"/>
              <a:t>( "</a:t>
            </a:r>
            <a:r>
              <a:rPr lang="en-GB" sz="2000" dirty="0" err="1"/>
              <a:t>Student_details</a:t>
            </a:r>
            <a:r>
              <a:rPr lang="en-GB" sz="2000" dirty="0"/>
              <a:t>" );  </a:t>
            </a:r>
          </a:p>
          <a:p>
            <a:pPr>
              <a:spcBef>
                <a:spcPts val="0"/>
              </a:spcBef>
              <a:buNone/>
            </a:pPr>
            <a:r>
              <a:rPr lang="en-GB" sz="2000" dirty="0"/>
              <a:t>          </a:t>
            </a:r>
            <a:r>
              <a:rPr lang="en-GB" sz="2000" dirty="0" err="1"/>
              <a:t>EntityManager</a:t>
            </a:r>
            <a:r>
              <a:rPr lang="en-GB" sz="2000" dirty="0"/>
              <a:t> </a:t>
            </a:r>
            <a:r>
              <a:rPr lang="en-GB" sz="2000" dirty="0" err="1"/>
              <a:t>em</a:t>
            </a:r>
            <a:r>
              <a:rPr lang="en-GB" sz="2000" dirty="0"/>
              <a:t> = </a:t>
            </a:r>
            <a:r>
              <a:rPr lang="en-GB" sz="2000" dirty="0" err="1"/>
              <a:t>emf.createEntityManager</a:t>
            </a:r>
            <a:r>
              <a:rPr lang="en-GB" sz="2000" dirty="0"/>
              <a:t>();  </a:t>
            </a:r>
          </a:p>
          <a:p>
            <a:pPr>
              <a:spcBef>
                <a:spcPts val="0"/>
              </a:spcBef>
              <a:buNone/>
            </a:pPr>
            <a:r>
              <a:rPr lang="en-GB" sz="2000" dirty="0"/>
              <a:t>          </a:t>
            </a:r>
            <a:r>
              <a:rPr lang="en-GB" sz="2000" dirty="0" err="1"/>
              <a:t>em.getTransaction</a:t>
            </a:r>
            <a:r>
              <a:rPr lang="en-GB" sz="2000" dirty="0"/>
              <a:t>().begin( );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Query q1 = </a:t>
            </a:r>
            <a:r>
              <a:rPr lang="en-GB" sz="2000" dirty="0" err="1"/>
              <a:t>em.createQuery</a:t>
            </a:r>
            <a:r>
              <a:rPr lang="en-GB" sz="2000" dirty="0"/>
              <a:t>("Select s from </a:t>
            </a:r>
            <a:r>
              <a:rPr lang="en-GB" sz="2000" dirty="0" err="1"/>
              <a:t>StudentEntity</a:t>
            </a:r>
            <a:r>
              <a:rPr lang="en-GB" sz="2000" dirty="0"/>
              <a:t> s order by </a:t>
            </a:r>
            <a:r>
              <a:rPr lang="en-GB" sz="2000" dirty="0" err="1"/>
              <a:t>s.s_age</a:t>
            </a:r>
            <a:r>
              <a:rPr lang="en-GB" sz="2000" dirty="0"/>
              <a:t> </a:t>
            </a:r>
            <a:r>
              <a:rPr lang="en-GB" sz="2000" dirty="0" err="1"/>
              <a:t>desc</a:t>
            </a:r>
            <a:r>
              <a:rPr lang="en-GB" sz="2000" dirty="0"/>
              <a:t>");  </a:t>
            </a:r>
          </a:p>
          <a:p>
            <a:pPr>
              <a:spcBef>
                <a:spcPts val="0"/>
              </a:spcBef>
              <a:buNone/>
            </a:pPr>
            <a:r>
              <a:rPr lang="en-GB" sz="2000" dirty="0"/>
              <a:t>           </a:t>
            </a:r>
          </a:p>
          <a:p>
            <a:pPr>
              <a:spcBef>
                <a:spcPts val="0"/>
              </a:spcBef>
              <a:buNone/>
            </a:pPr>
            <a:r>
              <a:rPr lang="en-GB" sz="2000" dirty="0"/>
              <a:t>            @</a:t>
            </a:r>
            <a:r>
              <a:rPr lang="en-GB" sz="2000" dirty="0" err="1"/>
              <a:t>SuppressWarnings</a:t>
            </a:r>
            <a:r>
              <a:rPr lang="en-GB" sz="2000" dirty="0"/>
              <a:t>("unchecked")  </a:t>
            </a:r>
          </a:p>
          <a:p>
            <a:pPr>
              <a:spcBef>
                <a:spcPts val="0"/>
              </a:spcBef>
              <a:buNone/>
            </a:pPr>
            <a:r>
              <a:rPr lang="en-GB" sz="2000" dirty="0"/>
              <a:t>            List&lt;</a:t>
            </a:r>
            <a:r>
              <a:rPr lang="en-GB" sz="2000" dirty="0" err="1"/>
              <a:t>StudentEntity</a:t>
            </a:r>
            <a:r>
              <a:rPr lang="en-GB" sz="2000" dirty="0"/>
              <a:t>&gt; l1 =  (List&lt;</a:t>
            </a:r>
            <a:r>
              <a:rPr lang="en-GB" sz="2000" dirty="0" err="1"/>
              <a:t>StudentEntity</a:t>
            </a:r>
            <a:r>
              <a:rPr lang="en-GB" sz="2000" dirty="0"/>
              <a:t>&gt;)q1.getResultList();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a:t>
            </a:r>
            <a:r>
              <a:rPr lang="en-GB" sz="2000" dirty="0" err="1"/>
              <a:t>System.out.print</a:t>
            </a:r>
            <a:r>
              <a:rPr lang="en-GB" sz="2000" dirty="0"/>
              <a:t>("</a:t>
            </a:r>
            <a:r>
              <a:rPr lang="en-GB" sz="2000" dirty="0" err="1"/>
              <a:t>s_id</a:t>
            </a:r>
            <a:r>
              <a:rPr lang="en-GB" sz="2000" dirty="0"/>
              <a:t>");  </a:t>
            </a:r>
          </a:p>
          <a:p>
            <a:pPr>
              <a:spcBef>
                <a:spcPts val="0"/>
              </a:spcBef>
              <a:buNone/>
            </a:pPr>
            <a:r>
              <a:rPr lang="en-GB" sz="2000" dirty="0"/>
              <a:t>             </a:t>
            </a:r>
            <a:r>
              <a:rPr lang="en-GB" sz="2000" dirty="0" err="1"/>
              <a:t>System.out.print</a:t>
            </a:r>
            <a:r>
              <a:rPr lang="en-GB" sz="2000" dirty="0"/>
              <a:t>("\t </a:t>
            </a:r>
            <a:r>
              <a:rPr lang="en-GB" sz="2000" dirty="0" err="1"/>
              <a:t>s_name</a:t>
            </a:r>
            <a:r>
              <a:rPr lang="en-GB" sz="2000" dirty="0"/>
              <a:t>");  </a:t>
            </a:r>
          </a:p>
          <a:p>
            <a:pPr>
              <a:spcBef>
                <a:spcPts val="0"/>
              </a:spcBef>
              <a:buNone/>
            </a:pPr>
            <a:r>
              <a:rPr lang="en-GB" sz="2000" dirty="0"/>
              <a:t>             </a:t>
            </a:r>
            <a:r>
              <a:rPr lang="en-GB" sz="2000" dirty="0" err="1"/>
              <a:t>System.out.println</a:t>
            </a:r>
            <a:r>
              <a:rPr lang="en-GB" sz="2000" dirty="0"/>
              <a:t>("\t </a:t>
            </a:r>
            <a:r>
              <a:rPr lang="en-GB" sz="2000" dirty="0" err="1"/>
              <a:t>s_age</a:t>
            </a:r>
            <a:r>
              <a:rPr lang="en-GB" sz="2000" dirty="0"/>
              <a:t>");  </a:t>
            </a:r>
          </a:p>
          <a:p>
            <a:pPr>
              <a:spcBef>
                <a:spcPts val="0"/>
              </a:spcBef>
              <a:buNone/>
            </a:pPr>
            <a:r>
              <a:rPr lang="en-GB" sz="2000" dirty="0"/>
              <a:t>               </a:t>
            </a:r>
          </a:p>
          <a:p>
            <a:pPr>
              <a:spcBef>
                <a:spcPts val="0"/>
              </a:spcBef>
              <a:buNone/>
            </a:pPr>
            <a:r>
              <a:rPr lang="en-GB" sz="2000" dirty="0"/>
              <a:t>              </a:t>
            </a:r>
            <a:r>
              <a:rPr lang="en-GB" sz="2000" b="1" dirty="0"/>
              <a:t>for</a:t>
            </a:r>
            <a:r>
              <a:rPr lang="en-GB" sz="2000" dirty="0"/>
              <a:t>(</a:t>
            </a:r>
            <a:r>
              <a:rPr lang="en-GB" sz="2000" dirty="0" err="1"/>
              <a:t>StudentEntity</a:t>
            </a:r>
            <a:r>
              <a:rPr lang="en-GB" sz="2000" dirty="0"/>
              <a:t> s:l1)  </a:t>
            </a:r>
          </a:p>
          <a:p>
            <a:pPr>
              <a:spcBef>
                <a:spcPts val="0"/>
              </a:spcBef>
              <a:buNone/>
            </a:pPr>
            <a:r>
              <a:rPr lang="en-GB" sz="2000" dirty="0"/>
              <a:t>              {  </a:t>
            </a:r>
          </a:p>
          <a:p>
            <a:pPr>
              <a:spcBef>
                <a:spcPts val="0"/>
              </a:spcBef>
              <a:buNone/>
            </a:pPr>
            <a:r>
              <a:rPr lang="en-GB" sz="2000" dirty="0"/>
              <a:t>              </a:t>
            </a:r>
            <a:r>
              <a:rPr lang="en-GB" sz="2000" dirty="0" err="1"/>
              <a:t>System.out.print</a:t>
            </a:r>
            <a:r>
              <a:rPr lang="en-GB" sz="2000" dirty="0"/>
              <a:t>(</a:t>
            </a:r>
            <a:r>
              <a:rPr lang="en-GB" sz="2000" dirty="0" err="1"/>
              <a:t>s.getS_id</a:t>
            </a:r>
            <a:r>
              <a:rPr lang="en-GB" sz="2000" dirty="0"/>
              <a:t>());  </a:t>
            </a:r>
          </a:p>
          <a:p>
            <a:pPr>
              <a:spcBef>
                <a:spcPts val="0"/>
              </a:spcBef>
              <a:buNone/>
            </a:pPr>
            <a:r>
              <a:rPr lang="en-GB" sz="2000" dirty="0"/>
              <a:t>              </a:t>
            </a:r>
            <a:r>
              <a:rPr lang="en-GB" sz="2000" dirty="0" err="1"/>
              <a:t>System.out.print</a:t>
            </a:r>
            <a:r>
              <a:rPr lang="en-GB" sz="2000" dirty="0"/>
              <a:t>("\t"+</a:t>
            </a:r>
            <a:r>
              <a:rPr lang="en-GB" sz="2000" dirty="0" err="1"/>
              <a:t>s.getS_name</a:t>
            </a:r>
            <a:r>
              <a:rPr lang="en-GB" sz="2000" dirty="0"/>
              <a:t>());  </a:t>
            </a:r>
          </a:p>
          <a:p>
            <a:pPr>
              <a:spcBef>
                <a:spcPts val="0"/>
              </a:spcBef>
              <a:buNone/>
            </a:pPr>
            <a:r>
              <a:rPr lang="en-GB" sz="2000" dirty="0"/>
              <a:t>              </a:t>
            </a:r>
            <a:r>
              <a:rPr lang="en-GB" sz="2000" dirty="0" err="1"/>
              <a:t>System.out.println</a:t>
            </a:r>
            <a:r>
              <a:rPr lang="en-GB" sz="2000" dirty="0"/>
              <a:t>("\t"+</a:t>
            </a:r>
            <a:r>
              <a:rPr lang="en-GB" sz="2000" dirty="0" err="1"/>
              <a:t>s.getS_age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r>
              <a:rPr lang="en-GB" sz="2000" dirty="0"/>
              <a:t>  </a:t>
            </a:r>
          </a:p>
          <a:p>
            <a:pPr>
              <a:spcBef>
                <a:spcPts val="0"/>
              </a:spcBef>
              <a:buNone/>
            </a:pPr>
            <a:r>
              <a:rPr lang="en-GB" sz="2000" dirty="0"/>
              <a:t>            </a:t>
            </a:r>
          </a:p>
          <a:p>
            <a:pPr>
              <a:spcBef>
                <a:spcPts val="0"/>
              </a:spcBef>
              <a:buNone/>
            </a:pPr>
            <a:r>
              <a:rPr lang="en-GB" sz="2000" dirty="0" err="1"/>
              <a:t>em.getTransaction</a:t>
            </a:r>
            <a:r>
              <a:rPr lang="en-GB" sz="2000" dirty="0"/>
              <a:t>().commit();  </a:t>
            </a:r>
          </a:p>
          <a:p>
            <a:pPr>
              <a:spcBef>
                <a:spcPts val="0"/>
              </a:spcBef>
              <a:buNone/>
            </a:pPr>
            <a:r>
              <a:rPr lang="en-GB" sz="2000" dirty="0"/>
              <a:t>          </a:t>
            </a:r>
            <a:r>
              <a:rPr lang="en-GB" sz="2000" dirty="0" err="1"/>
              <a:t>em.close</a:t>
            </a:r>
            <a:r>
              <a:rPr lang="en-GB" sz="2000" dirty="0"/>
              <a:t>();  </a:t>
            </a:r>
          </a:p>
          <a:p>
            <a:pPr>
              <a:spcBef>
                <a:spcPts val="0"/>
              </a:spcBef>
              <a:buNone/>
            </a:pPr>
            <a:r>
              <a:rPr lang="en-GB" sz="2000" dirty="0"/>
              <a:t>          </a:t>
            </a:r>
            <a:r>
              <a:rPr lang="en-GB" sz="2000" dirty="0" err="1"/>
              <a:t>emf.close</a:t>
            </a:r>
            <a:r>
              <a:rPr lang="en-GB" sz="2000" dirty="0"/>
              <a:t>();    </a:t>
            </a:r>
          </a:p>
          <a:p>
            <a:pPr>
              <a:spcBef>
                <a:spcPts val="0"/>
              </a:spcBef>
              <a:buNone/>
            </a:pPr>
            <a:r>
              <a:rPr lang="en-GB" sz="2000" dirty="0"/>
              <a:t>     }  </a:t>
            </a:r>
          </a:p>
          <a:p>
            <a:pPr>
              <a:spcBef>
                <a:spcPts val="0"/>
              </a:spcBef>
              <a:buNone/>
            </a:pPr>
            <a:r>
              <a:rPr lang="en-GB"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211</a:t>
            </a:fld>
            <a:endParaRPr lang="en-US" alt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212</a:t>
            </a:fld>
            <a:endParaRPr lang="en-US" altLang="en-US"/>
          </a:p>
        </p:txBody>
      </p:sp>
      <p:pic>
        <p:nvPicPr>
          <p:cNvPr id="5" name="Content Placeholder 4" descr="JPA JPQL Advanced Operations"/>
          <p:cNvPicPr>
            <a:picLocks noGrp="1"/>
          </p:cNvPicPr>
          <p:nvPr>
            <p:ph idx="1"/>
          </p:nvPr>
        </p:nvPicPr>
        <p:blipFill>
          <a:blip r:embed="rId2"/>
          <a:srcRect/>
          <a:stretch>
            <a:fillRect/>
          </a:stretch>
        </p:blipFill>
        <p:spPr bwMode="auto">
          <a:xfrm>
            <a:off x="2738414" y="2143116"/>
            <a:ext cx="3071834" cy="1114581"/>
          </a:xfrm>
          <a:prstGeom prst="rect">
            <a:avLst/>
          </a:prstGeom>
          <a:noFill/>
          <a:ln w="9525">
            <a:noFill/>
            <a:miter lim="800000"/>
            <a:headEnd/>
            <a:tailEnd/>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Criteria API</a:t>
            </a:r>
            <a:br>
              <a:rPr lang="en-US" dirty="0"/>
            </a:br>
            <a:endParaRPr lang="en-US" dirty="0"/>
          </a:p>
        </p:txBody>
      </p:sp>
      <p:sp>
        <p:nvSpPr>
          <p:cNvPr id="3" name="Content Placeholder 2"/>
          <p:cNvSpPr>
            <a:spLocks noGrp="1"/>
          </p:cNvSpPr>
          <p:nvPr>
            <p:ph idx="1"/>
          </p:nvPr>
        </p:nvSpPr>
        <p:spPr/>
        <p:txBody>
          <a:bodyPr/>
          <a:lstStyle/>
          <a:p>
            <a:r>
              <a:rPr lang="en-GB" dirty="0"/>
              <a:t>The Criteria API is one of the most common ways of constructing queries for entities and their persistent state. It is just an alternative method for defining JPA queries.</a:t>
            </a:r>
          </a:p>
          <a:p>
            <a:r>
              <a:rPr lang="en-GB" dirty="0"/>
              <a:t>Criteria API defines a platform-independent criteria queries, written in Java programming language. It was introduced in JPA 2.0. The main purpose behind this is to provide a type-safe way to express a query.</a:t>
            </a:r>
          </a:p>
          <a:p>
            <a:r>
              <a:rPr lang="en-GB"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213</a:t>
            </a:fld>
            <a:endParaRPr lang="en-US" alt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create Criteria Query</a:t>
            </a:r>
            <a:br>
              <a:rPr lang="en-US" dirty="0"/>
            </a:br>
            <a:endParaRPr lang="en-US" dirty="0"/>
          </a:p>
        </p:txBody>
      </p:sp>
      <p:sp>
        <p:nvSpPr>
          <p:cNvPr id="3" name="Content Placeholder 2"/>
          <p:cNvSpPr>
            <a:spLocks noGrp="1"/>
          </p:cNvSpPr>
          <p:nvPr>
            <p:ph idx="1"/>
          </p:nvPr>
        </p:nvSpPr>
        <p:spPr/>
        <p:txBody>
          <a:bodyPr/>
          <a:lstStyle/>
          <a:p>
            <a:pPr>
              <a:spcBef>
                <a:spcPts val="0"/>
              </a:spcBef>
            </a:pPr>
            <a:r>
              <a:rPr lang="en-GB" dirty="0"/>
              <a:t>To create a Criteria query, follow the below steps: -</a:t>
            </a:r>
          </a:p>
          <a:p>
            <a:pPr>
              <a:spcBef>
                <a:spcPts val="0"/>
              </a:spcBef>
            </a:pPr>
            <a:r>
              <a:rPr lang="en-GB" dirty="0"/>
              <a:t>Create an object of </a:t>
            </a:r>
            <a:r>
              <a:rPr lang="en-GB" b="1" dirty="0" err="1"/>
              <a:t>CriteriaBuilder</a:t>
            </a:r>
            <a:r>
              <a:rPr lang="en-GB" dirty="0"/>
              <a:t> interface by invoking </a:t>
            </a:r>
            <a:r>
              <a:rPr lang="en-GB" b="1" dirty="0" err="1"/>
              <a:t>getCriteriaBuilder</a:t>
            </a:r>
            <a:r>
              <a:rPr lang="en-GB" b="1" dirty="0"/>
              <a:t>()</a:t>
            </a:r>
            <a:r>
              <a:rPr lang="en-GB" dirty="0"/>
              <a:t> method on the instance of </a:t>
            </a:r>
            <a:r>
              <a:rPr lang="en-GB" b="1" dirty="0" err="1"/>
              <a:t>EntityManager</a:t>
            </a:r>
            <a:r>
              <a:rPr lang="en-GB" dirty="0"/>
              <a:t> interface.</a:t>
            </a:r>
            <a:endParaRPr lang="en-US" dirty="0"/>
          </a:p>
          <a:p>
            <a:pPr>
              <a:spcBef>
                <a:spcPts val="0"/>
              </a:spcBef>
            </a:pPr>
            <a:r>
              <a:rPr lang="en-US" dirty="0" err="1"/>
              <a:t>EntityManager</a:t>
            </a:r>
            <a:r>
              <a:rPr lang="en-US" dirty="0"/>
              <a:t> </a:t>
            </a:r>
            <a:r>
              <a:rPr lang="en-US" dirty="0" err="1"/>
              <a:t>em</a:t>
            </a:r>
            <a:r>
              <a:rPr lang="en-US" dirty="0"/>
              <a:t> = </a:t>
            </a:r>
            <a:r>
              <a:rPr lang="en-US" dirty="0" err="1"/>
              <a:t>emf.createEntityManager</a:t>
            </a:r>
            <a:r>
              <a:rPr lang="en-US" dirty="0"/>
              <a:t>();  </a:t>
            </a:r>
          </a:p>
          <a:p>
            <a:pPr>
              <a:spcBef>
                <a:spcPts val="0"/>
              </a:spcBef>
            </a:pPr>
            <a:r>
              <a:rPr lang="en-US" dirty="0"/>
              <a:t>  </a:t>
            </a:r>
          </a:p>
          <a:p>
            <a:pPr>
              <a:spcBef>
                <a:spcPts val="0"/>
              </a:spcBef>
            </a:pPr>
            <a:r>
              <a:rPr lang="en-US" dirty="0"/>
              <a:t>      </a:t>
            </a:r>
            <a:r>
              <a:rPr lang="en-US" dirty="0" err="1"/>
              <a:t>CriteriaBuilder</a:t>
            </a:r>
            <a:r>
              <a:rPr lang="en-US" dirty="0"/>
              <a:t> </a:t>
            </a:r>
            <a:r>
              <a:rPr lang="en-US" dirty="0" err="1"/>
              <a:t>cb</a:t>
            </a:r>
            <a:r>
              <a:rPr lang="en-US" dirty="0"/>
              <a:t>=</a:t>
            </a:r>
            <a:r>
              <a:rPr lang="en-US" dirty="0" err="1"/>
              <a:t>em.getCriteriaBuilder</a:t>
            </a:r>
            <a:r>
              <a:rPr lang="en-US" dirty="0"/>
              <a:t>();  </a:t>
            </a:r>
          </a:p>
          <a:p>
            <a:pPr>
              <a:spcBef>
                <a:spcPts val="0"/>
              </a:spcBef>
            </a:pPr>
            <a:r>
              <a:rPr lang="en-US" dirty="0"/>
              <a:t>Now, build an instance of </a:t>
            </a:r>
            <a:r>
              <a:rPr lang="en-US" b="1" dirty="0" err="1"/>
              <a:t>CriteriaQuery</a:t>
            </a:r>
            <a:r>
              <a:rPr lang="en-US" dirty="0"/>
              <a:t> interface to create a query object.</a:t>
            </a:r>
          </a:p>
          <a:p>
            <a:pPr>
              <a:spcBef>
                <a:spcPts val="0"/>
              </a:spcBef>
            </a:pPr>
            <a:r>
              <a:rPr lang="en-US" dirty="0" err="1"/>
              <a:t>CriteriaQuery</a:t>
            </a:r>
            <a:r>
              <a:rPr lang="en-US" dirty="0"/>
              <a:t>&lt;</a:t>
            </a:r>
            <a:r>
              <a:rPr lang="en-US" dirty="0" err="1"/>
              <a:t>StudentEntity</a:t>
            </a:r>
            <a:r>
              <a:rPr lang="en-US" dirty="0"/>
              <a:t>&gt; </a:t>
            </a:r>
            <a:r>
              <a:rPr lang="en-US" dirty="0" err="1"/>
              <a:t>cq</a:t>
            </a:r>
            <a:r>
              <a:rPr lang="en-US" dirty="0"/>
              <a:t>=</a:t>
            </a:r>
            <a:r>
              <a:rPr lang="en-US" dirty="0" err="1"/>
              <a:t>cb.createQuery</a:t>
            </a:r>
            <a:r>
              <a:rPr lang="en-US" dirty="0"/>
              <a:t>(</a:t>
            </a:r>
            <a:r>
              <a:rPr lang="en-US" dirty="0" err="1"/>
              <a:t>StudentEntity.</a:t>
            </a:r>
            <a:r>
              <a:rPr lang="en-US" b="1" dirty="0" err="1"/>
              <a:t>class</a:t>
            </a:r>
            <a:r>
              <a:rPr lang="en-US" dirty="0"/>
              <a:t>);  </a:t>
            </a:r>
          </a:p>
          <a:p>
            <a:pPr>
              <a:spcBef>
                <a:spcPts val="0"/>
              </a:spcBef>
            </a:pPr>
            <a:r>
              <a:rPr lang="en-US" dirty="0"/>
              <a:t>Call from method on </a:t>
            </a:r>
            <a:r>
              <a:rPr lang="en-US" b="1" dirty="0" err="1"/>
              <a:t>CriteriaQuery</a:t>
            </a:r>
            <a:r>
              <a:rPr lang="en-US" dirty="0"/>
              <a:t> object to set the query root.</a:t>
            </a:r>
          </a:p>
          <a:p>
            <a:pPr>
              <a:spcBef>
                <a:spcPts val="0"/>
              </a:spcBef>
            </a:pPr>
            <a:r>
              <a:rPr lang="en-US" dirty="0"/>
              <a:t>Root&lt;</a:t>
            </a:r>
            <a:r>
              <a:rPr lang="en-US" dirty="0" err="1"/>
              <a:t>StudentEntity</a:t>
            </a:r>
            <a:r>
              <a:rPr lang="en-US" dirty="0"/>
              <a:t>&gt; stud=</a:t>
            </a:r>
            <a:r>
              <a:rPr lang="en-US" dirty="0" err="1"/>
              <a:t>cq.from</a:t>
            </a:r>
            <a:r>
              <a:rPr lang="en-US" dirty="0"/>
              <a:t>(</a:t>
            </a:r>
            <a:r>
              <a:rPr lang="en-US" dirty="0" err="1"/>
              <a:t>StudentEntity.</a:t>
            </a:r>
            <a:r>
              <a:rPr lang="en-US" b="1" dirty="0" err="1"/>
              <a:t>class</a:t>
            </a:r>
            <a:r>
              <a:rPr lang="en-US" dirty="0"/>
              <a:t>);  </a:t>
            </a:r>
          </a:p>
          <a:p>
            <a:pPr>
              <a:spcBef>
                <a:spcPts val="0"/>
              </a:spcBef>
            </a:pPr>
            <a:r>
              <a:rPr lang="en-US" dirty="0"/>
              <a:t>Now, call the select method of </a:t>
            </a:r>
            <a:r>
              <a:rPr lang="en-US" dirty="0" err="1"/>
              <a:t>CriteriaQuery</a:t>
            </a:r>
            <a:r>
              <a:rPr lang="en-US" dirty="0"/>
              <a:t> Object to specify type of query result.</a:t>
            </a:r>
          </a:p>
          <a:p>
            <a:pPr>
              <a:spcBef>
                <a:spcPts val="0"/>
              </a:spcBef>
            </a:pPr>
            <a:r>
              <a:rPr lang="en-US" dirty="0" err="1"/>
              <a:t>CriteriaQuery</a:t>
            </a:r>
            <a:r>
              <a:rPr lang="en-US" dirty="0"/>
              <a:t>&lt;</a:t>
            </a:r>
            <a:r>
              <a:rPr lang="en-US" dirty="0" err="1"/>
              <a:t>StudentEntity</a:t>
            </a:r>
            <a:r>
              <a:rPr lang="en-US" dirty="0"/>
              <a:t>&gt; select = </a:t>
            </a:r>
            <a:r>
              <a:rPr lang="en-US" dirty="0" err="1"/>
              <a:t>cq.select</a:t>
            </a:r>
            <a:r>
              <a:rPr lang="en-US" dirty="0"/>
              <a:t>(stud);  </a:t>
            </a:r>
          </a:p>
          <a:p>
            <a:pPr>
              <a:spcBef>
                <a:spcPts val="0"/>
              </a:spcBef>
            </a:pPr>
            <a:r>
              <a:rPr lang="en-US" dirty="0"/>
              <a:t>Create an instance of Query interface and specify the type of method used to access the database records</a:t>
            </a:r>
          </a:p>
          <a:p>
            <a:pPr>
              <a:spcBef>
                <a:spcPts val="0"/>
              </a:spcBef>
            </a:pPr>
            <a:r>
              <a:rPr lang="en-US" dirty="0"/>
              <a:t>Query q = </a:t>
            </a:r>
            <a:r>
              <a:rPr lang="en-US" dirty="0" err="1"/>
              <a:t>em.createQuery</a:t>
            </a:r>
            <a:r>
              <a:rPr lang="en-US" dirty="0"/>
              <a:t>(select);  </a:t>
            </a:r>
          </a:p>
          <a:p>
            <a:pPr>
              <a:spcBef>
                <a:spcPts val="0"/>
              </a:spcBef>
            </a:pPr>
            <a:r>
              <a:rPr lang="en-US" dirty="0"/>
              <a:t>Now, control the execution of query by calling the methods of Query Interface.</a:t>
            </a:r>
          </a:p>
          <a:p>
            <a:pPr>
              <a:spcBef>
                <a:spcPts val="0"/>
              </a:spcBef>
            </a:pPr>
            <a:r>
              <a:rPr lang="en-US" dirty="0"/>
              <a:t>List&lt;</a:t>
            </a:r>
            <a:r>
              <a:rPr lang="en-US" dirty="0" err="1"/>
              <a:t>StudentEntity</a:t>
            </a:r>
            <a:r>
              <a:rPr lang="en-US" dirty="0"/>
              <a:t>&gt; list = </a:t>
            </a:r>
            <a:r>
              <a:rPr lang="en-US" dirty="0" err="1"/>
              <a:t>q.getResultList</a:t>
            </a:r>
            <a:r>
              <a:rPr lang="en-US" dirty="0"/>
              <a:t>();  </a:t>
            </a:r>
          </a:p>
          <a:p>
            <a:pPr>
              <a:spcBef>
                <a:spcPts val="0"/>
              </a:spcBef>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214</a:t>
            </a:fld>
            <a:endParaRPr lang="en-US" alt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Methods of Criteria API Query Clauses</a:t>
            </a:r>
            <a:br>
              <a:rPr lang="en-GB" dirty="0"/>
            </a:br>
            <a:endParaRPr lang="en-US" dirty="0"/>
          </a:p>
        </p:txBody>
      </p:sp>
      <p:sp>
        <p:nvSpPr>
          <p:cNvPr id="3" name="Content Placeholder 2"/>
          <p:cNvSpPr>
            <a:spLocks noGrp="1"/>
          </p:cNvSpPr>
          <p:nvPr>
            <p:ph idx="1"/>
          </p:nvPr>
        </p:nvSpPr>
        <p:spPr/>
        <p:txBody>
          <a:bodyPr/>
          <a:lstStyle/>
          <a:p>
            <a:r>
              <a:rPr lang="en-GB" dirty="0"/>
              <a:t>Following is the list of clauses with the corresponding interface and methods.</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215</a:t>
            </a:fld>
            <a:endParaRPr lang="en-US" altLang="en-US"/>
          </a:p>
        </p:txBody>
      </p:sp>
      <p:graphicFrame>
        <p:nvGraphicFramePr>
          <p:cNvPr id="5" name="Table 4"/>
          <p:cNvGraphicFramePr>
            <a:graphicFrameLocks noGrp="1"/>
          </p:cNvGraphicFramePr>
          <p:nvPr/>
        </p:nvGraphicFramePr>
        <p:xfrm>
          <a:off x="1595406" y="2643182"/>
          <a:ext cx="8127999" cy="3063240"/>
        </p:xfrm>
        <a:graphic>
          <a:graphicData uri="http://schemas.openxmlformats.org/drawingml/2006/table">
            <a:tbl>
              <a:tblPr firstRow="1" bandRow="1">
                <a:tableStyleId>{5C22544A-7EE6-4342-B048-85BDC9FD1C3A}</a:tableStyleId>
              </a:tblPr>
              <a:tblGrid>
                <a:gridCol w="1714512">
                  <a:extLst>
                    <a:ext uri="{9D8B030D-6E8A-4147-A177-3AD203B41FA5}">
                      <a16:colId xmlns:a16="http://schemas.microsoft.com/office/drawing/2014/main" xmlns="" val="20000"/>
                    </a:ext>
                  </a:extLst>
                </a:gridCol>
                <a:gridCol w="3704154">
                  <a:extLst>
                    <a:ext uri="{9D8B030D-6E8A-4147-A177-3AD203B41FA5}">
                      <a16:colId xmlns:a16="http://schemas.microsoft.com/office/drawing/2014/main" xmlns="" val="20001"/>
                    </a:ext>
                  </a:extLst>
                </a:gridCol>
                <a:gridCol w="2709333">
                  <a:extLst>
                    <a:ext uri="{9D8B030D-6E8A-4147-A177-3AD203B41FA5}">
                      <a16:colId xmlns:a16="http://schemas.microsoft.com/office/drawing/2014/main" xmlns="" val="20002"/>
                    </a:ext>
                  </a:extLst>
                </a:gridCol>
              </a:tblGrid>
              <a:tr h="370840">
                <a:tc>
                  <a:txBody>
                    <a:bodyPr/>
                    <a:lstStyle/>
                    <a:p>
                      <a:pPr algn="l" fontAlgn="t"/>
                      <a:r>
                        <a:rPr lang="en-US" dirty="0">
                          <a:solidFill>
                            <a:srgbClr val="000000"/>
                          </a:solidFill>
                          <a:latin typeface="times new roman"/>
                        </a:rPr>
                        <a:t>Clause</a:t>
                      </a:r>
                    </a:p>
                  </a:txBody>
                  <a:tcPr marL="114300" marR="114300" marT="114300" marB="114300"/>
                </a:tc>
                <a:tc>
                  <a:txBody>
                    <a:bodyPr/>
                    <a:lstStyle/>
                    <a:p>
                      <a:pPr algn="l" fontAlgn="t"/>
                      <a:r>
                        <a:rPr lang="en-US">
                          <a:solidFill>
                            <a:srgbClr val="000000"/>
                          </a:solidFill>
                          <a:latin typeface="times new roman"/>
                        </a:rPr>
                        <a:t>Criteria API Interface</a:t>
                      </a:r>
                    </a:p>
                  </a:txBody>
                  <a:tcPr marL="114300" marR="114300" marT="114300" marB="114300"/>
                </a:tc>
                <a:tc>
                  <a:txBody>
                    <a:bodyPr/>
                    <a:lstStyle/>
                    <a:p>
                      <a:pPr algn="l" fontAlgn="t"/>
                      <a:r>
                        <a:rPr lang="en-US">
                          <a:solidFill>
                            <a:srgbClr val="000000"/>
                          </a:solidFill>
                          <a:latin typeface="times new roman"/>
                        </a:rPr>
                        <a:t>Methods</a:t>
                      </a:r>
                    </a:p>
                  </a:txBody>
                  <a:tcPr marL="114300" marR="114300" marT="114300" marB="114300"/>
                </a:tc>
                <a:extLst>
                  <a:ext uri="{0D108BD9-81ED-4DB2-BD59-A6C34878D82A}">
                    <a16:rowId xmlns:a16="http://schemas.microsoft.com/office/drawing/2014/main" xmlns="" val="10000"/>
                  </a:ext>
                </a:extLst>
              </a:tr>
              <a:tr h="370840">
                <a:tc>
                  <a:txBody>
                    <a:bodyPr/>
                    <a:lstStyle/>
                    <a:p>
                      <a:pPr algn="just" fontAlgn="t"/>
                      <a:r>
                        <a:rPr lang="en-US">
                          <a:solidFill>
                            <a:srgbClr val="333333"/>
                          </a:solidFill>
                          <a:latin typeface="inter-regular"/>
                        </a:rPr>
                        <a:t>SELECT</a:t>
                      </a:r>
                    </a:p>
                  </a:txBody>
                  <a:tcPr marL="76200" marR="76200" marT="76200" marB="76200"/>
                </a:tc>
                <a:tc>
                  <a:txBody>
                    <a:bodyPr/>
                    <a:lstStyle/>
                    <a:p>
                      <a:pPr algn="just" fontAlgn="t"/>
                      <a:r>
                        <a:rPr lang="en-US">
                          <a:solidFill>
                            <a:srgbClr val="333333"/>
                          </a:solidFill>
                          <a:latin typeface="inter-regular"/>
                        </a:rPr>
                        <a:t>CriteriaQuery</a:t>
                      </a:r>
                    </a:p>
                  </a:txBody>
                  <a:tcPr marL="76200" marR="76200" marT="76200" marB="76200"/>
                </a:tc>
                <a:tc>
                  <a:txBody>
                    <a:bodyPr/>
                    <a:lstStyle/>
                    <a:p>
                      <a:pPr algn="just" fontAlgn="t"/>
                      <a:r>
                        <a:rPr lang="en-US">
                          <a:solidFill>
                            <a:srgbClr val="333333"/>
                          </a:solidFill>
                          <a:latin typeface="inter-regular"/>
                        </a:rPr>
                        <a:t>select()</a:t>
                      </a:r>
                    </a:p>
                  </a:txBody>
                  <a:tcPr marL="76200" marR="76200" marT="76200" marB="76200"/>
                </a:tc>
                <a:extLst>
                  <a:ext uri="{0D108BD9-81ED-4DB2-BD59-A6C34878D82A}">
                    <a16:rowId xmlns:a16="http://schemas.microsoft.com/office/drawing/2014/main" xmlns="" val="10001"/>
                  </a:ext>
                </a:extLst>
              </a:tr>
              <a:tr h="370840">
                <a:tc>
                  <a:txBody>
                    <a:bodyPr/>
                    <a:lstStyle/>
                    <a:p>
                      <a:pPr algn="just" fontAlgn="t"/>
                      <a:r>
                        <a:rPr lang="en-US">
                          <a:solidFill>
                            <a:srgbClr val="333333"/>
                          </a:solidFill>
                          <a:latin typeface="inter-regular"/>
                        </a:rPr>
                        <a:t>FROM</a:t>
                      </a:r>
                    </a:p>
                  </a:txBody>
                  <a:tcPr marL="76200" marR="76200" marT="76200" marB="76200"/>
                </a:tc>
                <a:tc>
                  <a:txBody>
                    <a:bodyPr/>
                    <a:lstStyle/>
                    <a:p>
                      <a:pPr algn="just" fontAlgn="t"/>
                      <a:r>
                        <a:rPr lang="en-US">
                          <a:solidFill>
                            <a:srgbClr val="333333"/>
                          </a:solidFill>
                          <a:latin typeface="inter-regular"/>
                        </a:rPr>
                        <a:t>AbstractQuery</a:t>
                      </a:r>
                    </a:p>
                  </a:txBody>
                  <a:tcPr marL="76200" marR="76200" marT="76200" marB="76200"/>
                </a:tc>
                <a:tc>
                  <a:txBody>
                    <a:bodyPr/>
                    <a:lstStyle/>
                    <a:p>
                      <a:pPr algn="just" fontAlgn="t"/>
                      <a:r>
                        <a:rPr lang="en-US">
                          <a:solidFill>
                            <a:srgbClr val="333333"/>
                          </a:solidFill>
                          <a:latin typeface="inter-regular"/>
                        </a:rPr>
                        <a:t>from()</a:t>
                      </a:r>
                    </a:p>
                  </a:txBody>
                  <a:tcPr marL="76200" marR="76200" marT="76200" marB="76200"/>
                </a:tc>
                <a:extLst>
                  <a:ext uri="{0D108BD9-81ED-4DB2-BD59-A6C34878D82A}">
                    <a16:rowId xmlns:a16="http://schemas.microsoft.com/office/drawing/2014/main" xmlns="" val="10002"/>
                  </a:ext>
                </a:extLst>
              </a:tr>
              <a:tr h="370840">
                <a:tc>
                  <a:txBody>
                    <a:bodyPr/>
                    <a:lstStyle/>
                    <a:p>
                      <a:pPr algn="just" fontAlgn="t"/>
                      <a:r>
                        <a:rPr lang="en-US">
                          <a:solidFill>
                            <a:srgbClr val="333333"/>
                          </a:solidFill>
                          <a:latin typeface="inter-regular"/>
                        </a:rPr>
                        <a:t>WHERE</a:t>
                      </a:r>
                    </a:p>
                  </a:txBody>
                  <a:tcPr marL="76200" marR="76200" marT="76200" marB="76200"/>
                </a:tc>
                <a:tc>
                  <a:txBody>
                    <a:bodyPr/>
                    <a:lstStyle/>
                    <a:p>
                      <a:pPr algn="just" fontAlgn="t"/>
                      <a:r>
                        <a:rPr lang="en-US">
                          <a:solidFill>
                            <a:srgbClr val="333333"/>
                          </a:solidFill>
                          <a:latin typeface="inter-regular"/>
                        </a:rPr>
                        <a:t>AbstractQuery</a:t>
                      </a:r>
                    </a:p>
                  </a:txBody>
                  <a:tcPr marL="76200" marR="76200" marT="76200" marB="76200"/>
                </a:tc>
                <a:tc>
                  <a:txBody>
                    <a:bodyPr/>
                    <a:lstStyle/>
                    <a:p>
                      <a:pPr algn="just" fontAlgn="t"/>
                      <a:r>
                        <a:rPr lang="en-US">
                          <a:solidFill>
                            <a:srgbClr val="333333"/>
                          </a:solidFill>
                          <a:latin typeface="inter-regular"/>
                        </a:rPr>
                        <a:t>where()</a:t>
                      </a:r>
                    </a:p>
                  </a:txBody>
                  <a:tcPr marL="76200" marR="76200" marT="76200" marB="76200"/>
                </a:tc>
                <a:extLst>
                  <a:ext uri="{0D108BD9-81ED-4DB2-BD59-A6C34878D82A}">
                    <a16:rowId xmlns:a16="http://schemas.microsoft.com/office/drawing/2014/main" xmlns="" val="10003"/>
                  </a:ext>
                </a:extLst>
              </a:tr>
              <a:tr h="370840">
                <a:tc>
                  <a:txBody>
                    <a:bodyPr/>
                    <a:lstStyle/>
                    <a:p>
                      <a:pPr algn="just" fontAlgn="t"/>
                      <a:r>
                        <a:rPr lang="en-US">
                          <a:solidFill>
                            <a:srgbClr val="333333"/>
                          </a:solidFill>
                          <a:latin typeface="inter-regular"/>
                        </a:rPr>
                        <a:t>ORDER BY</a:t>
                      </a:r>
                    </a:p>
                  </a:txBody>
                  <a:tcPr marL="76200" marR="76200" marT="76200" marB="76200"/>
                </a:tc>
                <a:tc>
                  <a:txBody>
                    <a:bodyPr/>
                    <a:lstStyle/>
                    <a:p>
                      <a:pPr algn="just" fontAlgn="t"/>
                      <a:r>
                        <a:rPr lang="en-US">
                          <a:solidFill>
                            <a:srgbClr val="333333"/>
                          </a:solidFill>
                          <a:latin typeface="inter-regular"/>
                        </a:rPr>
                        <a:t>CriteriaQuery</a:t>
                      </a:r>
                    </a:p>
                  </a:txBody>
                  <a:tcPr marL="76200" marR="76200" marT="76200" marB="76200"/>
                </a:tc>
                <a:tc>
                  <a:txBody>
                    <a:bodyPr/>
                    <a:lstStyle/>
                    <a:p>
                      <a:pPr algn="just" fontAlgn="t"/>
                      <a:r>
                        <a:rPr lang="en-US">
                          <a:solidFill>
                            <a:srgbClr val="333333"/>
                          </a:solidFill>
                          <a:latin typeface="inter-regular"/>
                        </a:rPr>
                        <a:t>orderBy()</a:t>
                      </a:r>
                    </a:p>
                  </a:txBody>
                  <a:tcPr marL="76200" marR="76200" marT="76200" marB="76200"/>
                </a:tc>
                <a:extLst>
                  <a:ext uri="{0D108BD9-81ED-4DB2-BD59-A6C34878D82A}">
                    <a16:rowId xmlns:a16="http://schemas.microsoft.com/office/drawing/2014/main" xmlns="" val="10004"/>
                  </a:ext>
                </a:extLst>
              </a:tr>
              <a:tr h="370840">
                <a:tc>
                  <a:txBody>
                    <a:bodyPr/>
                    <a:lstStyle/>
                    <a:p>
                      <a:pPr algn="just" fontAlgn="t"/>
                      <a:r>
                        <a:rPr lang="en-US">
                          <a:solidFill>
                            <a:srgbClr val="333333"/>
                          </a:solidFill>
                          <a:latin typeface="inter-regular"/>
                        </a:rPr>
                        <a:t>GROUP BY</a:t>
                      </a:r>
                    </a:p>
                  </a:txBody>
                  <a:tcPr marL="76200" marR="76200" marT="76200" marB="76200"/>
                </a:tc>
                <a:tc>
                  <a:txBody>
                    <a:bodyPr/>
                    <a:lstStyle/>
                    <a:p>
                      <a:pPr algn="just" fontAlgn="t"/>
                      <a:r>
                        <a:rPr lang="en-US">
                          <a:solidFill>
                            <a:srgbClr val="333333"/>
                          </a:solidFill>
                          <a:latin typeface="inter-regular"/>
                        </a:rPr>
                        <a:t>AbstractQuery</a:t>
                      </a:r>
                    </a:p>
                  </a:txBody>
                  <a:tcPr marL="76200" marR="76200" marT="76200" marB="76200"/>
                </a:tc>
                <a:tc>
                  <a:txBody>
                    <a:bodyPr/>
                    <a:lstStyle/>
                    <a:p>
                      <a:pPr algn="just" fontAlgn="t"/>
                      <a:r>
                        <a:rPr lang="en-US">
                          <a:solidFill>
                            <a:srgbClr val="333333"/>
                          </a:solidFill>
                          <a:latin typeface="inter-regular"/>
                        </a:rPr>
                        <a:t>groupBy()</a:t>
                      </a:r>
                    </a:p>
                  </a:txBody>
                  <a:tcPr marL="76200" marR="76200" marT="76200" marB="76200"/>
                </a:tc>
                <a:extLst>
                  <a:ext uri="{0D108BD9-81ED-4DB2-BD59-A6C34878D82A}">
                    <a16:rowId xmlns:a16="http://schemas.microsoft.com/office/drawing/2014/main" xmlns="" val="10005"/>
                  </a:ext>
                </a:extLst>
              </a:tr>
              <a:tr h="370840">
                <a:tc>
                  <a:txBody>
                    <a:bodyPr/>
                    <a:lstStyle/>
                    <a:p>
                      <a:pPr algn="just" fontAlgn="t"/>
                      <a:r>
                        <a:rPr lang="en-US">
                          <a:solidFill>
                            <a:srgbClr val="333333"/>
                          </a:solidFill>
                          <a:latin typeface="inter-regular"/>
                        </a:rPr>
                        <a:t>HAVING</a:t>
                      </a:r>
                    </a:p>
                  </a:txBody>
                  <a:tcPr marL="76200" marR="76200" marT="76200" marB="76200"/>
                </a:tc>
                <a:tc>
                  <a:txBody>
                    <a:bodyPr/>
                    <a:lstStyle/>
                    <a:p>
                      <a:pPr algn="just" fontAlgn="t"/>
                      <a:r>
                        <a:rPr lang="en-US">
                          <a:solidFill>
                            <a:srgbClr val="333333"/>
                          </a:solidFill>
                          <a:latin typeface="inter-regular"/>
                        </a:rPr>
                        <a:t>AbstractQuery</a:t>
                      </a:r>
                    </a:p>
                  </a:txBody>
                  <a:tcPr marL="76200" marR="76200" marT="76200" marB="76200"/>
                </a:tc>
                <a:tc>
                  <a:txBody>
                    <a:bodyPr/>
                    <a:lstStyle/>
                    <a:p>
                      <a:pPr algn="just" fontAlgn="t"/>
                      <a:r>
                        <a:rPr lang="en-US" dirty="0">
                          <a:solidFill>
                            <a:srgbClr val="333333"/>
                          </a:solidFill>
                          <a:latin typeface="inter-regular"/>
                        </a:rPr>
                        <a:t>having()</a:t>
                      </a:r>
                    </a:p>
                  </a:txBody>
                  <a:tcPr marL="76200" marR="76200" marT="76200" marB="76200"/>
                </a:tc>
                <a:extLst>
                  <a:ext uri="{0D108BD9-81ED-4DB2-BD59-A6C34878D82A}">
                    <a16:rowId xmlns:a16="http://schemas.microsoft.com/office/drawing/2014/main" xmlns="" val="10006"/>
                  </a:ext>
                </a:extLst>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Criteria SELECT Clause</a:t>
            </a:r>
          </a:p>
        </p:txBody>
      </p:sp>
      <p:sp>
        <p:nvSpPr>
          <p:cNvPr id="3" name="Content Placeholder 2"/>
          <p:cNvSpPr>
            <a:spLocks noGrp="1"/>
          </p:cNvSpPr>
          <p:nvPr>
            <p:ph idx="1"/>
          </p:nvPr>
        </p:nvSpPr>
        <p:spPr/>
        <p:txBody>
          <a:bodyPr/>
          <a:lstStyle/>
          <a:p>
            <a:r>
              <a:rPr lang="en-GB" dirty="0"/>
              <a:t>The SELECT clause is used to fetch the data from database. The data can be retrieved in the form of single expression or multiple expressions. In Criteria API, each form is expressed differently.</a:t>
            </a:r>
          </a:p>
          <a:p>
            <a:r>
              <a:rPr lang="en-GB" dirty="0"/>
              <a:t>Criteria SELECT Example</a:t>
            </a:r>
          </a:p>
          <a:p>
            <a:r>
              <a:rPr lang="en-GB" dirty="0"/>
              <a:t>Generally, select() method is used for the SELECT clause to fetch all type of forms. Here, we will perform several SELECT operations on student table. Let us assume the table contains the following records: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216</a:t>
            </a:fld>
            <a:endParaRPr lang="en-US" altLang="en-US"/>
          </a:p>
        </p:txBody>
      </p:sp>
      <p:pic>
        <p:nvPicPr>
          <p:cNvPr id="5" name="Picture 4" descr="JPA Criteria SELECT Clause"/>
          <p:cNvPicPr/>
          <p:nvPr/>
        </p:nvPicPr>
        <p:blipFill>
          <a:blip r:embed="rId2"/>
          <a:srcRect/>
          <a:stretch>
            <a:fillRect/>
          </a:stretch>
        </p:blipFill>
        <p:spPr bwMode="auto">
          <a:xfrm>
            <a:off x="6167438" y="4857760"/>
            <a:ext cx="1758315" cy="1512570"/>
          </a:xfrm>
          <a:prstGeom prst="rect">
            <a:avLst/>
          </a:prstGeom>
          <a:noFill/>
          <a:ln w="9525">
            <a:noFill/>
            <a:miter lim="800000"/>
            <a:headEnd/>
            <a:tailEnd/>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StudentEntity.java</a:t>
            </a:r>
            <a:endParaRPr lang="en-US" dirty="0"/>
          </a:p>
        </p:txBody>
      </p:sp>
      <p:sp>
        <p:nvSpPr>
          <p:cNvPr id="3" name="Content Placeholder 2"/>
          <p:cNvSpPr>
            <a:spLocks noGrp="1"/>
          </p:cNvSpPr>
          <p:nvPr>
            <p:ph idx="1"/>
          </p:nvPr>
        </p:nvSpPr>
        <p:spPr/>
        <p:txBody>
          <a:bodyPr/>
          <a:lstStyle/>
          <a:p>
            <a:r>
              <a:rPr lang="en-GB" dirty="0"/>
              <a:t>Create an entity class. Here, we created StudentEntity.java under </a:t>
            </a:r>
            <a:r>
              <a:rPr lang="en-GB" dirty="0" err="1"/>
              <a:t>com.javatpoint.jpa</a:t>
            </a:r>
            <a:r>
              <a:rPr lang="en-GB" dirty="0"/>
              <a:t> package. This class contains three attributes </a:t>
            </a:r>
            <a:r>
              <a:rPr lang="en-GB" dirty="0" err="1"/>
              <a:t>s_id</a:t>
            </a:r>
            <a:r>
              <a:rPr lang="en-GB" dirty="0"/>
              <a:t>, </a:t>
            </a:r>
            <a:r>
              <a:rPr lang="en-GB" dirty="0" err="1"/>
              <a:t>s_name</a:t>
            </a:r>
            <a:r>
              <a:rPr lang="en-GB" dirty="0"/>
              <a:t>, </a:t>
            </a:r>
            <a:r>
              <a:rPr lang="en-GB" dirty="0" err="1"/>
              <a:t>s_age</a:t>
            </a:r>
            <a:r>
              <a:rPr lang="en-GB" dirty="0"/>
              <a:t> with all the required annotations.</a:t>
            </a:r>
          </a:p>
          <a:p>
            <a:pPr>
              <a:spcBef>
                <a:spcPts val="0"/>
              </a:spcBef>
              <a:buNone/>
            </a:pPr>
            <a:r>
              <a:rPr lang="en-US" sz="2000" b="1" dirty="0"/>
              <a:t>package</a:t>
            </a:r>
            <a:r>
              <a:rPr lang="en-US" sz="2000" dirty="0"/>
              <a:t> </a:t>
            </a:r>
            <a:r>
              <a:rPr lang="en-US" sz="2000" dirty="0" err="1"/>
              <a:t>com.javatpoint.jpa</a:t>
            </a:r>
            <a:r>
              <a:rPr lang="en-US" sz="2000" dirty="0"/>
              <a:t>;  </a:t>
            </a:r>
          </a:p>
          <a:p>
            <a:pPr>
              <a:spcBef>
                <a:spcPts val="0"/>
              </a:spcBef>
              <a:buNone/>
            </a:pPr>
            <a:r>
              <a:rPr lang="en-US" sz="2000" dirty="0"/>
              <a:t>    </a:t>
            </a: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    @Entity  </a:t>
            </a:r>
          </a:p>
          <a:p>
            <a:pPr>
              <a:spcBef>
                <a:spcPts val="0"/>
              </a:spcBef>
              <a:buNone/>
            </a:pPr>
            <a:r>
              <a:rPr lang="en-US" sz="2000" dirty="0"/>
              <a:t>    @Table(name="student")  </a:t>
            </a:r>
          </a:p>
          <a:p>
            <a:pPr>
              <a:spcBef>
                <a:spcPts val="0"/>
              </a:spcBef>
              <a:buNone/>
            </a:pPr>
            <a:r>
              <a:rPr lang="en-US" sz="2000" dirty="0"/>
              <a:t>    </a:t>
            </a:r>
            <a:r>
              <a:rPr lang="en-US" sz="2000" b="1" dirty="0"/>
              <a:t>public</a:t>
            </a:r>
            <a:r>
              <a:rPr lang="en-US" sz="2000" dirty="0"/>
              <a:t> </a:t>
            </a:r>
            <a:r>
              <a:rPr lang="en-US" sz="2000" b="1" dirty="0"/>
              <a:t>class</a:t>
            </a:r>
            <a:r>
              <a:rPr lang="en-US" sz="2000" dirty="0"/>
              <a:t> </a:t>
            </a:r>
            <a:r>
              <a:rPr lang="en-US" sz="2000" dirty="0" err="1"/>
              <a:t>StudentEntity</a:t>
            </a:r>
            <a:r>
              <a:rPr lang="en-US" sz="2000" dirty="0"/>
              <a:t>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s_id</a:t>
            </a:r>
            <a:r>
              <a:rPr lang="en-US" sz="2000" dirty="0"/>
              <a:t>;  </a:t>
            </a:r>
          </a:p>
          <a:p>
            <a:pPr>
              <a:spcBef>
                <a:spcPts val="0"/>
              </a:spcBef>
              <a:buNone/>
            </a:pPr>
            <a:r>
              <a:rPr lang="en-US" sz="2000" dirty="0"/>
              <a:t>        </a:t>
            </a:r>
            <a:r>
              <a:rPr lang="en-US" sz="2000" b="1" dirty="0"/>
              <a:t>private</a:t>
            </a:r>
            <a:r>
              <a:rPr lang="en-US" sz="2000" dirty="0"/>
              <a:t> String </a:t>
            </a:r>
            <a:r>
              <a:rPr lang="en-US" sz="2000" dirty="0" err="1"/>
              <a:t>s_name</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s_age</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a:t>
            </a:r>
            <a:r>
              <a:rPr lang="en-US" sz="2000" b="1" dirty="0" err="1"/>
              <a:t>int</a:t>
            </a:r>
            <a:r>
              <a:rPr lang="en-US" sz="2000" dirty="0"/>
              <a:t> </a:t>
            </a:r>
            <a:r>
              <a:rPr lang="en-US" sz="2000" dirty="0" err="1"/>
              <a:t>s_id</a:t>
            </a:r>
            <a:r>
              <a:rPr lang="en-US" sz="2000" dirty="0"/>
              <a:t>, String </a:t>
            </a:r>
            <a:r>
              <a:rPr lang="en-US" sz="2000" dirty="0" err="1"/>
              <a:t>s_name</a:t>
            </a:r>
            <a:r>
              <a:rPr lang="en-US" sz="2000" dirty="0"/>
              <a:t>, </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getS_id</a:t>
            </a:r>
            <a:r>
              <a:rPr lang="en-US" sz="2000" dirty="0"/>
              <a:t>() {  </a:t>
            </a:r>
          </a:p>
          <a:p>
            <a:pPr>
              <a:spcBef>
                <a:spcPts val="0"/>
              </a:spcBef>
              <a:buNone/>
            </a:pPr>
            <a:r>
              <a:rPr lang="en-US" sz="2000" dirty="0"/>
              <a:t>            </a:t>
            </a:r>
            <a:r>
              <a:rPr lang="en-US" sz="2000" b="1" dirty="0"/>
              <a:t>return</a:t>
            </a:r>
            <a:r>
              <a:rPr lang="en-US" sz="2000" dirty="0"/>
              <a:t>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setS_id</a:t>
            </a:r>
            <a:r>
              <a:rPr lang="en-US" sz="2000" dirty="0"/>
              <a:t>(</a:t>
            </a:r>
            <a:r>
              <a:rPr lang="en-US" sz="2000" b="1" dirty="0" err="1"/>
              <a:t>int</a:t>
            </a:r>
            <a:r>
              <a:rPr lang="en-US" sz="2000" dirty="0"/>
              <a:t> </a:t>
            </a:r>
            <a:r>
              <a:rPr lang="en-US" sz="2000" dirty="0" err="1"/>
              <a:t>s_id</a:t>
            </a:r>
            <a:r>
              <a:rPr lang="en-US" sz="2000" dirty="0"/>
              <a:t>) {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String </a:t>
            </a:r>
            <a:r>
              <a:rPr lang="en-US" sz="2000" dirty="0" err="1"/>
              <a:t>getS_name</a:t>
            </a:r>
            <a:r>
              <a:rPr lang="en-US" sz="2000" dirty="0"/>
              <a:t>() {  </a:t>
            </a:r>
          </a:p>
          <a:p>
            <a:pPr>
              <a:spcBef>
                <a:spcPts val="0"/>
              </a:spcBef>
              <a:buNone/>
            </a:pPr>
            <a:r>
              <a:rPr lang="en-US" sz="2000" dirty="0"/>
              <a:t>            </a:t>
            </a:r>
            <a:r>
              <a:rPr lang="en-US" sz="2000" b="1" dirty="0"/>
              <a:t>return</a:t>
            </a:r>
            <a:r>
              <a:rPr lang="en-US" sz="2000" dirty="0"/>
              <a:t>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setS_name</a:t>
            </a:r>
            <a:r>
              <a:rPr lang="en-US" sz="2000" dirty="0"/>
              <a:t>(String </a:t>
            </a:r>
            <a:r>
              <a:rPr lang="en-US" sz="2000" dirty="0" err="1"/>
              <a:t>s_name</a:t>
            </a:r>
            <a:r>
              <a:rPr lang="en-US" sz="2000" dirty="0"/>
              <a:t>) {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getS_age</a:t>
            </a:r>
            <a:r>
              <a:rPr lang="en-US" sz="2000" dirty="0"/>
              <a:t>() {  </a:t>
            </a:r>
          </a:p>
          <a:p>
            <a:pPr>
              <a:spcBef>
                <a:spcPts val="0"/>
              </a:spcBef>
              <a:buNone/>
            </a:pPr>
            <a:r>
              <a:rPr lang="en-US" sz="2000" dirty="0"/>
              <a:t>            </a:t>
            </a:r>
            <a:r>
              <a:rPr lang="en-US" sz="2000" b="1" dirty="0"/>
              <a:t>return</a:t>
            </a:r>
            <a:r>
              <a:rPr lang="en-US" sz="2000" dirty="0"/>
              <a:t>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setS_age</a:t>
            </a:r>
            <a:r>
              <a:rPr lang="en-US" sz="2000" dirty="0"/>
              <a:t>(</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217</a:t>
            </a:fld>
            <a:endParaRPr lang="en-US" alt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3" name="Content Placeholder 2"/>
          <p:cNvSpPr>
            <a:spLocks noGrp="1"/>
          </p:cNvSpPr>
          <p:nvPr>
            <p:ph idx="1"/>
          </p:nvPr>
        </p:nvSpPr>
        <p:spPr/>
        <p:txBody>
          <a:bodyPr/>
          <a:lstStyle/>
          <a:p>
            <a:r>
              <a:rPr lang="en-GB" dirty="0"/>
              <a:t>Now, map the entity class and other databases </a:t>
            </a:r>
            <a:r>
              <a:rPr lang="en-GB" dirty="0" err="1"/>
              <a:t>confiuguration</a:t>
            </a:r>
            <a:r>
              <a:rPr lang="en-GB" dirty="0"/>
              <a:t> in Persistence.xml file.</a:t>
            </a:r>
          </a:p>
          <a:p>
            <a:pPr>
              <a:spcBef>
                <a:spcPts val="0"/>
              </a:spcBef>
              <a:buNone/>
            </a:pPr>
            <a:r>
              <a:rPr lang="en-US" sz="2000" dirty="0"/>
              <a:t>&lt;persistence&gt;  </a:t>
            </a:r>
          </a:p>
          <a:p>
            <a:pPr>
              <a:spcBef>
                <a:spcPts val="0"/>
              </a:spcBef>
              <a:buNone/>
            </a:pPr>
            <a:r>
              <a:rPr lang="en-US" sz="2000" dirty="0"/>
              <a:t>&lt;persistence-unit name="</a:t>
            </a:r>
            <a:r>
              <a:rPr lang="en-US" sz="2000" dirty="0" err="1"/>
              <a:t>Student_details</a:t>
            </a:r>
            <a:r>
              <a:rPr lang="en-US" sz="2000" dirty="0"/>
              <a:t>"&gt;  </a:t>
            </a:r>
          </a:p>
          <a:p>
            <a:pPr>
              <a:spcBef>
                <a:spcPts val="0"/>
              </a:spcBef>
              <a:buNone/>
            </a:pPr>
            <a:r>
              <a:rPr lang="en-US" sz="2000" dirty="0"/>
              <a:t>     </a:t>
            </a:r>
          </a:p>
          <a:p>
            <a:pPr>
              <a:spcBef>
                <a:spcPts val="0"/>
              </a:spcBef>
              <a:buNone/>
            </a:pPr>
            <a:r>
              <a:rPr lang="en-US" sz="2000" dirty="0"/>
              <a:t>      &lt;</a:t>
            </a:r>
            <a:r>
              <a:rPr lang="en-US" sz="2000" b="1" dirty="0"/>
              <a:t>class</a:t>
            </a:r>
            <a:r>
              <a:rPr lang="en-US" sz="2000" dirty="0"/>
              <a:t>&gt;</a:t>
            </a:r>
            <a:r>
              <a:rPr lang="en-US" sz="2000" dirty="0" err="1"/>
              <a:t>com.javatpoint.jpa.StudentEntity</a:t>
            </a:r>
            <a:r>
              <a:rPr lang="en-US" sz="2000" dirty="0"/>
              <a:t>&lt;/</a:t>
            </a:r>
            <a:r>
              <a:rPr lang="en-US" sz="2000" b="1" dirty="0"/>
              <a:t>class</a:t>
            </a:r>
            <a:r>
              <a:rPr lang="en-US" sz="2000" dirty="0"/>
              <a:t>&gt;  </a:t>
            </a:r>
          </a:p>
          <a:p>
            <a:pPr>
              <a:spcBef>
                <a:spcPts val="0"/>
              </a:spcBef>
              <a:buNone/>
            </a:pPr>
            <a:r>
              <a:rPr lang="en-US" sz="2000" dirty="0"/>
              <a:t>  </a:t>
            </a:r>
          </a:p>
          <a:p>
            <a:pPr>
              <a:spcBef>
                <a:spcPts val="0"/>
              </a:spcBef>
              <a:buNone/>
            </a:pPr>
            <a:r>
              <a:rPr lang="en-US" sz="2000" dirty="0"/>
              <a:t>      &lt;properties&gt;  </a:t>
            </a:r>
          </a:p>
          <a:p>
            <a:pPr>
              <a:spcBef>
                <a:spcPts val="0"/>
              </a:spcBef>
              <a:buNone/>
            </a:pPr>
            <a:r>
              <a:rPr lang="en-US" sz="2000" dirty="0"/>
              <a:t>         &lt;property name="</a:t>
            </a:r>
            <a:r>
              <a:rPr lang="en-US" sz="2000" dirty="0" err="1"/>
              <a:t>javax.persistence.jdbc.driver</a:t>
            </a:r>
            <a:r>
              <a:rPr lang="en-US" sz="2000" dirty="0"/>
              <a:t>" value="</a:t>
            </a:r>
            <a:r>
              <a:rPr lang="en-US" sz="2000" dirty="0" err="1"/>
              <a:t>com.mysql.jdbc.Driver</a:t>
            </a:r>
            <a:r>
              <a:rPr lang="en-US" sz="2000" dirty="0"/>
              <a:t>"/&gt;  </a:t>
            </a:r>
          </a:p>
          <a:p>
            <a:pPr>
              <a:spcBef>
                <a:spcPts val="0"/>
              </a:spcBef>
              <a:buNone/>
            </a:pPr>
            <a:r>
              <a:rPr lang="en-US" sz="2000" dirty="0"/>
              <a:t>         &lt;property name="</a:t>
            </a:r>
            <a:r>
              <a:rPr lang="en-US" sz="2000" dirty="0" err="1"/>
              <a:t>javax.persistence.jdbc.url</a:t>
            </a:r>
            <a:r>
              <a:rPr lang="en-US" sz="2000" dirty="0"/>
              <a:t>" value="</a:t>
            </a:r>
            <a:r>
              <a:rPr lang="en-US" sz="2000" dirty="0" err="1"/>
              <a:t>jdbc:mysql</a:t>
            </a:r>
            <a:r>
              <a:rPr lang="en-US" sz="2000" dirty="0"/>
              <a:t>://localhost:3306/</a:t>
            </a:r>
            <a:r>
              <a:rPr lang="en-US" sz="2000" dirty="0" err="1"/>
              <a:t>studentdata</a:t>
            </a:r>
            <a:r>
              <a:rPr lang="en-US" sz="2000" dirty="0"/>
              <a:t>"/&gt;  </a:t>
            </a:r>
          </a:p>
          <a:p>
            <a:pPr>
              <a:spcBef>
                <a:spcPts val="0"/>
              </a:spcBef>
              <a:buNone/>
            </a:pPr>
            <a:r>
              <a:rPr lang="en-US" sz="2000" dirty="0"/>
              <a:t>         &lt;property name="</a:t>
            </a:r>
            <a:r>
              <a:rPr lang="en-US" sz="2000" dirty="0" err="1"/>
              <a:t>javax.persistence.jdbc.user</a:t>
            </a:r>
            <a:r>
              <a:rPr lang="en-US" sz="2000" dirty="0"/>
              <a:t>" value="root"/&gt;  </a:t>
            </a:r>
          </a:p>
          <a:p>
            <a:pPr>
              <a:spcBef>
                <a:spcPts val="0"/>
              </a:spcBef>
              <a:buNone/>
            </a:pPr>
            <a:r>
              <a:rPr lang="en-US" sz="2000" dirty="0"/>
              <a:t>         &lt;property name="</a:t>
            </a:r>
            <a:r>
              <a:rPr lang="en-US" sz="2000" dirty="0" err="1"/>
              <a:t>javax.persistence.jdbc.password</a:t>
            </a:r>
            <a:r>
              <a:rPr lang="en-US" sz="2000" dirty="0"/>
              <a:t>" value=""/&gt;  </a:t>
            </a:r>
          </a:p>
          <a:p>
            <a:pPr>
              <a:spcBef>
                <a:spcPts val="0"/>
              </a:spcBef>
              <a:buNone/>
            </a:pPr>
            <a:r>
              <a:rPr lang="en-US" sz="2000" dirty="0"/>
              <a:t>         &lt;property name="</a:t>
            </a:r>
            <a:r>
              <a:rPr lang="en-US" sz="2000" dirty="0" err="1"/>
              <a:t>eclipselink.logging.level</a:t>
            </a:r>
            <a:r>
              <a:rPr lang="en-US" sz="2000" dirty="0"/>
              <a:t>" value="SEVERE"/&gt;  </a:t>
            </a:r>
          </a:p>
          <a:p>
            <a:pPr>
              <a:spcBef>
                <a:spcPts val="0"/>
              </a:spcBef>
              <a:buNone/>
            </a:pPr>
            <a:r>
              <a:rPr lang="en-US" sz="2000" dirty="0"/>
              <a:t>         &lt;property name="</a:t>
            </a:r>
            <a:r>
              <a:rPr lang="en-US" sz="2000" dirty="0" err="1"/>
              <a:t>eclipselink.ddl</a:t>
            </a:r>
            <a:r>
              <a:rPr lang="en-US" sz="2000" dirty="0"/>
              <a:t>-generation" value="create-or-extend-tables"/&gt;  </a:t>
            </a:r>
          </a:p>
          <a:p>
            <a:pPr>
              <a:spcBef>
                <a:spcPts val="0"/>
              </a:spcBef>
              <a:buNone/>
            </a:pPr>
            <a:r>
              <a:rPr lang="en-US" sz="2000" dirty="0"/>
              <a:t>      &lt;/properties&gt;  </a:t>
            </a:r>
          </a:p>
          <a:p>
            <a:pPr>
              <a:spcBef>
                <a:spcPts val="0"/>
              </a:spcBef>
              <a:buNone/>
            </a:pPr>
            <a:r>
              <a:rPr lang="en-US" sz="2000" dirty="0"/>
              <a:t>        </a:t>
            </a:r>
          </a:p>
          <a:p>
            <a:pPr>
              <a:spcBef>
                <a:spcPts val="0"/>
              </a:spcBef>
              <a:buNone/>
            </a:pPr>
            <a:r>
              <a:rPr lang="en-US" sz="2000" dirty="0"/>
              <a:t>   &lt;/persistence-unit&gt;  </a:t>
            </a:r>
          </a:p>
          <a:p>
            <a:pPr>
              <a:spcBef>
                <a:spcPts val="0"/>
              </a:spcBef>
              <a:buNone/>
            </a:pPr>
            <a:r>
              <a:rPr lang="en-US" sz="2000" dirty="0"/>
              <a:t>  </a:t>
            </a:r>
          </a:p>
          <a:p>
            <a:pPr>
              <a:spcBef>
                <a:spcPts val="0"/>
              </a:spcBef>
              <a:buNone/>
            </a:pPr>
            <a:r>
              <a:rPr lang="en-US" sz="2000" dirty="0"/>
              <a:t>&lt;/persistence&gt;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218</a:t>
            </a:fld>
            <a:endParaRPr lang="en-US" alt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Selecting Single Expression</a:t>
            </a:r>
            <a:endParaRPr lang="en-US" dirty="0"/>
          </a:p>
        </p:txBody>
      </p:sp>
      <p:sp>
        <p:nvSpPr>
          <p:cNvPr id="3" name="Content Placeholder 2"/>
          <p:cNvSpPr>
            <a:spLocks noGrp="1"/>
          </p:cNvSpPr>
          <p:nvPr>
            <p:ph idx="1"/>
          </p:nvPr>
        </p:nvSpPr>
        <p:spPr/>
        <p:txBody>
          <a:bodyPr/>
          <a:lstStyle/>
          <a:p>
            <a:r>
              <a:rPr lang="en-US" dirty="0"/>
              <a:t>Here, we will fetch single column from database with the help of a simple example.</a:t>
            </a:r>
          </a:p>
          <a:p>
            <a:r>
              <a:rPr lang="en-US" b="1" dirty="0"/>
              <a:t>SingleFetch.java</a:t>
            </a:r>
            <a:endParaRPr lang="en-US" dirty="0"/>
          </a:p>
          <a:p>
            <a:pPr>
              <a:spcBef>
                <a:spcPts val="0"/>
              </a:spcBef>
              <a:buNone/>
            </a:pPr>
            <a:r>
              <a:rPr lang="en-US" sz="2000" b="1" dirty="0"/>
              <a:t>package</a:t>
            </a:r>
            <a:r>
              <a:rPr lang="en-US" sz="2000" dirty="0"/>
              <a:t> </a:t>
            </a:r>
            <a:r>
              <a:rPr lang="en-US" sz="2000" dirty="0" err="1"/>
              <a:t>com.javatpoint.jpa.jpql</a:t>
            </a:r>
            <a:r>
              <a:rPr lang="en-US" sz="2000" dirty="0"/>
              <a:t>;  </a:t>
            </a:r>
          </a:p>
          <a:p>
            <a:pPr>
              <a:spcBef>
                <a:spcPts val="0"/>
              </a:spcBef>
              <a:buNone/>
            </a:pPr>
            <a:r>
              <a:rPr lang="en-US" sz="2000" b="1" dirty="0"/>
              <a:t>import</a:t>
            </a:r>
            <a:r>
              <a:rPr lang="en-US" sz="2000" dirty="0"/>
              <a:t> </a:t>
            </a:r>
            <a:r>
              <a:rPr lang="en-US" sz="2000" dirty="0" err="1"/>
              <a:t>com.javatpoint.jpa.StudentEntity</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import</a:t>
            </a:r>
            <a:r>
              <a:rPr lang="en-US" sz="2000" dirty="0"/>
              <a:t> </a:t>
            </a:r>
            <a:r>
              <a:rPr lang="en-US" sz="2000" dirty="0" err="1"/>
              <a:t>javax.persistence.criteria</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java.util</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SingleFetch</a:t>
            </a: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 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 = </a:t>
            </a:r>
            <a:r>
              <a:rPr lang="en-US" sz="2000" dirty="0" err="1"/>
              <a:t>Persistence.createEntityManagerFactory</a:t>
            </a:r>
            <a:r>
              <a:rPr lang="en-US" sz="2000" dirty="0"/>
              <a:t>( "</a:t>
            </a:r>
            <a:r>
              <a:rPr lang="en-US" sz="2000" dirty="0" err="1"/>
              <a:t>Student_details</a:t>
            </a:r>
            <a:r>
              <a:rPr lang="en-US" sz="2000" dirty="0"/>
              <a:t>" );  </a:t>
            </a:r>
          </a:p>
          <a:p>
            <a:pPr>
              <a:spcBef>
                <a:spcPts val="0"/>
              </a:spcBef>
              <a:buNone/>
            </a:pPr>
            <a:r>
              <a:rPr lang="en-US" sz="2000" dirty="0"/>
              <a:t>          </a:t>
            </a:r>
            <a:r>
              <a:rPr lang="en-US" sz="2000" dirty="0" err="1"/>
              <a:t>EntityManager</a:t>
            </a:r>
            <a:r>
              <a:rPr lang="en-US" sz="2000" dirty="0"/>
              <a:t> </a:t>
            </a:r>
            <a:r>
              <a:rPr lang="en-US" sz="2000" dirty="0" err="1"/>
              <a:t>em</a:t>
            </a:r>
            <a:r>
              <a:rPr lang="en-US" sz="2000" dirty="0"/>
              <a:t> = </a:t>
            </a:r>
            <a:r>
              <a:rPr lang="en-US" sz="2000" dirty="0" err="1"/>
              <a:t>emf.createEntityManager</a:t>
            </a:r>
            <a:r>
              <a:rPr lang="en-US" sz="2000" dirty="0"/>
              <a:t>();  </a:t>
            </a:r>
          </a:p>
          <a:p>
            <a:pPr>
              <a:spcBef>
                <a:spcPts val="0"/>
              </a:spcBef>
              <a:buNone/>
            </a:pPr>
            <a:r>
              <a:rPr lang="en-US" sz="2000" dirty="0"/>
              <a:t>          </a:t>
            </a:r>
            <a:r>
              <a:rPr lang="en-US" sz="2000" dirty="0" err="1"/>
              <a:t>em.getTransaction</a:t>
            </a:r>
            <a:r>
              <a:rPr lang="en-US" sz="2000" dirty="0"/>
              <a:t>().begin( );  </a:t>
            </a:r>
          </a:p>
          <a:p>
            <a:pPr>
              <a:spcBef>
                <a:spcPts val="0"/>
              </a:spcBef>
              <a:buNone/>
            </a:pPr>
            <a:r>
              <a:rPr lang="en-US" sz="2000" dirty="0"/>
              <a:t>          </a:t>
            </a:r>
            <a:r>
              <a:rPr lang="en-US" sz="2000" dirty="0" err="1"/>
              <a:t>CriteriaBuilder</a:t>
            </a:r>
            <a:r>
              <a:rPr lang="en-US" sz="2000" dirty="0"/>
              <a:t> </a:t>
            </a:r>
            <a:r>
              <a:rPr lang="en-US" sz="2000" dirty="0" err="1"/>
              <a:t>cb</a:t>
            </a:r>
            <a:r>
              <a:rPr lang="en-US" sz="2000" dirty="0"/>
              <a:t>=</a:t>
            </a:r>
            <a:r>
              <a:rPr lang="en-US" sz="2000" dirty="0" err="1"/>
              <a:t>em.getCriteriaBuilder</a:t>
            </a:r>
            <a:r>
              <a:rPr lang="en-US" sz="2000" dirty="0"/>
              <a:t>();  </a:t>
            </a:r>
          </a:p>
          <a:p>
            <a:pPr>
              <a:spcBef>
                <a:spcPts val="0"/>
              </a:spcBef>
              <a:buNone/>
            </a:pPr>
            <a:r>
              <a:rPr lang="en-US" sz="2000" dirty="0"/>
              <a:t>          </a:t>
            </a:r>
            <a:r>
              <a:rPr lang="en-US" sz="2000" dirty="0" err="1"/>
              <a:t>CriteriaQuery</a:t>
            </a:r>
            <a:r>
              <a:rPr lang="en-US" sz="2000" dirty="0"/>
              <a:t>&lt;</a:t>
            </a:r>
            <a:r>
              <a:rPr lang="en-US" sz="2000" dirty="0" err="1"/>
              <a:t>StudentEntity</a:t>
            </a:r>
            <a:r>
              <a:rPr lang="en-US" sz="2000" dirty="0"/>
              <a:t>&gt; </a:t>
            </a:r>
            <a:r>
              <a:rPr lang="en-US" sz="2000" dirty="0" err="1"/>
              <a:t>cq</a:t>
            </a:r>
            <a:r>
              <a:rPr lang="en-US" sz="2000" dirty="0"/>
              <a:t>=</a:t>
            </a:r>
            <a:r>
              <a:rPr lang="en-US" sz="2000" dirty="0" err="1"/>
              <a:t>cb.createQuery</a:t>
            </a:r>
            <a:r>
              <a:rPr lang="en-US" sz="2000" dirty="0"/>
              <a:t>(</a:t>
            </a:r>
            <a:r>
              <a:rPr lang="en-US" sz="2000" dirty="0" err="1"/>
              <a:t>StudentEntity.</a:t>
            </a:r>
            <a:r>
              <a:rPr lang="en-US" sz="2000" b="1" dirty="0" err="1"/>
              <a:t>class</a:t>
            </a:r>
            <a:r>
              <a:rPr lang="en-US" sz="2000" dirty="0"/>
              <a:t>);  </a:t>
            </a:r>
          </a:p>
          <a:p>
            <a:pPr>
              <a:spcBef>
                <a:spcPts val="0"/>
              </a:spcBef>
              <a:buNone/>
            </a:pPr>
            <a:r>
              <a:rPr lang="en-US" sz="2000" dirty="0"/>
              <a:t>            </a:t>
            </a:r>
          </a:p>
          <a:p>
            <a:pPr>
              <a:spcBef>
                <a:spcPts val="0"/>
              </a:spcBef>
              <a:buNone/>
            </a:pPr>
            <a:r>
              <a:rPr lang="en-US" sz="2000" dirty="0"/>
              <a:t>         Root&lt;</a:t>
            </a:r>
            <a:r>
              <a:rPr lang="en-US" sz="2000" dirty="0" err="1"/>
              <a:t>StudentEntity</a:t>
            </a:r>
            <a:r>
              <a:rPr lang="en-US" sz="2000" dirty="0"/>
              <a:t>&gt; stud=</a:t>
            </a:r>
            <a:r>
              <a:rPr lang="en-US" sz="2000" dirty="0" err="1"/>
              <a:t>cq.from</a:t>
            </a:r>
            <a:r>
              <a:rPr lang="en-US" sz="2000" dirty="0"/>
              <a:t>(</a:t>
            </a:r>
            <a:r>
              <a:rPr lang="en-US" sz="2000" dirty="0" err="1"/>
              <a:t>StudentEntity.</a:t>
            </a:r>
            <a:r>
              <a:rPr lang="en-US" sz="2000" b="1" dirty="0" err="1"/>
              <a:t>class</a:t>
            </a:r>
            <a:r>
              <a:rPr lang="en-US" sz="2000" dirty="0"/>
              <a:t>);  </a:t>
            </a:r>
          </a:p>
          <a:p>
            <a:pPr>
              <a:spcBef>
                <a:spcPts val="0"/>
              </a:spcBef>
              <a:buNone/>
            </a:pPr>
            <a:r>
              <a:rPr lang="en-US" sz="2000" dirty="0"/>
              <a:t>           </a:t>
            </a:r>
          </a:p>
          <a:p>
            <a:pPr>
              <a:spcBef>
                <a:spcPts val="0"/>
              </a:spcBef>
              <a:buNone/>
            </a:pPr>
            <a:r>
              <a:rPr lang="en-US" sz="2000" dirty="0"/>
              <a:t>         </a:t>
            </a:r>
            <a:r>
              <a:rPr lang="en-US" sz="2000" dirty="0" err="1"/>
              <a:t>cq.select</a:t>
            </a:r>
            <a:r>
              <a:rPr lang="en-US" sz="2000" dirty="0"/>
              <a:t>(</a:t>
            </a:r>
            <a:r>
              <a:rPr lang="en-US" sz="2000" dirty="0" err="1"/>
              <a:t>stud.get</a:t>
            </a:r>
            <a:r>
              <a:rPr lang="en-US" sz="2000" dirty="0"/>
              <a:t>("</a:t>
            </a:r>
            <a:r>
              <a:rPr lang="en-US" sz="2000" dirty="0" err="1"/>
              <a:t>s_name</a:t>
            </a:r>
            <a:r>
              <a:rPr lang="en-US" sz="2000" dirty="0"/>
              <a:t>"));   </a:t>
            </a:r>
          </a:p>
          <a:p>
            <a:pPr>
              <a:spcBef>
                <a:spcPts val="0"/>
              </a:spcBef>
              <a:buNone/>
            </a:pPr>
            <a:r>
              <a:rPr lang="en-US" sz="2000" dirty="0"/>
              <a:t>           </a:t>
            </a:r>
          </a:p>
          <a:p>
            <a:pPr>
              <a:spcBef>
                <a:spcPts val="0"/>
              </a:spcBef>
              <a:buNone/>
            </a:pPr>
            <a:r>
              <a:rPr lang="en-US" sz="2000" dirty="0"/>
              <a:t>          </a:t>
            </a:r>
            <a:r>
              <a:rPr lang="en-US" sz="2000" dirty="0" err="1"/>
              <a:t>CriteriaQuery</a:t>
            </a:r>
            <a:r>
              <a:rPr lang="en-US" sz="2000" dirty="0"/>
              <a:t>&lt;</a:t>
            </a:r>
            <a:r>
              <a:rPr lang="en-US" sz="2000" dirty="0" err="1"/>
              <a:t>StudentEntity</a:t>
            </a:r>
            <a:r>
              <a:rPr lang="en-US" sz="2000" dirty="0"/>
              <a:t>&gt; select = </a:t>
            </a:r>
            <a:r>
              <a:rPr lang="en-US" sz="2000" dirty="0" err="1"/>
              <a:t>cq.select</a:t>
            </a:r>
            <a:r>
              <a:rPr lang="en-US" sz="2000" dirty="0"/>
              <a:t>(stud);  </a:t>
            </a:r>
          </a:p>
          <a:p>
            <a:pPr>
              <a:spcBef>
                <a:spcPts val="0"/>
              </a:spcBef>
              <a:buNone/>
            </a:pPr>
            <a:r>
              <a:rPr lang="en-US" sz="2000" dirty="0"/>
              <a:t>          </a:t>
            </a:r>
            <a:r>
              <a:rPr lang="en-US" sz="2000" dirty="0" err="1"/>
              <a:t>TypedQuery</a:t>
            </a:r>
            <a:r>
              <a:rPr lang="en-US" sz="2000" dirty="0"/>
              <a:t>&lt;</a:t>
            </a:r>
            <a:r>
              <a:rPr lang="en-US" sz="2000" dirty="0" err="1"/>
              <a:t>StudentEntity</a:t>
            </a:r>
            <a:r>
              <a:rPr lang="en-US" sz="2000" dirty="0"/>
              <a:t>&gt; q = </a:t>
            </a:r>
            <a:r>
              <a:rPr lang="en-US" sz="2000" dirty="0" err="1"/>
              <a:t>em.createQuery</a:t>
            </a:r>
            <a:r>
              <a:rPr lang="en-US" sz="2000" dirty="0"/>
              <a:t>(select);  </a:t>
            </a:r>
          </a:p>
          <a:p>
            <a:pPr>
              <a:spcBef>
                <a:spcPts val="0"/>
              </a:spcBef>
              <a:buNone/>
            </a:pPr>
            <a:r>
              <a:rPr lang="en-US" sz="2000" dirty="0"/>
              <a:t>          List&lt;</a:t>
            </a:r>
            <a:r>
              <a:rPr lang="en-US" sz="2000" dirty="0" err="1"/>
              <a:t>StudentEntity</a:t>
            </a:r>
            <a:r>
              <a:rPr lang="en-US" sz="2000" dirty="0"/>
              <a:t>&gt; list = </a:t>
            </a:r>
            <a:r>
              <a:rPr lang="en-US" sz="2000" dirty="0" err="1"/>
              <a:t>q.getResultList</a:t>
            </a:r>
            <a:r>
              <a:rPr lang="en-US" sz="2000" dirty="0"/>
              <a:t>();  </a:t>
            </a:r>
          </a:p>
          <a:p>
            <a:pPr>
              <a:spcBef>
                <a:spcPts val="0"/>
              </a:spcBef>
              <a:buNone/>
            </a:pPr>
            <a:r>
              <a:rPr lang="en-US" sz="2000" dirty="0"/>
              <a:t>  </a:t>
            </a:r>
          </a:p>
          <a:p>
            <a:pPr>
              <a:spcBef>
                <a:spcPts val="0"/>
              </a:spcBef>
              <a:buNone/>
            </a:pPr>
            <a:r>
              <a:rPr lang="en-US" sz="2000" dirty="0"/>
              <a:t>          </a:t>
            </a:r>
            <a:r>
              <a:rPr lang="en-US" sz="2000" dirty="0" err="1"/>
              <a:t>System.out.println</a:t>
            </a:r>
            <a:r>
              <a:rPr lang="en-US" sz="2000" dirty="0"/>
              <a:t>("</a:t>
            </a:r>
            <a:r>
              <a:rPr lang="en-US" sz="2000" dirty="0" err="1"/>
              <a:t>s_id</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b="1" dirty="0"/>
              <a:t>for</a:t>
            </a:r>
            <a:r>
              <a:rPr lang="en-US" sz="2000" dirty="0"/>
              <a:t>(</a:t>
            </a:r>
            <a:r>
              <a:rPr lang="en-US" sz="2000" dirty="0" err="1"/>
              <a:t>StudentEntity</a:t>
            </a:r>
            <a:r>
              <a:rPr lang="en-US" sz="2000" dirty="0"/>
              <a:t> s:list)  </a:t>
            </a:r>
          </a:p>
          <a:p>
            <a:pPr>
              <a:spcBef>
                <a:spcPts val="0"/>
              </a:spcBef>
              <a:buNone/>
            </a:pPr>
            <a:r>
              <a:rPr lang="en-US" sz="2000" dirty="0"/>
              <a:t>          {  </a:t>
            </a:r>
          </a:p>
          <a:p>
            <a:pPr>
              <a:spcBef>
                <a:spcPts val="0"/>
              </a:spcBef>
              <a:buNone/>
            </a:pPr>
            <a:r>
              <a:rPr lang="en-US" sz="2000" dirty="0"/>
              <a:t>          </a:t>
            </a:r>
            <a:r>
              <a:rPr lang="en-US" sz="2000" dirty="0" err="1"/>
              <a:t>System.out.println</a:t>
            </a:r>
            <a:r>
              <a:rPr lang="en-US" sz="2000" dirty="0"/>
              <a:t>(</a:t>
            </a:r>
            <a:r>
              <a:rPr lang="en-US" sz="2000" dirty="0" err="1"/>
              <a:t>s.getS_id</a:t>
            </a:r>
            <a:r>
              <a:rPr lang="en-US" sz="2000" dirty="0"/>
              <a:t>());  </a:t>
            </a:r>
          </a:p>
          <a:p>
            <a:pPr>
              <a:spcBef>
                <a:spcPts val="0"/>
              </a:spcBef>
              <a:buNone/>
            </a:pP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err="1"/>
              <a:t>em.getTransaction</a:t>
            </a:r>
            <a:r>
              <a:rPr lang="en-US" sz="2000" dirty="0"/>
              <a:t>().commit();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219</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GB" dirty="0"/>
              <a:t/>
            </a:r>
            <a:br>
              <a:rPr lang="en-GB" dirty="0"/>
            </a:br>
            <a:r>
              <a:rPr lang="en-GB" dirty="0"/>
              <a:t>Hibernate Example using XML in Eclipse</a:t>
            </a:r>
            <a:br>
              <a:rPr lang="en-GB" dirty="0"/>
            </a:br>
            <a:r>
              <a:rPr lang="en-US" dirty="0"/>
              <a:t/>
            </a:r>
            <a:br>
              <a:rPr lang="en-US" dirty="0"/>
            </a:br>
            <a:endParaRPr lang="en-US" dirty="0"/>
          </a:p>
        </p:txBody>
      </p:sp>
      <p:sp>
        <p:nvSpPr>
          <p:cNvPr id="3" name="Content Placeholder 2"/>
          <p:cNvSpPr>
            <a:spLocks noGrp="1"/>
          </p:cNvSpPr>
          <p:nvPr>
            <p:ph idx="1"/>
          </p:nvPr>
        </p:nvSpPr>
        <p:spPr>
          <a:xfrm>
            <a:off x="838200" y="928670"/>
            <a:ext cx="10515600" cy="5248293"/>
          </a:xfrm>
        </p:spPr>
        <p:txBody>
          <a:bodyPr/>
          <a:lstStyle/>
          <a:p>
            <a:r>
              <a:rPr lang="en-GB" sz="2000" dirty="0"/>
              <a:t>To create a simple example of hibernate application using eclipse IDE. For creating the first hibernate application in Eclipse IDE, to follow the following steps:</a:t>
            </a:r>
          </a:p>
          <a:p>
            <a:pPr marL="457200" indent="-457200">
              <a:buFont typeface="+mj-lt"/>
              <a:buAutoNum type="arabicPeriod"/>
            </a:pPr>
            <a:r>
              <a:rPr lang="en-GB" sz="2000" dirty="0"/>
              <a:t>Create the java project</a:t>
            </a:r>
          </a:p>
          <a:p>
            <a:pPr marL="457200" indent="-457200">
              <a:buFont typeface="+mj-lt"/>
              <a:buAutoNum type="arabicPeriod"/>
            </a:pPr>
            <a:r>
              <a:rPr lang="en-GB" sz="2000" dirty="0"/>
              <a:t>Add jar files for hibernate</a:t>
            </a:r>
          </a:p>
          <a:p>
            <a:pPr marL="457200" indent="-457200">
              <a:buFont typeface="+mj-lt"/>
              <a:buAutoNum type="arabicPeriod"/>
            </a:pPr>
            <a:r>
              <a:rPr lang="en-GB" sz="2000" dirty="0"/>
              <a:t>Create the Persistent class</a:t>
            </a:r>
          </a:p>
          <a:p>
            <a:pPr marL="457200" indent="-457200">
              <a:buFont typeface="+mj-lt"/>
              <a:buAutoNum type="arabicPeriod"/>
            </a:pPr>
            <a:r>
              <a:rPr lang="en-GB" sz="2000" dirty="0"/>
              <a:t>Create Table</a:t>
            </a:r>
          </a:p>
          <a:p>
            <a:pPr marL="457200" indent="-457200">
              <a:buFont typeface="+mj-lt"/>
              <a:buAutoNum type="arabicPeriod"/>
            </a:pPr>
            <a:r>
              <a:rPr lang="en-GB" sz="2000" dirty="0"/>
              <a:t>Create the mapping file for Persistent class</a:t>
            </a:r>
          </a:p>
          <a:p>
            <a:pPr marL="457200" indent="-457200">
              <a:buFont typeface="+mj-lt"/>
              <a:buAutoNum type="arabicPeriod"/>
            </a:pPr>
            <a:r>
              <a:rPr lang="en-GB" sz="2000" dirty="0"/>
              <a:t>Create the Configuration file</a:t>
            </a:r>
          </a:p>
          <a:p>
            <a:pPr marL="457200" indent="-457200">
              <a:buFont typeface="+mj-lt"/>
              <a:buAutoNum type="arabicPeriod"/>
            </a:pPr>
            <a:r>
              <a:rPr lang="en-GB" sz="2000" dirty="0"/>
              <a:t>Create the Application class that retrieves or stores the persistent object</a:t>
            </a:r>
          </a:p>
          <a:p>
            <a:pPr marL="457200" indent="-457200">
              <a:buFont typeface="+mj-lt"/>
              <a:buAutoNum type="arabicPeriod"/>
            </a:pPr>
            <a:r>
              <a:rPr lang="en-GB" sz="2000" dirty="0"/>
              <a:t>Run the application</a:t>
            </a:r>
          </a:p>
          <a:p>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22</a:t>
            </a:fld>
            <a:endParaRPr lang="en-US" altLang="en-US"/>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220</a:t>
            </a:fld>
            <a:endParaRPr lang="en-US" altLang="en-US"/>
          </a:p>
        </p:txBody>
      </p:sp>
      <p:pic>
        <p:nvPicPr>
          <p:cNvPr id="5" name="Content Placeholder 4" descr="JPA Criteria SELECT Clause"/>
          <p:cNvPicPr>
            <a:picLocks noGrp="1"/>
          </p:cNvPicPr>
          <p:nvPr>
            <p:ph idx="1"/>
          </p:nvPr>
        </p:nvPicPr>
        <p:blipFill>
          <a:blip r:embed="rId2"/>
          <a:srcRect/>
          <a:stretch>
            <a:fillRect/>
          </a:stretch>
        </p:blipFill>
        <p:spPr bwMode="auto">
          <a:xfrm>
            <a:off x="2809852" y="1785926"/>
            <a:ext cx="1214446" cy="1285884"/>
          </a:xfrm>
          <a:prstGeom prst="rect">
            <a:avLst/>
          </a:prstGeom>
          <a:noFill/>
          <a:ln w="9525">
            <a:noFill/>
            <a:miter lim="800000"/>
            <a:headEnd/>
            <a:tailEnd/>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Selecting Multiple Expression</a:t>
            </a:r>
            <a:endParaRPr lang="en-US" dirty="0"/>
          </a:p>
        </p:txBody>
      </p:sp>
      <p:sp>
        <p:nvSpPr>
          <p:cNvPr id="3" name="Content Placeholder 2"/>
          <p:cNvSpPr>
            <a:spLocks noGrp="1"/>
          </p:cNvSpPr>
          <p:nvPr>
            <p:ph idx="1"/>
          </p:nvPr>
        </p:nvSpPr>
        <p:spPr/>
        <p:txBody>
          <a:bodyPr/>
          <a:lstStyle/>
          <a:p>
            <a:r>
              <a:rPr lang="en-US" dirty="0"/>
              <a:t>Here, we will fetch multiple columns from database with the help of a simple example.</a:t>
            </a:r>
          </a:p>
          <a:p>
            <a:r>
              <a:rPr lang="en-US" b="1" dirty="0"/>
              <a:t>MultiFetch.java</a:t>
            </a:r>
            <a:endParaRPr lang="en-US" dirty="0"/>
          </a:p>
          <a:p>
            <a:pPr>
              <a:spcBef>
                <a:spcPts val="0"/>
              </a:spcBef>
              <a:buNone/>
            </a:pPr>
            <a:r>
              <a:rPr lang="en-US" sz="2000" b="1" dirty="0"/>
              <a:t>package</a:t>
            </a:r>
            <a:r>
              <a:rPr lang="en-US" sz="2000" dirty="0"/>
              <a:t> </a:t>
            </a:r>
            <a:r>
              <a:rPr lang="en-US" sz="2000" dirty="0" err="1"/>
              <a:t>com.javatpoint.jpa.jpql</a:t>
            </a:r>
            <a:r>
              <a:rPr lang="en-US" sz="2000" dirty="0"/>
              <a:t>;  </a:t>
            </a:r>
          </a:p>
          <a:p>
            <a:pPr>
              <a:spcBef>
                <a:spcPts val="0"/>
              </a:spcBef>
              <a:buNone/>
            </a:pPr>
            <a:r>
              <a:rPr lang="en-US" sz="2000" b="1" dirty="0"/>
              <a:t>import</a:t>
            </a:r>
            <a:r>
              <a:rPr lang="en-US" sz="2000" dirty="0"/>
              <a:t> </a:t>
            </a:r>
            <a:r>
              <a:rPr lang="en-US" sz="2000" dirty="0" err="1"/>
              <a:t>com.javatpoint.jpa.StudentEntity</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import</a:t>
            </a:r>
            <a:r>
              <a:rPr lang="en-US" sz="2000" dirty="0"/>
              <a:t> </a:t>
            </a:r>
            <a:r>
              <a:rPr lang="en-US" sz="2000" dirty="0" err="1"/>
              <a:t>javax.persistence.criteria</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java.util</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MultiFetch</a:t>
            </a: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 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 = </a:t>
            </a:r>
            <a:r>
              <a:rPr lang="en-US" sz="2000" dirty="0" err="1"/>
              <a:t>Persistence.createEntityManagerFactory</a:t>
            </a:r>
            <a:r>
              <a:rPr lang="en-US" sz="2000" dirty="0"/>
              <a:t>( "</a:t>
            </a:r>
            <a:r>
              <a:rPr lang="en-US" sz="2000" dirty="0" err="1"/>
              <a:t>Student_details</a:t>
            </a:r>
            <a:r>
              <a:rPr lang="en-US" sz="2000" dirty="0"/>
              <a:t>" );  </a:t>
            </a:r>
          </a:p>
          <a:p>
            <a:pPr>
              <a:spcBef>
                <a:spcPts val="0"/>
              </a:spcBef>
              <a:buNone/>
            </a:pPr>
            <a:r>
              <a:rPr lang="en-US" sz="2000" dirty="0"/>
              <a:t>          </a:t>
            </a:r>
            <a:r>
              <a:rPr lang="en-US" sz="2000" dirty="0" err="1"/>
              <a:t>EntityManager</a:t>
            </a:r>
            <a:r>
              <a:rPr lang="en-US" sz="2000" dirty="0"/>
              <a:t> </a:t>
            </a:r>
            <a:r>
              <a:rPr lang="en-US" sz="2000" dirty="0" err="1"/>
              <a:t>em</a:t>
            </a:r>
            <a:r>
              <a:rPr lang="en-US" sz="2000" dirty="0"/>
              <a:t> = </a:t>
            </a:r>
            <a:r>
              <a:rPr lang="en-US" sz="2000" dirty="0" err="1"/>
              <a:t>emf.createEntityManager</a:t>
            </a:r>
            <a:r>
              <a:rPr lang="en-US" sz="2000" dirty="0"/>
              <a:t>();  </a:t>
            </a:r>
          </a:p>
          <a:p>
            <a:pPr>
              <a:spcBef>
                <a:spcPts val="0"/>
              </a:spcBef>
              <a:buNone/>
            </a:pPr>
            <a:r>
              <a:rPr lang="en-US" sz="2000" dirty="0"/>
              <a:t>          </a:t>
            </a:r>
            <a:r>
              <a:rPr lang="en-US" sz="2000" dirty="0" err="1"/>
              <a:t>em.getTransaction</a:t>
            </a:r>
            <a:r>
              <a:rPr lang="en-US" sz="2000" dirty="0"/>
              <a:t>().begin( );  </a:t>
            </a:r>
          </a:p>
          <a:p>
            <a:pPr>
              <a:spcBef>
                <a:spcPts val="0"/>
              </a:spcBef>
              <a:buNone/>
            </a:pPr>
            <a:r>
              <a:rPr lang="en-US" sz="2000" dirty="0"/>
              <a:t>          </a:t>
            </a:r>
            <a:r>
              <a:rPr lang="en-US" sz="2000" dirty="0" err="1"/>
              <a:t>CriteriaBuilder</a:t>
            </a:r>
            <a:r>
              <a:rPr lang="en-US" sz="2000" dirty="0"/>
              <a:t> </a:t>
            </a:r>
            <a:r>
              <a:rPr lang="en-US" sz="2000" dirty="0" err="1"/>
              <a:t>cb</a:t>
            </a:r>
            <a:r>
              <a:rPr lang="en-US" sz="2000" dirty="0"/>
              <a:t>=</a:t>
            </a:r>
            <a:r>
              <a:rPr lang="en-US" sz="2000" dirty="0" err="1"/>
              <a:t>em.getCriteriaBuilder</a:t>
            </a:r>
            <a:r>
              <a:rPr lang="en-US" sz="2000" dirty="0"/>
              <a:t>();  </a:t>
            </a:r>
          </a:p>
          <a:p>
            <a:pPr>
              <a:spcBef>
                <a:spcPts val="0"/>
              </a:spcBef>
              <a:buNone/>
            </a:pPr>
            <a:r>
              <a:rPr lang="en-US" sz="2000" dirty="0"/>
              <a:t>          </a:t>
            </a:r>
            <a:r>
              <a:rPr lang="en-US" sz="2000" dirty="0" err="1"/>
              <a:t>CriteriaQuery</a:t>
            </a:r>
            <a:r>
              <a:rPr lang="en-US" sz="2000" dirty="0"/>
              <a:t>&lt;</a:t>
            </a:r>
            <a:r>
              <a:rPr lang="en-US" sz="2000" dirty="0" err="1"/>
              <a:t>StudentEntity</a:t>
            </a:r>
            <a:r>
              <a:rPr lang="en-US" sz="2000" dirty="0"/>
              <a:t>&gt; </a:t>
            </a:r>
            <a:r>
              <a:rPr lang="en-US" sz="2000" dirty="0" err="1"/>
              <a:t>cq</a:t>
            </a:r>
            <a:r>
              <a:rPr lang="en-US" sz="2000" dirty="0"/>
              <a:t>=</a:t>
            </a:r>
            <a:r>
              <a:rPr lang="en-US" sz="2000" dirty="0" err="1"/>
              <a:t>cb.createQuery</a:t>
            </a:r>
            <a:r>
              <a:rPr lang="en-US" sz="2000" dirty="0"/>
              <a:t>(</a:t>
            </a:r>
            <a:r>
              <a:rPr lang="en-US" sz="2000" dirty="0" err="1"/>
              <a:t>StudentEntity.</a:t>
            </a:r>
            <a:r>
              <a:rPr lang="en-US" sz="2000" b="1" dirty="0" err="1"/>
              <a:t>class</a:t>
            </a:r>
            <a:r>
              <a:rPr lang="en-US" sz="2000" dirty="0"/>
              <a:t>);  </a:t>
            </a:r>
          </a:p>
          <a:p>
            <a:pPr>
              <a:spcBef>
                <a:spcPts val="0"/>
              </a:spcBef>
              <a:buNone/>
            </a:pPr>
            <a:r>
              <a:rPr lang="en-US" sz="2000" dirty="0"/>
              <a:t>            </a:t>
            </a:r>
          </a:p>
          <a:p>
            <a:pPr>
              <a:spcBef>
                <a:spcPts val="0"/>
              </a:spcBef>
              <a:buNone/>
            </a:pPr>
            <a:r>
              <a:rPr lang="en-US" sz="2000" dirty="0"/>
              <a:t>         Root&lt;</a:t>
            </a:r>
            <a:r>
              <a:rPr lang="en-US" sz="2000" dirty="0" err="1"/>
              <a:t>StudentEntity</a:t>
            </a:r>
            <a:r>
              <a:rPr lang="en-US" sz="2000" dirty="0"/>
              <a:t>&gt; stud=</a:t>
            </a:r>
            <a:r>
              <a:rPr lang="en-US" sz="2000" dirty="0" err="1"/>
              <a:t>cq.from</a:t>
            </a:r>
            <a:r>
              <a:rPr lang="en-US" sz="2000" dirty="0"/>
              <a:t>(</a:t>
            </a:r>
            <a:r>
              <a:rPr lang="en-US" sz="2000" dirty="0" err="1"/>
              <a:t>StudentEntity.</a:t>
            </a:r>
            <a:r>
              <a:rPr lang="en-US" sz="2000" b="1" dirty="0" err="1"/>
              <a:t>class</a:t>
            </a:r>
            <a:r>
              <a:rPr lang="en-US" sz="2000" dirty="0"/>
              <a:t>);  </a:t>
            </a:r>
          </a:p>
          <a:p>
            <a:pPr>
              <a:spcBef>
                <a:spcPts val="0"/>
              </a:spcBef>
              <a:buNone/>
            </a:pPr>
            <a:r>
              <a:rPr lang="en-US" sz="2000" dirty="0"/>
              <a:t>           </a:t>
            </a:r>
          </a:p>
          <a:p>
            <a:pPr>
              <a:spcBef>
                <a:spcPts val="0"/>
              </a:spcBef>
              <a:buNone/>
            </a:pPr>
            <a:r>
              <a:rPr lang="en-US" sz="2000" dirty="0"/>
              <a:t>                 </a:t>
            </a:r>
            <a:r>
              <a:rPr lang="en-US" sz="2000" dirty="0" err="1"/>
              <a:t>cq.multiselect</a:t>
            </a:r>
            <a:r>
              <a:rPr lang="en-US" sz="2000" dirty="0"/>
              <a:t>(</a:t>
            </a:r>
            <a:r>
              <a:rPr lang="en-US" sz="2000" dirty="0" err="1"/>
              <a:t>stud.get</a:t>
            </a:r>
            <a:r>
              <a:rPr lang="en-US" sz="2000" dirty="0"/>
              <a:t>("</a:t>
            </a:r>
            <a:r>
              <a:rPr lang="en-US" sz="2000" dirty="0" err="1"/>
              <a:t>s_id</a:t>
            </a:r>
            <a:r>
              <a:rPr lang="en-US" sz="2000" dirty="0"/>
              <a:t>"),</a:t>
            </a:r>
            <a:r>
              <a:rPr lang="en-US" sz="2000" dirty="0" err="1"/>
              <a:t>stud.get</a:t>
            </a:r>
            <a:r>
              <a:rPr lang="en-US" sz="2000" dirty="0"/>
              <a:t>("</a:t>
            </a:r>
            <a:r>
              <a:rPr lang="en-US" sz="2000" dirty="0" err="1"/>
              <a:t>s_name</a:t>
            </a:r>
            <a:r>
              <a:rPr lang="en-US" sz="2000" dirty="0"/>
              <a:t>"),</a:t>
            </a:r>
            <a:r>
              <a:rPr lang="en-US" sz="2000" dirty="0" err="1"/>
              <a:t>stud.get</a:t>
            </a:r>
            <a:r>
              <a:rPr lang="en-US" sz="2000" dirty="0"/>
              <a:t>("</a:t>
            </a:r>
            <a:r>
              <a:rPr lang="en-US" sz="2000" dirty="0" err="1"/>
              <a:t>s_age</a:t>
            </a:r>
            <a:r>
              <a:rPr lang="en-US" sz="2000" dirty="0"/>
              <a:t>") );  </a:t>
            </a:r>
          </a:p>
          <a:p>
            <a:pPr>
              <a:spcBef>
                <a:spcPts val="0"/>
              </a:spcBef>
              <a:buNone/>
            </a:pPr>
            <a:r>
              <a:rPr lang="en-US" sz="2000" dirty="0"/>
              <a:t>          </a:t>
            </a:r>
            <a:r>
              <a:rPr lang="en-US" sz="2000" dirty="0" err="1"/>
              <a:t>CriteriaQuery</a:t>
            </a:r>
            <a:r>
              <a:rPr lang="en-US" sz="2000" dirty="0"/>
              <a:t>&lt;</a:t>
            </a:r>
            <a:r>
              <a:rPr lang="en-US" sz="2000" dirty="0" err="1"/>
              <a:t>StudentEntity</a:t>
            </a:r>
            <a:r>
              <a:rPr lang="en-US" sz="2000" dirty="0"/>
              <a:t>&gt; select = </a:t>
            </a:r>
            <a:r>
              <a:rPr lang="en-US" sz="2000" dirty="0" err="1"/>
              <a:t>cq.select</a:t>
            </a:r>
            <a:r>
              <a:rPr lang="en-US" sz="2000" dirty="0"/>
              <a:t>(stud);  </a:t>
            </a:r>
          </a:p>
          <a:p>
            <a:pPr>
              <a:spcBef>
                <a:spcPts val="0"/>
              </a:spcBef>
              <a:buNone/>
            </a:pPr>
            <a:r>
              <a:rPr lang="en-US" sz="2000" dirty="0"/>
              <a:t>          </a:t>
            </a:r>
            <a:r>
              <a:rPr lang="en-US" sz="2000" dirty="0" err="1"/>
              <a:t>TypedQuery</a:t>
            </a:r>
            <a:r>
              <a:rPr lang="en-US" sz="2000" dirty="0"/>
              <a:t>&lt;</a:t>
            </a:r>
            <a:r>
              <a:rPr lang="en-US" sz="2000" dirty="0" err="1"/>
              <a:t>StudentEntity</a:t>
            </a:r>
            <a:r>
              <a:rPr lang="en-US" sz="2000" dirty="0"/>
              <a:t>&gt; q = </a:t>
            </a:r>
            <a:r>
              <a:rPr lang="en-US" sz="2000" dirty="0" err="1"/>
              <a:t>em.createQuery</a:t>
            </a:r>
            <a:r>
              <a:rPr lang="en-US" sz="2000" dirty="0"/>
              <a:t>(select);  </a:t>
            </a:r>
          </a:p>
          <a:p>
            <a:pPr>
              <a:spcBef>
                <a:spcPts val="0"/>
              </a:spcBef>
              <a:buNone/>
            </a:pPr>
            <a:r>
              <a:rPr lang="en-US" sz="2000" dirty="0"/>
              <a:t>          List&lt;</a:t>
            </a:r>
            <a:r>
              <a:rPr lang="en-US" sz="2000" dirty="0" err="1"/>
              <a:t>StudentEntity</a:t>
            </a:r>
            <a:r>
              <a:rPr lang="en-US" sz="2000" dirty="0"/>
              <a:t>&gt; list = </a:t>
            </a:r>
            <a:r>
              <a:rPr lang="en-US" sz="2000" dirty="0" err="1"/>
              <a:t>q.getResultList</a:t>
            </a:r>
            <a:r>
              <a:rPr lang="en-US" sz="2000" dirty="0"/>
              <a:t>();  </a:t>
            </a:r>
          </a:p>
          <a:p>
            <a:pPr>
              <a:spcBef>
                <a:spcPts val="0"/>
              </a:spcBef>
              <a:buNone/>
            </a:pPr>
            <a:r>
              <a:rPr lang="en-US" sz="2000" dirty="0"/>
              <a:t>  </a:t>
            </a:r>
          </a:p>
          <a:p>
            <a:pPr>
              <a:spcBef>
                <a:spcPts val="0"/>
              </a:spcBef>
              <a:buNone/>
            </a:pPr>
            <a:r>
              <a:rPr lang="en-US" sz="2000" dirty="0"/>
              <a:t>          </a:t>
            </a:r>
            <a:r>
              <a:rPr lang="en-US" sz="2000" dirty="0" err="1"/>
              <a:t>System.out.print</a:t>
            </a:r>
            <a:r>
              <a:rPr lang="en-US" sz="2000" dirty="0"/>
              <a:t>("</a:t>
            </a:r>
            <a:r>
              <a:rPr lang="en-US" sz="2000" dirty="0" err="1"/>
              <a:t>s_id</a:t>
            </a:r>
            <a:r>
              <a:rPr lang="en-US" sz="2000" dirty="0"/>
              <a:t>");  </a:t>
            </a:r>
          </a:p>
          <a:p>
            <a:pPr>
              <a:spcBef>
                <a:spcPts val="0"/>
              </a:spcBef>
              <a:buNone/>
            </a:pPr>
            <a:r>
              <a:rPr lang="en-US" sz="2000" dirty="0"/>
              <a:t>             </a:t>
            </a:r>
            <a:r>
              <a:rPr lang="en-US" sz="2000" dirty="0" err="1"/>
              <a:t>System.out.print</a:t>
            </a:r>
            <a:r>
              <a:rPr lang="en-US" sz="2000" dirty="0"/>
              <a:t>("\t </a:t>
            </a:r>
            <a:r>
              <a:rPr lang="en-US" sz="2000" dirty="0" err="1"/>
              <a:t>s_name</a:t>
            </a:r>
            <a:r>
              <a:rPr lang="en-US" sz="2000" dirty="0"/>
              <a:t>");  </a:t>
            </a:r>
          </a:p>
          <a:p>
            <a:pPr>
              <a:spcBef>
                <a:spcPts val="0"/>
              </a:spcBef>
              <a:buNone/>
            </a:pPr>
            <a:r>
              <a:rPr lang="en-US" sz="2000" dirty="0"/>
              <a:t>             </a:t>
            </a:r>
            <a:r>
              <a:rPr lang="en-US" sz="2000" dirty="0" err="1"/>
              <a:t>System.out.println</a:t>
            </a:r>
            <a:r>
              <a:rPr lang="en-US" sz="2000" dirty="0"/>
              <a:t>("\t </a:t>
            </a:r>
            <a:r>
              <a:rPr lang="en-US" sz="2000" dirty="0" err="1"/>
              <a:t>s_age</a:t>
            </a:r>
            <a:r>
              <a:rPr lang="en-US" sz="2000" dirty="0"/>
              <a:t>");  </a:t>
            </a:r>
          </a:p>
          <a:p>
            <a:pPr>
              <a:spcBef>
                <a:spcPts val="0"/>
              </a:spcBef>
              <a:buNone/>
            </a:pPr>
            <a:r>
              <a:rPr lang="en-US" sz="2000" dirty="0"/>
              <a:t>            </a:t>
            </a:r>
          </a:p>
          <a:p>
            <a:pPr>
              <a:spcBef>
                <a:spcPts val="0"/>
              </a:spcBef>
              <a:buNone/>
            </a:pPr>
            <a:r>
              <a:rPr lang="en-US" sz="2000" dirty="0"/>
              <a:t>          </a:t>
            </a:r>
            <a:r>
              <a:rPr lang="en-US" sz="2000" b="1" dirty="0"/>
              <a:t>for</a:t>
            </a:r>
            <a:r>
              <a:rPr lang="en-US" sz="2000" dirty="0"/>
              <a:t>(</a:t>
            </a:r>
            <a:r>
              <a:rPr lang="en-US" sz="2000" dirty="0" err="1"/>
              <a:t>StudentEntity</a:t>
            </a:r>
            <a:r>
              <a:rPr lang="en-US" sz="2000" dirty="0"/>
              <a:t> s:list)  </a:t>
            </a:r>
          </a:p>
          <a:p>
            <a:pPr>
              <a:spcBef>
                <a:spcPts val="0"/>
              </a:spcBef>
              <a:buNone/>
            </a:pPr>
            <a:r>
              <a:rPr lang="en-US" sz="2000" dirty="0"/>
              <a:t>          {  </a:t>
            </a:r>
          </a:p>
          <a:p>
            <a:pPr>
              <a:spcBef>
                <a:spcPts val="0"/>
              </a:spcBef>
              <a:buNone/>
            </a:pPr>
            <a:r>
              <a:rPr lang="en-US" sz="2000" dirty="0"/>
              <a:t>          </a:t>
            </a:r>
            <a:r>
              <a:rPr lang="en-US" sz="2000" dirty="0" err="1"/>
              <a:t>System.out.print</a:t>
            </a:r>
            <a:r>
              <a:rPr lang="en-US" sz="2000" dirty="0"/>
              <a:t>(</a:t>
            </a:r>
            <a:r>
              <a:rPr lang="en-US" sz="2000" dirty="0" err="1"/>
              <a:t>s.getS_id</a:t>
            </a:r>
            <a:r>
              <a:rPr lang="en-US" sz="2000" dirty="0"/>
              <a:t>());  </a:t>
            </a:r>
          </a:p>
          <a:p>
            <a:pPr>
              <a:spcBef>
                <a:spcPts val="0"/>
              </a:spcBef>
              <a:buNone/>
            </a:pPr>
            <a:r>
              <a:rPr lang="en-US" sz="2000" dirty="0"/>
              <a:t>          </a:t>
            </a:r>
            <a:r>
              <a:rPr lang="en-US" sz="2000" dirty="0" err="1"/>
              <a:t>System.out.print</a:t>
            </a:r>
            <a:r>
              <a:rPr lang="en-US" sz="2000" dirty="0"/>
              <a:t>("\t"+</a:t>
            </a:r>
            <a:r>
              <a:rPr lang="en-US" sz="2000" dirty="0" err="1"/>
              <a:t>s.getS_name</a:t>
            </a:r>
            <a:r>
              <a:rPr lang="en-US" sz="2000" dirty="0"/>
              <a:t>());  </a:t>
            </a:r>
          </a:p>
          <a:p>
            <a:pPr>
              <a:spcBef>
                <a:spcPts val="0"/>
              </a:spcBef>
              <a:buNone/>
            </a:pPr>
            <a:r>
              <a:rPr lang="en-US" sz="2000" dirty="0"/>
              <a:t>          </a:t>
            </a:r>
            <a:r>
              <a:rPr lang="en-US" sz="2000" dirty="0" err="1"/>
              <a:t>System.out.println</a:t>
            </a:r>
            <a:r>
              <a:rPr lang="en-US" sz="2000" dirty="0"/>
              <a:t>("\t"+</a:t>
            </a:r>
            <a:r>
              <a:rPr lang="en-US" sz="2000" dirty="0" err="1"/>
              <a:t>s.getS_age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err="1"/>
              <a:t>em.getTransaction</a:t>
            </a:r>
            <a:r>
              <a:rPr lang="en-US" sz="2000" dirty="0"/>
              <a:t>().commit();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221</a:t>
            </a:fld>
            <a:endParaRPr lang="en-US" alt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222</a:t>
            </a:fld>
            <a:endParaRPr lang="en-US" altLang="en-US"/>
          </a:p>
        </p:txBody>
      </p:sp>
      <p:pic>
        <p:nvPicPr>
          <p:cNvPr id="5" name="Content Placeholder 4" descr="JPA Criteria SELECT Clause"/>
          <p:cNvPicPr>
            <a:picLocks noGrp="1"/>
          </p:cNvPicPr>
          <p:nvPr>
            <p:ph idx="1"/>
          </p:nvPr>
        </p:nvPicPr>
        <p:blipFill>
          <a:blip r:embed="rId2"/>
          <a:srcRect/>
          <a:stretch>
            <a:fillRect/>
          </a:stretch>
        </p:blipFill>
        <p:spPr bwMode="auto">
          <a:xfrm>
            <a:off x="2095472" y="2143116"/>
            <a:ext cx="1810003" cy="1086002"/>
          </a:xfrm>
          <a:prstGeom prst="rect">
            <a:avLst/>
          </a:prstGeom>
          <a:noFill/>
          <a:ln w="9525">
            <a:noFill/>
            <a:miter lim="800000"/>
            <a:headEnd/>
            <a:tailEnd/>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JPA ORDER BY Clause</a:t>
            </a:r>
            <a:br>
              <a:rPr lang="en-GB" dirty="0"/>
            </a:br>
            <a:endParaRPr lang="en-US" dirty="0"/>
          </a:p>
        </p:txBody>
      </p:sp>
      <p:sp>
        <p:nvSpPr>
          <p:cNvPr id="3" name="Content Placeholder 2"/>
          <p:cNvSpPr>
            <a:spLocks noGrp="1"/>
          </p:cNvSpPr>
          <p:nvPr>
            <p:ph idx="1"/>
          </p:nvPr>
        </p:nvSpPr>
        <p:spPr/>
        <p:txBody>
          <a:bodyPr/>
          <a:lstStyle/>
          <a:p>
            <a:r>
              <a:rPr lang="en-GB" dirty="0"/>
              <a:t>The ORDER BY clause is used to sort the data and arrange them either in ascending or descending order. The </a:t>
            </a:r>
            <a:r>
              <a:rPr lang="en-GB" dirty="0" err="1"/>
              <a:t>CriteriaQuery</a:t>
            </a:r>
            <a:r>
              <a:rPr lang="en-GB" dirty="0"/>
              <a:t> interface provides </a:t>
            </a:r>
            <a:r>
              <a:rPr lang="en-GB" dirty="0" err="1"/>
              <a:t>orderBy</a:t>
            </a:r>
            <a:r>
              <a:rPr lang="en-GB" dirty="0"/>
              <a:t>() method to define the type of ordering.</a:t>
            </a:r>
          </a:p>
          <a:p>
            <a:r>
              <a:rPr lang="en-GB" dirty="0"/>
              <a:t>ORDER BY Example</a:t>
            </a:r>
          </a:p>
          <a:p>
            <a:r>
              <a:rPr lang="en-GB" dirty="0"/>
              <a:t>Here, we will perform several ORDER BY operations on student table. Let us assume the table contains the following records: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223</a:t>
            </a:fld>
            <a:endParaRPr lang="en-US" altLang="en-US"/>
          </a:p>
        </p:txBody>
      </p:sp>
      <p:pic>
        <p:nvPicPr>
          <p:cNvPr id="5" name="Picture 4" descr="JPA ORDER BY Clause"/>
          <p:cNvPicPr/>
          <p:nvPr/>
        </p:nvPicPr>
        <p:blipFill>
          <a:blip r:embed="rId2"/>
          <a:srcRect/>
          <a:stretch>
            <a:fillRect/>
          </a:stretch>
        </p:blipFill>
        <p:spPr bwMode="auto">
          <a:xfrm>
            <a:off x="7096132" y="4643446"/>
            <a:ext cx="1758315" cy="1512570"/>
          </a:xfrm>
          <a:prstGeom prst="rect">
            <a:avLst/>
          </a:prstGeom>
          <a:noFill/>
          <a:ln w="9525">
            <a:noFill/>
            <a:miter lim="800000"/>
            <a:headEnd/>
            <a:tailEnd/>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StudentEntity.java</a:t>
            </a:r>
            <a:endParaRPr lang="en-US" dirty="0"/>
          </a:p>
        </p:txBody>
      </p:sp>
      <p:sp>
        <p:nvSpPr>
          <p:cNvPr id="3" name="Content Placeholder 2"/>
          <p:cNvSpPr>
            <a:spLocks noGrp="1"/>
          </p:cNvSpPr>
          <p:nvPr>
            <p:ph idx="1"/>
          </p:nvPr>
        </p:nvSpPr>
        <p:spPr/>
        <p:txBody>
          <a:bodyPr/>
          <a:lstStyle/>
          <a:p>
            <a:r>
              <a:rPr lang="en-GB" dirty="0"/>
              <a:t>Create an entity class. Here, we created StudentEntity.java under </a:t>
            </a:r>
            <a:r>
              <a:rPr lang="en-GB" dirty="0" err="1"/>
              <a:t>com.javatpoint.jpa</a:t>
            </a:r>
            <a:r>
              <a:rPr lang="en-GB" dirty="0"/>
              <a:t> package. This class contains three attributes </a:t>
            </a:r>
            <a:r>
              <a:rPr lang="en-GB" dirty="0" err="1"/>
              <a:t>s_id</a:t>
            </a:r>
            <a:r>
              <a:rPr lang="en-GB" dirty="0"/>
              <a:t>, </a:t>
            </a:r>
            <a:r>
              <a:rPr lang="en-GB" dirty="0" err="1"/>
              <a:t>s_name</a:t>
            </a:r>
            <a:r>
              <a:rPr lang="en-GB" dirty="0"/>
              <a:t>, </a:t>
            </a:r>
            <a:r>
              <a:rPr lang="en-GB" dirty="0" err="1"/>
              <a:t>s_age</a:t>
            </a:r>
            <a:r>
              <a:rPr lang="en-GB" dirty="0"/>
              <a:t> with all the required annotations.</a:t>
            </a:r>
          </a:p>
          <a:p>
            <a:pPr>
              <a:spcBef>
                <a:spcPts val="0"/>
              </a:spcBef>
              <a:buNone/>
            </a:pPr>
            <a:r>
              <a:rPr lang="en-US" sz="2000" b="1" dirty="0"/>
              <a:t>package</a:t>
            </a:r>
            <a:r>
              <a:rPr lang="en-US" sz="2000" dirty="0"/>
              <a:t> </a:t>
            </a:r>
            <a:r>
              <a:rPr lang="en-US" sz="2000" dirty="0" err="1"/>
              <a:t>com.javatpoint.jpa</a:t>
            </a:r>
            <a:r>
              <a:rPr lang="en-US" sz="2000" dirty="0"/>
              <a:t>;  </a:t>
            </a:r>
          </a:p>
          <a:p>
            <a:pPr>
              <a:spcBef>
                <a:spcPts val="0"/>
              </a:spcBef>
              <a:buNone/>
            </a:pPr>
            <a:r>
              <a:rPr lang="en-US" sz="2000" dirty="0"/>
              <a:t>    </a:t>
            </a:r>
            <a:r>
              <a:rPr lang="en-US" sz="2000" b="1" dirty="0"/>
              <a:t>import</a:t>
            </a:r>
            <a:r>
              <a:rPr lang="en-US" sz="2000" dirty="0"/>
              <a:t> </a:t>
            </a:r>
            <a:r>
              <a:rPr lang="en-US" sz="2000" dirty="0" err="1"/>
              <a:t>javax.persistence</a:t>
            </a:r>
            <a:r>
              <a:rPr lang="en-US" sz="2000" dirty="0"/>
              <a:t>.*;  </a:t>
            </a:r>
          </a:p>
          <a:p>
            <a:pPr>
              <a:spcBef>
                <a:spcPts val="0"/>
              </a:spcBef>
              <a:buNone/>
            </a:pPr>
            <a:r>
              <a:rPr lang="en-US" sz="2000" dirty="0"/>
              <a:t>  </a:t>
            </a:r>
          </a:p>
          <a:p>
            <a:pPr>
              <a:spcBef>
                <a:spcPts val="0"/>
              </a:spcBef>
              <a:buNone/>
            </a:pPr>
            <a:r>
              <a:rPr lang="en-US" sz="2000" dirty="0"/>
              <a:t>    @Entity  </a:t>
            </a:r>
          </a:p>
          <a:p>
            <a:pPr>
              <a:spcBef>
                <a:spcPts val="0"/>
              </a:spcBef>
              <a:buNone/>
            </a:pPr>
            <a:r>
              <a:rPr lang="en-US" sz="2000" dirty="0"/>
              <a:t>    @Table(name="student")  </a:t>
            </a:r>
          </a:p>
          <a:p>
            <a:pPr>
              <a:spcBef>
                <a:spcPts val="0"/>
              </a:spcBef>
              <a:buNone/>
            </a:pPr>
            <a:r>
              <a:rPr lang="en-US" sz="2000" dirty="0"/>
              <a:t>    </a:t>
            </a:r>
            <a:r>
              <a:rPr lang="en-US" sz="2000" b="1" dirty="0"/>
              <a:t>public</a:t>
            </a:r>
            <a:r>
              <a:rPr lang="en-US" sz="2000" dirty="0"/>
              <a:t> </a:t>
            </a:r>
            <a:r>
              <a:rPr lang="en-US" sz="2000" b="1" dirty="0"/>
              <a:t>class</a:t>
            </a:r>
            <a:r>
              <a:rPr lang="en-US" sz="2000" dirty="0"/>
              <a:t> </a:t>
            </a:r>
            <a:r>
              <a:rPr lang="en-US" sz="2000" dirty="0" err="1"/>
              <a:t>StudentEntity</a:t>
            </a:r>
            <a:r>
              <a:rPr lang="en-US" sz="2000" dirty="0"/>
              <a:t> {  </a:t>
            </a:r>
          </a:p>
          <a:p>
            <a:pPr>
              <a:spcBef>
                <a:spcPts val="0"/>
              </a:spcBef>
              <a:buNone/>
            </a:pPr>
            <a:r>
              <a:rPr lang="en-US" sz="2000" dirty="0"/>
              <a:t>  </a:t>
            </a:r>
          </a:p>
          <a:p>
            <a:pPr>
              <a:spcBef>
                <a:spcPts val="0"/>
              </a:spcBef>
              <a:buNone/>
            </a:pPr>
            <a:r>
              <a:rPr lang="en-US" sz="2000" dirty="0"/>
              <a:t>        @Id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s_id</a:t>
            </a:r>
            <a:r>
              <a:rPr lang="en-US" sz="2000" dirty="0"/>
              <a:t>;  </a:t>
            </a:r>
          </a:p>
          <a:p>
            <a:pPr>
              <a:spcBef>
                <a:spcPts val="0"/>
              </a:spcBef>
              <a:buNone/>
            </a:pPr>
            <a:r>
              <a:rPr lang="en-US" sz="2000" dirty="0"/>
              <a:t>        </a:t>
            </a:r>
            <a:r>
              <a:rPr lang="en-US" sz="2000" b="1" dirty="0"/>
              <a:t>private</a:t>
            </a:r>
            <a:r>
              <a:rPr lang="en-US" sz="2000" dirty="0"/>
              <a:t> String </a:t>
            </a:r>
            <a:r>
              <a:rPr lang="en-US" sz="2000" dirty="0" err="1"/>
              <a:t>s_name</a:t>
            </a:r>
            <a:r>
              <a:rPr lang="en-US" sz="2000" dirty="0"/>
              <a:t>;  </a:t>
            </a:r>
          </a:p>
          <a:p>
            <a:pPr>
              <a:spcBef>
                <a:spcPts val="0"/>
              </a:spcBef>
              <a:buNone/>
            </a:pPr>
            <a:r>
              <a:rPr lang="en-US" sz="2000" dirty="0"/>
              <a:t>        </a:t>
            </a:r>
            <a:r>
              <a:rPr lang="en-US" sz="2000" b="1" dirty="0"/>
              <a:t>private</a:t>
            </a:r>
            <a:r>
              <a:rPr lang="en-US" sz="2000" dirty="0"/>
              <a:t> </a:t>
            </a:r>
            <a:r>
              <a:rPr lang="en-US" sz="2000" b="1" dirty="0" err="1"/>
              <a:t>int</a:t>
            </a:r>
            <a:r>
              <a:rPr lang="en-US" sz="2000" dirty="0"/>
              <a:t> </a:t>
            </a:r>
            <a:r>
              <a:rPr lang="en-US" sz="2000" dirty="0" err="1"/>
              <a:t>s_age</a:t>
            </a: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a:t>
            </a:r>
            <a:r>
              <a:rPr lang="en-US" sz="2000" b="1" dirty="0" err="1"/>
              <a:t>int</a:t>
            </a:r>
            <a:r>
              <a:rPr lang="en-US" sz="2000" dirty="0"/>
              <a:t> </a:t>
            </a:r>
            <a:r>
              <a:rPr lang="en-US" sz="2000" dirty="0" err="1"/>
              <a:t>s_id</a:t>
            </a:r>
            <a:r>
              <a:rPr lang="en-US" sz="2000" dirty="0"/>
              <a:t>, String </a:t>
            </a:r>
            <a:r>
              <a:rPr lang="en-US" sz="2000" dirty="0" err="1"/>
              <a:t>s_name</a:t>
            </a:r>
            <a:r>
              <a:rPr lang="en-US" sz="2000" dirty="0"/>
              <a:t>, </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dirty="0" err="1"/>
              <a:t>StudentEntity</a:t>
            </a:r>
            <a:r>
              <a:rPr lang="en-US" sz="2000" dirty="0"/>
              <a:t>() {  </a:t>
            </a:r>
          </a:p>
          <a:p>
            <a:pPr>
              <a:spcBef>
                <a:spcPts val="0"/>
              </a:spcBef>
              <a:buNone/>
            </a:pPr>
            <a:r>
              <a:rPr lang="en-US" sz="2000" dirty="0"/>
              <a:t>            </a:t>
            </a:r>
            <a:r>
              <a:rPr lang="en-US" sz="2000" b="1" dirty="0"/>
              <a:t>super</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getS_id</a:t>
            </a:r>
            <a:r>
              <a:rPr lang="en-US" sz="2000" dirty="0"/>
              <a:t>() {  </a:t>
            </a:r>
          </a:p>
          <a:p>
            <a:pPr>
              <a:spcBef>
                <a:spcPts val="0"/>
              </a:spcBef>
              <a:buNone/>
            </a:pPr>
            <a:r>
              <a:rPr lang="en-US" sz="2000" dirty="0"/>
              <a:t>            </a:t>
            </a:r>
            <a:r>
              <a:rPr lang="en-US" sz="2000" b="1" dirty="0"/>
              <a:t>return</a:t>
            </a:r>
            <a:r>
              <a:rPr lang="en-US" sz="2000" dirty="0"/>
              <a:t>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setS_id</a:t>
            </a:r>
            <a:r>
              <a:rPr lang="en-US" sz="2000" dirty="0"/>
              <a:t>(</a:t>
            </a:r>
            <a:r>
              <a:rPr lang="en-US" sz="2000" b="1" dirty="0" err="1"/>
              <a:t>int</a:t>
            </a:r>
            <a:r>
              <a:rPr lang="en-US" sz="2000" dirty="0"/>
              <a:t> </a:t>
            </a:r>
            <a:r>
              <a:rPr lang="en-US" sz="2000" dirty="0" err="1"/>
              <a:t>s_id</a:t>
            </a:r>
            <a:r>
              <a:rPr lang="en-US" sz="2000" dirty="0"/>
              <a:t>) {  </a:t>
            </a:r>
          </a:p>
          <a:p>
            <a:pPr>
              <a:spcBef>
                <a:spcPts val="0"/>
              </a:spcBef>
              <a:buNone/>
            </a:pPr>
            <a:r>
              <a:rPr lang="en-US" sz="2000" dirty="0"/>
              <a:t>            </a:t>
            </a:r>
            <a:r>
              <a:rPr lang="en-US" sz="2000" b="1" dirty="0" err="1"/>
              <a:t>this</a:t>
            </a:r>
            <a:r>
              <a:rPr lang="en-US" sz="2000" dirty="0" err="1"/>
              <a:t>.s_id</a:t>
            </a:r>
            <a:r>
              <a:rPr lang="en-US" sz="2000" dirty="0"/>
              <a:t> = </a:t>
            </a:r>
            <a:r>
              <a:rPr lang="en-US" sz="2000" dirty="0" err="1"/>
              <a:t>s_id</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String </a:t>
            </a:r>
            <a:r>
              <a:rPr lang="en-US" sz="2000" dirty="0" err="1"/>
              <a:t>getS_name</a:t>
            </a:r>
            <a:r>
              <a:rPr lang="en-US" sz="2000" dirty="0"/>
              <a:t>() {  </a:t>
            </a:r>
          </a:p>
          <a:p>
            <a:pPr>
              <a:spcBef>
                <a:spcPts val="0"/>
              </a:spcBef>
              <a:buNone/>
            </a:pPr>
            <a:r>
              <a:rPr lang="en-US" sz="2000" dirty="0"/>
              <a:t>            </a:t>
            </a:r>
            <a:r>
              <a:rPr lang="en-US" sz="2000" b="1" dirty="0"/>
              <a:t>return</a:t>
            </a:r>
            <a:r>
              <a:rPr lang="en-US" sz="2000" dirty="0"/>
              <a:t>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setS_name</a:t>
            </a:r>
            <a:r>
              <a:rPr lang="en-US" sz="2000" dirty="0"/>
              <a:t>(String </a:t>
            </a:r>
            <a:r>
              <a:rPr lang="en-US" sz="2000" dirty="0" err="1"/>
              <a:t>s_name</a:t>
            </a:r>
            <a:r>
              <a:rPr lang="en-US" sz="2000" dirty="0"/>
              <a:t>) {  </a:t>
            </a:r>
          </a:p>
          <a:p>
            <a:pPr>
              <a:spcBef>
                <a:spcPts val="0"/>
              </a:spcBef>
              <a:buNone/>
            </a:pPr>
            <a:r>
              <a:rPr lang="en-US" sz="2000" dirty="0"/>
              <a:t>            </a:t>
            </a:r>
            <a:r>
              <a:rPr lang="en-US" sz="2000" b="1" dirty="0" err="1"/>
              <a:t>this</a:t>
            </a:r>
            <a:r>
              <a:rPr lang="en-US" sz="2000" dirty="0" err="1"/>
              <a:t>.s_name</a:t>
            </a:r>
            <a:r>
              <a:rPr lang="en-US" sz="2000" dirty="0"/>
              <a:t> = </a:t>
            </a:r>
            <a:r>
              <a:rPr lang="en-US" sz="2000" dirty="0" err="1"/>
              <a:t>s_name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err="1"/>
              <a:t>int</a:t>
            </a:r>
            <a:r>
              <a:rPr lang="en-US" sz="2000" dirty="0"/>
              <a:t> </a:t>
            </a:r>
            <a:r>
              <a:rPr lang="en-US" sz="2000" dirty="0" err="1"/>
              <a:t>getS_age</a:t>
            </a:r>
            <a:r>
              <a:rPr lang="en-US" sz="2000" dirty="0"/>
              <a:t>() {  </a:t>
            </a:r>
          </a:p>
          <a:p>
            <a:pPr>
              <a:spcBef>
                <a:spcPts val="0"/>
              </a:spcBef>
              <a:buNone/>
            </a:pPr>
            <a:r>
              <a:rPr lang="en-US" sz="2000" dirty="0"/>
              <a:t>            </a:t>
            </a:r>
            <a:r>
              <a:rPr lang="en-US" sz="2000" b="1" dirty="0"/>
              <a:t>return</a:t>
            </a:r>
            <a:r>
              <a:rPr lang="en-US" sz="2000" dirty="0"/>
              <a:t>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void</a:t>
            </a:r>
            <a:r>
              <a:rPr lang="en-US" sz="2000" dirty="0"/>
              <a:t> </a:t>
            </a:r>
            <a:r>
              <a:rPr lang="en-US" sz="2000" dirty="0" err="1"/>
              <a:t>setS_age</a:t>
            </a:r>
            <a:r>
              <a:rPr lang="en-US" sz="2000" dirty="0"/>
              <a:t>(</a:t>
            </a:r>
            <a:r>
              <a:rPr lang="en-US" sz="2000" b="1" dirty="0" err="1"/>
              <a:t>int</a:t>
            </a:r>
            <a:r>
              <a:rPr lang="en-US" sz="2000" dirty="0"/>
              <a:t> </a:t>
            </a:r>
            <a:r>
              <a:rPr lang="en-US" sz="2000" dirty="0" err="1"/>
              <a:t>s_age</a:t>
            </a:r>
            <a:r>
              <a:rPr lang="en-US" sz="2000" dirty="0"/>
              <a:t>) {  </a:t>
            </a:r>
          </a:p>
          <a:p>
            <a:pPr>
              <a:spcBef>
                <a:spcPts val="0"/>
              </a:spcBef>
              <a:buNone/>
            </a:pPr>
            <a:r>
              <a:rPr lang="en-US" sz="2000" dirty="0"/>
              <a:t>            </a:t>
            </a:r>
            <a:r>
              <a:rPr lang="en-US" sz="2000" b="1" dirty="0" err="1"/>
              <a:t>this</a:t>
            </a:r>
            <a:r>
              <a:rPr lang="en-US" sz="2000" dirty="0" err="1"/>
              <a:t>.s_age</a:t>
            </a:r>
            <a:r>
              <a:rPr lang="en-US" sz="2000" dirty="0"/>
              <a:t> = </a:t>
            </a:r>
            <a:r>
              <a:rPr lang="en-US" sz="2000" dirty="0" err="1"/>
              <a: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a:t>    }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224</a:t>
            </a:fld>
            <a:endParaRPr lang="en-US" altLang="en-US"/>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Persistence.xml</a:t>
            </a:r>
            <a:endParaRPr lang="en-US" dirty="0"/>
          </a:p>
        </p:txBody>
      </p:sp>
      <p:sp>
        <p:nvSpPr>
          <p:cNvPr id="3" name="Content Placeholder 2"/>
          <p:cNvSpPr>
            <a:spLocks noGrp="1"/>
          </p:cNvSpPr>
          <p:nvPr>
            <p:ph idx="1"/>
          </p:nvPr>
        </p:nvSpPr>
        <p:spPr/>
        <p:txBody>
          <a:bodyPr/>
          <a:lstStyle/>
          <a:p>
            <a:r>
              <a:rPr lang="en-GB" dirty="0"/>
              <a:t>Now, map the entity class and other databases </a:t>
            </a:r>
            <a:r>
              <a:rPr lang="en-GB" dirty="0" err="1"/>
              <a:t>confiuguration</a:t>
            </a:r>
            <a:r>
              <a:rPr lang="en-GB" dirty="0"/>
              <a:t> in Persistence.xml file.</a:t>
            </a:r>
          </a:p>
          <a:p>
            <a:pPr>
              <a:spcBef>
                <a:spcPts val="0"/>
              </a:spcBef>
              <a:buNone/>
            </a:pPr>
            <a:r>
              <a:rPr lang="en-US" dirty="0"/>
              <a:t>&lt;persistence&gt;  </a:t>
            </a:r>
          </a:p>
          <a:p>
            <a:pPr>
              <a:spcBef>
                <a:spcPts val="0"/>
              </a:spcBef>
              <a:buNone/>
            </a:pPr>
            <a:r>
              <a:rPr lang="en-US" dirty="0"/>
              <a:t>&lt;persistence-unit name="</a:t>
            </a:r>
            <a:r>
              <a:rPr lang="en-US" dirty="0" err="1"/>
              <a:t>Student_details</a:t>
            </a:r>
            <a:r>
              <a:rPr lang="en-US" dirty="0"/>
              <a:t>"&gt;  </a:t>
            </a:r>
          </a:p>
          <a:p>
            <a:pPr>
              <a:spcBef>
                <a:spcPts val="0"/>
              </a:spcBef>
              <a:buNone/>
            </a:pPr>
            <a:r>
              <a:rPr lang="en-US" dirty="0"/>
              <a:t>     </a:t>
            </a:r>
          </a:p>
          <a:p>
            <a:pPr>
              <a:spcBef>
                <a:spcPts val="0"/>
              </a:spcBef>
              <a:buNone/>
            </a:pPr>
            <a:r>
              <a:rPr lang="en-US" dirty="0"/>
              <a:t>      &lt;</a:t>
            </a:r>
            <a:r>
              <a:rPr lang="en-US" b="1" dirty="0"/>
              <a:t>class</a:t>
            </a:r>
            <a:r>
              <a:rPr lang="en-US" dirty="0"/>
              <a:t>&gt;</a:t>
            </a:r>
            <a:r>
              <a:rPr lang="en-US" dirty="0" err="1"/>
              <a:t>com.javatpoint.jpa.StudentEntity</a:t>
            </a:r>
            <a:r>
              <a:rPr lang="en-US" dirty="0"/>
              <a:t>&lt;/</a:t>
            </a:r>
            <a:r>
              <a:rPr lang="en-US" b="1" dirty="0"/>
              <a:t>class</a:t>
            </a:r>
            <a:r>
              <a:rPr lang="en-US" dirty="0"/>
              <a:t>&gt;  </a:t>
            </a:r>
          </a:p>
          <a:p>
            <a:pPr>
              <a:spcBef>
                <a:spcPts val="0"/>
              </a:spcBef>
              <a:buNone/>
            </a:pPr>
            <a:r>
              <a:rPr lang="en-US" dirty="0"/>
              <a:t>  </a:t>
            </a:r>
          </a:p>
          <a:p>
            <a:pPr>
              <a:spcBef>
                <a:spcPts val="0"/>
              </a:spcBef>
              <a:buNone/>
            </a:pPr>
            <a:r>
              <a:rPr lang="en-US" dirty="0"/>
              <a:t>      &lt;properties&gt;  </a:t>
            </a:r>
          </a:p>
          <a:p>
            <a:pPr>
              <a:spcBef>
                <a:spcPts val="0"/>
              </a:spcBef>
              <a:buNone/>
            </a:pPr>
            <a:r>
              <a:rPr lang="en-US" dirty="0"/>
              <a:t>         &lt;property name="</a:t>
            </a:r>
            <a:r>
              <a:rPr lang="en-US" dirty="0" err="1"/>
              <a:t>javax.persistence.jdbc.driver</a:t>
            </a:r>
            <a:r>
              <a:rPr lang="en-US" dirty="0"/>
              <a:t>" value="</a:t>
            </a:r>
            <a:r>
              <a:rPr lang="en-US" dirty="0" err="1"/>
              <a:t>com.mysql.jdbc.Driver</a:t>
            </a:r>
            <a:r>
              <a:rPr lang="en-US" dirty="0"/>
              <a:t>"/&gt;  </a:t>
            </a:r>
          </a:p>
          <a:p>
            <a:pPr>
              <a:spcBef>
                <a:spcPts val="0"/>
              </a:spcBef>
              <a:buNone/>
            </a:pPr>
            <a:r>
              <a:rPr lang="en-US" dirty="0"/>
              <a:t>         &lt;property name="</a:t>
            </a:r>
            <a:r>
              <a:rPr lang="en-US" dirty="0" err="1"/>
              <a:t>javax.persistence.jdbc.url</a:t>
            </a:r>
            <a:r>
              <a:rPr lang="en-US" dirty="0"/>
              <a:t>" value="</a:t>
            </a:r>
            <a:r>
              <a:rPr lang="en-US" dirty="0" err="1"/>
              <a:t>jdbc:mysql</a:t>
            </a:r>
            <a:r>
              <a:rPr lang="en-US" dirty="0"/>
              <a:t>://localhost:3306/</a:t>
            </a:r>
            <a:r>
              <a:rPr lang="en-US" dirty="0" err="1"/>
              <a:t>studentdata</a:t>
            </a:r>
            <a:r>
              <a:rPr lang="en-US" dirty="0"/>
              <a:t>"/&gt;  </a:t>
            </a:r>
          </a:p>
          <a:p>
            <a:pPr>
              <a:spcBef>
                <a:spcPts val="0"/>
              </a:spcBef>
              <a:buNone/>
            </a:pPr>
            <a:r>
              <a:rPr lang="en-US" dirty="0"/>
              <a:t>         &lt;property name="</a:t>
            </a:r>
            <a:r>
              <a:rPr lang="en-US" dirty="0" err="1"/>
              <a:t>javax.persistence.jdbc.user</a:t>
            </a:r>
            <a:r>
              <a:rPr lang="en-US" dirty="0"/>
              <a:t>" value="root"/&gt;  </a:t>
            </a:r>
          </a:p>
          <a:p>
            <a:pPr>
              <a:spcBef>
                <a:spcPts val="0"/>
              </a:spcBef>
              <a:buNone/>
            </a:pPr>
            <a:r>
              <a:rPr lang="en-US" dirty="0"/>
              <a:t>         &lt;property name="</a:t>
            </a:r>
            <a:r>
              <a:rPr lang="en-US" dirty="0" err="1"/>
              <a:t>javax.persistence.jdbc.password</a:t>
            </a:r>
            <a:r>
              <a:rPr lang="en-US" dirty="0"/>
              <a:t>" value=""/&gt;  </a:t>
            </a:r>
          </a:p>
          <a:p>
            <a:pPr>
              <a:spcBef>
                <a:spcPts val="0"/>
              </a:spcBef>
              <a:buNone/>
            </a:pPr>
            <a:r>
              <a:rPr lang="en-US" dirty="0"/>
              <a:t>         &lt;property name="</a:t>
            </a:r>
            <a:r>
              <a:rPr lang="en-US" dirty="0" err="1"/>
              <a:t>eclipselink.logging.level</a:t>
            </a:r>
            <a:r>
              <a:rPr lang="en-US" dirty="0"/>
              <a:t>" value="SEVERE"/&gt;  </a:t>
            </a:r>
          </a:p>
          <a:p>
            <a:pPr>
              <a:spcBef>
                <a:spcPts val="0"/>
              </a:spcBef>
              <a:buNone/>
            </a:pPr>
            <a:r>
              <a:rPr lang="en-US" dirty="0"/>
              <a:t>         &lt;property name="</a:t>
            </a:r>
            <a:r>
              <a:rPr lang="en-US" dirty="0" err="1"/>
              <a:t>eclipselink.ddl</a:t>
            </a:r>
            <a:r>
              <a:rPr lang="en-US" dirty="0"/>
              <a:t>-generation" value="create-or-extend-tables"/&gt;  </a:t>
            </a:r>
          </a:p>
          <a:p>
            <a:pPr>
              <a:spcBef>
                <a:spcPts val="0"/>
              </a:spcBef>
              <a:buNone/>
            </a:pPr>
            <a:r>
              <a:rPr lang="en-US" dirty="0"/>
              <a:t>      &lt;/properties&gt;  </a:t>
            </a:r>
          </a:p>
          <a:p>
            <a:pPr>
              <a:spcBef>
                <a:spcPts val="0"/>
              </a:spcBef>
              <a:buNone/>
            </a:pPr>
            <a:r>
              <a:rPr lang="en-US" dirty="0"/>
              <a:t>        </a:t>
            </a:r>
          </a:p>
          <a:p>
            <a:pPr>
              <a:spcBef>
                <a:spcPts val="0"/>
              </a:spcBef>
              <a:buNone/>
            </a:pPr>
            <a:r>
              <a:rPr lang="en-US" dirty="0"/>
              <a:t>   &lt;/persistence-unit&gt;  </a:t>
            </a:r>
          </a:p>
          <a:p>
            <a:pPr>
              <a:spcBef>
                <a:spcPts val="0"/>
              </a:spcBef>
              <a:buNone/>
            </a:pPr>
            <a:r>
              <a:rPr lang="en-US" dirty="0"/>
              <a:t>  </a:t>
            </a:r>
          </a:p>
          <a:p>
            <a:pPr>
              <a:spcBef>
                <a:spcPts val="0"/>
              </a:spcBef>
              <a:buNone/>
            </a:pPr>
            <a:r>
              <a:rPr lang="en-US" dirty="0"/>
              <a:t>&lt;/persistence&gt;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225</a:t>
            </a:fld>
            <a:endParaRPr lang="en-US" altLang="en-US"/>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Sorting in ascending order</a:t>
            </a:r>
            <a:endParaRPr lang="en-US" dirty="0"/>
          </a:p>
        </p:txBody>
      </p:sp>
      <p:sp>
        <p:nvSpPr>
          <p:cNvPr id="3" name="Content Placeholder 2"/>
          <p:cNvSpPr>
            <a:spLocks noGrp="1"/>
          </p:cNvSpPr>
          <p:nvPr>
            <p:ph idx="1"/>
          </p:nvPr>
        </p:nvSpPr>
        <p:spPr/>
        <p:txBody>
          <a:bodyPr/>
          <a:lstStyle/>
          <a:p>
            <a:r>
              <a:rPr lang="en-US" b="1" dirty="0"/>
              <a:t>Asc.java</a:t>
            </a:r>
            <a:endParaRPr lang="en-US" dirty="0"/>
          </a:p>
          <a:p>
            <a:pPr>
              <a:spcBef>
                <a:spcPts val="0"/>
              </a:spcBef>
              <a:buNone/>
            </a:pPr>
            <a:r>
              <a:rPr lang="en-US" b="1" dirty="0"/>
              <a:t>package</a:t>
            </a:r>
            <a:r>
              <a:rPr lang="en-US" dirty="0"/>
              <a:t> </a:t>
            </a:r>
            <a:r>
              <a:rPr lang="en-US" dirty="0" err="1"/>
              <a:t>com.javatpoint.jpa.jpql</a:t>
            </a:r>
            <a:r>
              <a:rPr lang="en-US" dirty="0"/>
              <a:t>;  </a:t>
            </a:r>
          </a:p>
          <a:p>
            <a:pPr>
              <a:spcBef>
                <a:spcPts val="0"/>
              </a:spcBef>
              <a:buNone/>
            </a:pPr>
            <a:r>
              <a:rPr lang="en-US" b="1" dirty="0"/>
              <a:t>import</a:t>
            </a:r>
            <a:r>
              <a:rPr lang="en-US" dirty="0"/>
              <a:t> </a:t>
            </a:r>
            <a:r>
              <a:rPr lang="en-US" dirty="0" err="1"/>
              <a:t>com.javatpoint.jpa.StudentEntity</a:t>
            </a:r>
            <a:r>
              <a:rPr lang="en-US" dirty="0"/>
              <a:t>;  </a:t>
            </a:r>
          </a:p>
          <a:p>
            <a:pPr>
              <a:spcBef>
                <a:spcPts val="0"/>
              </a:spcBef>
              <a:buNone/>
            </a:pPr>
            <a:r>
              <a:rPr lang="en-US" b="1" dirty="0"/>
              <a:t>import</a:t>
            </a:r>
            <a:r>
              <a:rPr lang="en-US" dirty="0"/>
              <a:t> </a:t>
            </a:r>
            <a:r>
              <a:rPr lang="en-US" dirty="0" err="1"/>
              <a:t>javax.persistence</a:t>
            </a:r>
            <a:r>
              <a:rPr lang="en-US" dirty="0"/>
              <a:t>.*;  </a:t>
            </a:r>
          </a:p>
          <a:p>
            <a:pPr>
              <a:spcBef>
                <a:spcPts val="0"/>
              </a:spcBef>
              <a:buNone/>
            </a:pPr>
            <a:r>
              <a:rPr lang="en-US" b="1" dirty="0"/>
              <a:t>import</a:t>
            </a:r>
            <a:r>
              <a:rPr lang="en-US" dirty="0"/>
              <a:t> </a:t>
            </a:r>
            <a:r>
              <a:rPr lang="en-US" dirty="0" err="1"/>
              <a:t>javax.persistence.criteria</a:t>
            </a:r>
            <a:r>
              <a:rPr lang="en-US" dirty="0"/>
              <a:t>.*;  </a:t>
            </a:r>
          </a:p>
          <a:p>
            <a:pPr>
              <a:spcBef>
                <a:spcPts val="0"/>
              </a:spcBef>
              <a:buNone/>
            </a:pPr>
            <a:r>
              <a:rPr lang="en-US" dirty="0"/>
              <a:t>  </a:t>
            </a:r>
          </a:p>
          <a:p>
            <a:pPr>
              <a:spcBef>
                <a:spcPts val="0"/>
              </a:spcBef>
              <a:buNone/>
            </a:pPr>
            <a:r>
              <a:rPr lang="en-US" b="1" dirty="0"/>
              <a:t>import</a:t>
            </a:r>
            <a:r>
              <a:rPr lang="en-US" dirty="0"/>
              <a:t> </a:t>
            </a:r>
            <a:r>
              <a:rPr lang="en-US" dirty="0" err="1"/>
              <a:t>java.util</a:t>
            </a:r>
            <a:r>
              <a:rPr lang="en-US" dirty="0"/>
              <a:t>.*;  </a:t>
            </a:r>
          </a:p>
          <a:p>
            <a:pPr>
              <a:spcBef>
                <a:spcPts val="0"/>
              </a:spcBef>
              <a:buNone/>
            </a:pPr>
            <a:r>
              <a:rPr lang="en-US" b="1" dirty="0"/>
              <a:t>public</a:t>
            </a:r>
            <a:r>
              <a:rPr lang="en-US" dirty="0"/>
              <a:t> </a:t>
            </a:r>
            <a:r>
              <a:rPr lang="en-US" b="1" dirty="0"/>
              <a:t>class</a:t>
            </a:r>
            <a:r>
              <a:rPr lang="en-US" dirty="0"/>
              <a:t> </a:t>
            </a:r>
            <a:r>
              <a:rPr lang="en-US" dirty="0" err="1"/>
              <a:t>Asc</a:t>
            </a:r>
            <a:r>
              <a:rPr lang="en-US" dirty="0"/>
              <a:t> {  </a:t>
            </a:r>
          </a:p>
          <a:p>
            <a:pPr>
              <a:spcBef>
                <a:spcPts val="0"/>
              </a:spcBef>
              <a:buNone/>
            </a:pPr>
            <a:r>
              <a:rPr lang="en-US" dirty="0"/>
              <a:t>      </a:t>
            </a:r>
          </a:p>
          <a:p>
            <a:pPr>
              <a:spcBef>
                <a:spcPts val="0"/>
              </a:spcBef>
              <a:buNone/>
            </a:pPr>
            <a:r>
              <a:rPr lang="en-US" dirty="0"/>
              <a:t>      </a:t>
            </a:r>
          </a:p>
          <a:p>
            <a:pPr>
              <a:spcBef>
                <a:spcPts val="0"/>
              </a:spcBef>
              <a:buNone/>
            </a:pPr>
            <a:r>
              <a:rPr lang="en-US" dirty="0"/>
              <a:t>    </a:t>
            </a:r>
            <a:r>
              <a:rPr lang="en-US" b="1" dirty="0"/>
              <a:t>public</a:t>
            </a:r>
            <a:r>
              <a:rPr lang="en-US" dirty="0"/>
              <a:t> </a:t>
            </a:r>
            <a:r>
              <a:rPr lang="en-US" b="1" dirty="0"/>
              <a:t>static</a:t>
            </a:r>
            <a:r>
              <a:rPr lang="en-US" dirty="0"/>
              <a:t> </a:t>
            </a:r>
            <a:r>
              <a:rPr lang="en-US" b="1" dirty="0"/>
              <a:t>void</a:t>
            </a:r>
            <a:r>
              <a:rPr lang="en-US" dirty="0"/>
              <a:t> main( String </a:t>
            </a:r>
            <a:r>
              <a:rPr lang="en-US" dirty="0" err="1"/>
              <a:t>args</a:t>
            </a:r>
            <a:r>
              <a:rPr lang="en-US" dirty="0"/>
              <a:t>[]) {  </a:t>
            </a:r>
          </a:p>
          <a:p>
            <a:pPr>
              <a:spcBef>
                <a:spcPts val="0"/>
              </a:spcBef>
              <a:buNone/>
            </a:pPr>
            <a:r>
              <a:rPr lang="en-US" dirty="0"/>
              <a:t>             </a:t>
            </a:r>
          </a:p>
          <a:p>
            <a:pPr>
              <a:spcBef>
                <a:spcPts val="0"/>
              </a:spcBef>
              <a:buNone/>
            </a:pPr>
            <a:r>
              <a:rPr lang="en-US" dirty="0"/>
              <a:t>           </a:t>
            </a:r>
          </a:p>
          <a:p>
            <a:pPr>
              <a:spcBef>
                <a:spcPts val="0"/>
              </a:spcBef>
              <a:buNone/>
            </a:pPr>
            <a:r>
              <a:rPr lang="en-US" dirty="0"/>
              <a:t>         </a:t>
            </a:r>
            <a:r>
              <a:rPr lang="en-US" dirty="0" err="1"/>
              <a:t>EntityManagerFactory</a:t>
            </a:r>
            <a:r>
              <a:rPr lang="en-US" dirty="0"/>
              <a:t> </a:t>
            </a:r>
            <a:r>
              <a:rPr lang="en-US" dirty="0" err="1"/>
              <a:t>emf</a:t>
            </a:r>
            <a:r>
              <a:rPr lang="en-US" dirty="0"/>
              <a:t> = </a:t>
            </a:r>
            <a:r>
              <a:rPr lang="en-US" dirty="0" err="1"/>
              <a:t>Persistence.createEntityManagerFactory</a:t>
            </a:r>
            <a:r>
              <a:rPr lang="en-US" dirty="0"/>
              <a:t>( "</a:t>
            </a:r>
            <a:r>
              <a:rPr lang="en-US" dirty="0" err="1"/>
              <a:t>Student_details</a:t>
            </a:r>
            <a:r>
              <a:rPr lang="en-US" dirty="0"/>
              <a:t>" );  </a:t>
            </a:r>
          </a:p>
          <a:p>
            <a:pPr>
              <a:spcBef>
                <a:spcPts val="0"/>
              </a:spcBef>
              <a:buNone/>
            </a:pPr>
            <a:r>
              <a:rPr lang="en-US" dirty="0"/>
              <a:t>          </a:t>
            </a:r>
            <a:r>
              <a:rPr lang="en-US" dirty="0" err="1"/>
              <a:t>EntityManager</a:t>
            </a:r>
            <a:r>
              <a:rPr lang="en-US" dirty="0"/>
              <a:t> </a:t>
            </a:r>
            <a:r>
              <a:rPr lang="en-US" dirty="0" err="1"/>
              <a:t>em</a:t>
            </a:r>
            <a:r>
              <a:rPr lang="en-US" dirty="0"/>
              <a:t> = </a:t>
            </a:r>
            <a:r>
              <a:rPr lang="en-US" dirty="0" err="1"/>
              <a:t>emf.createEntityManager</a:t>
            </a:r>
            <a:r>
              <a:rPr lang="en-US" dirty="0"/>
              <a:t>();  </a:t>
            </a:r>
          </a:p>
          <a:p>
            <a:pPr>
              <a:spcBef>
                <a:spcPts val="0"/>
              </a:spcBef>
              <a:buNone/>
            </a:pPr>
            <a:r>
              <a:rPr lang="en-US" dirty="0"/>
              <a:t>          </a:t>
            </a:r>
            <a:r>
              <a:rPr lang="en-US" dirty="0" err="1"/>
              <a:t>em.getTransaction</a:t>
            </a:r>
            <a:r>
              <a:rPr lang="en-US" dirty="0"/>
              <a:t>().begin( );  </a:t>
            </a:r>
          </a:p>
          <a:p>
            <a:pPr>
              <a:spcBef>
                <a:spcPts val="0"/>
              </a:spcBef>
              <a:buNone/>
            </a:pPr>
            <a:r>
              <a:rPr lang="en-US" dirty="0"/>
              <a:t>          </a:t>
            </a:r>
            <a:r>
              <a:rPr lang="en-US" dirty="0" err="1"/>
              <a:t>CriteriaBuilder</a:t>
            </a:r>
            <a:r>
              <a:rPr lang="en-US" dirty="0"/>
              <a:t> </a:t>
            </a:r>
            <a:r>
              <a:rPr lang="en-US" dirty="0" err="1"/>
              <a:t>cb</a:t>
            </a:r>
            <a:r>
              <a:rPr lang="en-US" dirty="0"/>
              <a:t>=</a:t>
            </a:r>
            <a:r>
              <a:rPr lang="en-US" dirty="0" err="1"/>
              <a:t>em.getCriteriaBuilder</a:t>
            </a:r>
            <a:r>
              <a:rPr lang="en-US" dirty="0"/>
              <a:t>();  </a:t>
            </a:r>
          </a:p>
          <a:p>
            <a:pPr>
              <a:spcBef>
                <a:spcPts val="0"/>
              </a:spcBef>
              <a:buNone/>
            </a:pPr>
            <a:r>
              <a:rPr lang="en-US" dirty="0"/>
              <a:t>          </a:t>
            </a:r>
            <a:r>
              <a:rPr lang="en-US" dirty="0" err="1"/>
              <a:t>CriteriaQuery</a:t>
            </a:r>
            <a:r>
              <a:rPr lang="en-US" dirty="0"/>
              <a:t>&lt;</a:t>
            </a:r>
            <a:r>
              <a:rPr lang="en-US" dirty="0" err="1"/>
              <a:t>StudentEntity</a:t>
            </a:r>
            <a:r>
              <a:rPr lang="en-US" dirty="0"/>
              <a:t>&gt; </a:t>
            </a:r>
            <a:r>
              <a:rPr lang="en-US" dirty="0" err="1"/>
              <a:t>cq</a:t>
            </a:r>
            <a:r>
              <a:rPr lang="en-US" dirty="0"/>
              <a:t>=</a:t>
            </a:r>
            <a:r>
              <a:rPr lang="en-US" dirty="0" err="1"/>
              <a:t>cb.createQuery</a:t>
            </a:r>
            <a:r>
              <a:rPr lang="en-US" dirty="0"/>
              <a:t>(</a:t>
            </a:r>
            <a:r>
              <a:rPr lang="en-US" dirty="0" err="1"/>
              <a:t>StudentEntity.</a:t>
            </a:r>
            <a:r>
              <a:rPr lang="en-US" b="1" dirty="0" err="1"/>
              <a:t>class</a:t>
            </a:r>
            <a:r>
              <a:rPr lang="en-US" dirty="0"/>
              <a:t>);  </a:t>
            </a:r>
          </a:p>
          <a:p>
            <a:pPr>
              <a:spcBef>
                <a:spcPts val="0"/>
              </a:spcBef>
              <a:buNone/>
            </a:pPr>
            <a:r>
              <a:rPr lang="en-US" dirty="0"/>
              <a:t>            </a:t>
            </a:r>
          </a:p>
          <a:p>
            <a:pPr>
              <a:spcBef>
                <a:spcPts val="0"/>
              </a:spcBef>
              <a:buNone/>
            </a:pPr>
            <a:r>
              <a:rPr lang="en-US" dirty="0"/>
              <a:t>         Root&lt;</a:t>
            </a:r>
            <a:r>
              <a:rPr lang="en-US" dirty="0" err="1"/>
              <a:t>StudentEntity</a:t>
            </a:r>
            <a:r>
              <a:rPr lang="en-US" dirty="0"/>
              <a:t>&gt; stud=</a:t>
            </a:r>
            <a:r>
              <a:rPr lang="en-US" dirty="0" err="1"/>
              <a:t>cq.from</a:t>
            </a:r>
            <a:r>
              <a:rPr lang="en-US" dirty="0"/>
              <a:t>(</a:t>
            </a:r>
            <a:r>
              <a:rPr lang="en-US" dirty="0" err="1"/>
              <a:t>StudentEntity.</a:t>
            </a:r>
            <a:r>
              <a:rPr lang="en-US" b="1" dirty="0" err="1"/>
              <a:t>class</a:t>
            </a:r>
            <a:r>
              <a:rPr lang="en-US" dirty="0"/>
              <a:t>);  </a:t>
            </a:r>
          </a:p>
          <a:p>
            <a:pPr>
              <a:spcBef>
                <a:spcPts val="0"/>
              </a:spcBef>
              <a:buNone/>
            </a:pPr>
            <a:r>
              <a:rPr lang="en-US" dirty="0"/>
              <a:t>           </a:t>
            </a:r>
          </a:p>
          <a:p>
            <a:pPr>
              <a:spcBef>
                <a:spcPts val="0"/>
              </a:spcBef>
              <a:buNone/>
            </a:pPr>
            <a:r>
              <a:rPr lang="en-US" dirty="0"/>
              <a:t>          </a:t>
            </a:r>
          </a:p>
          <a:p>
            <a:pPr>
              <a:spcBef>
                <a:spcPts val="0"/>
              </a:spcBef>
              <a:buNone/>
            </a:pPr>
            <a:r>
              <a:rPr lang="en-US" dirty="0"/>
              <a:t>         </a:t>
            </a:r>
            <a:r>
              <a:rPr lang="en-US" dirty="0" err="1"/>
              <a:t>cq.orderBy</a:t>
            </a:r>
            <a:r>
              <a:rPr lang="en-US" dirty="0"/>
              <a:t>(cb.asc(</a:t>
            </a:r>
            <a:r>
              <a:rPr lang="en-US" dirty="0" err="1"/>
              <a:t>stud.get</a:t>
            </a:r>
            <a:r>
              <a:rPr lang="en-US" dirty="0"/>
              <a:t>("</a:t>
            </a:r>
            <a:r>
              <a:rPr lang="en-US" dirty="0" err="1"/>
              <a:t>s_age</a:t>
            </a:r>
            <a:r>
              <a:rPr lang="en-US" dirty="0"/>
              <a:t>")));  </a:t>
            </a:r>
          </a:p>
          <a:p>
            <a:pPr>
              <a:spcBef>
                <a:spcPts val="0"/>
              </a:spcBef>
              <a:buNone/>
            </a:pPr>
            <a:r>
              <a:rPr lang="en-US" dirty="0"/>
              <a:t>          </a:t>
            </a:r>
            <a:r>
              <a:rPr lang="en-US" dirty="0" err="1"/>
              <a:t>CriteriaQuery</a:t>
            </a:r>
            <a:r>
              <a:rPr lang="en-US" dirty="0"/>
              <a:t>&lt;</a:t>
            </a:r>
            <a:r>
              <a:rPr lang="en-US" dirty="0" err="1"/>
              <a:t>StudentEntity</a:t>
            </a:r>
            <a:r>
              <a:rPr lang="en-US" dirty="0"/>
              <a:t>&gt; select = </a:t>
            </a:r>
            <a:r>
              <a:rPr lang="en-US" dirty="0" err="1"/>
              <a:t>cq.select</a:t>
            </a:r>
            <a:r>
              <a:rPr lang="en-US" dirty="0"/>
              <a:t>(stud);  </a:t>
            </a:r>
          </a:p>
          <a:p>
            <a:pPr>
              <a:spcBef>
                <a:spcPts val="0"/>
              </a:spcBef>
              <a:buNone/>
            </a:pPr>
            <a:r>
              <a:rPr lang="en-US" dirty="0"/>
              <a:t>          </a:t>
            </a:r>
            <a:r>
              <a:rPr lang="en-US" dirty="0" err="1"/>
              <a:t>TypedQuery</a:t>
            </a:r>
            <a:r>
              <a:rPr lang="en-US" dirty="0"/>
              <a:t>&lt;</a:t>
            </a:r>
            <a:r>
              <a:rPr lang="en-US" dirty="0" err="1"/>
              <a:t>StudentEntity</a:t>
            </a:r>
            <a:r>
              <a:rPr lang="en-US" dirty="0"/>
              <a:t>&gt; q = </a:t>
            </a:r>
            <a:r>
              <a:rPr lang="en-US" dirty="0" err="1"/>
              <a:t>em.createQuery</a:t>
            </a:r>
            <a:r>
              <a:rPr lang="en-US" dirty="0"/>
              <a:t>(select);  </a:t>
            </a:r>
          </a:p>
          <a:p>
            <a:pPr>
              <a:spcBef>
                <a:spcPts val="0"/>
              </a:spcBef>
              <a:buNone/>
            </a:pPr>
            <a:r>
              <a:rPr lang="en-US" dirty="0"/>
              <a:t>          List&lt;</a:t>
            </a:r>
            <a:r>
              <a:rPr lang="en-US" dirty="0" err="1"/>
              <a:t>StudentEntity</a:t>
            </a:r>
            <a:r>
              <a:rPr lang="en-US" dirty="0"/>
              <a:t>&gt; list = </a:t>
            </a:r>
            <a:r>
              <a:rPr lang="en-US" dirty="0" err="1"/>
              <a:t>q.getResultList</a:t>
            </a:r>
            <a:r>
              <a:rPr lang="en-US" dirty="0"/>
              <a:t>();  </a:t>
            </a:r>
          </a:p>
          <a:p>
            <a:pPr>
              <a:spcBef>
                <a:spcPts val="0"/>
              </a:spcBef>
              <a:buNone/>
            </a:pPr>
            <a:r>
              <a:rPr lang="en-US" dirty="0"/>
              <a:t>  </a:t>
            </a:r>
          </a:p>
          <a:p>
            <a:pPr>
              <a:spcBef>
                <a:spcPts val="0"/>
              </a:spcBef>
              <a:buNone/>
            </a:pPr>
            <a:r>
              <a:rPr lang="en-US" dirty="0"/>
              <a:t>          </a:t>
            </a:r>
            <a:r>
              <a:rPr lang="en-US" dirty="0" err="1"/>
              <a:t>System.out.print</a:t>
            </a:r>
            <a:r>
              <a:rPr lang="en-US" dirty="0"/>
              <a:t>("</a:t>
            </a:r>
            <a:r>
              <a:rPr lang="en-US" dirty="0" err="1"/>
              <a:t>s_id</a:t>
            </a:r>
            <a:r>
              <a:rPr lang="en-US" dirty="0"/>
              <a:t>");  </a:t>
            </a:r>
          </a:p>
          <a:p>
            <a:pPr>
              <a:spcBef>
                <a:spcPts val="0"/>
              </a:spcBef>
              <a:buNone/>
            </a:pPr>
            <a:r>
              <a:rPr lang="en-US" dirty="0"/>
              <a:t>             </a:t>
            </a:r>
            <a:r>
              <a:rPr lang="en-US" dirty="0" err="1"/>
              <a:t>System.out.print</a:t>
            </a:r>
            <a:r>
              <a:rPr lang="en-US" dirty="0"/>
              <a:t>("\t </a:t>
            </a:r>
            <a:r>
              <a:rPr lang="en-US" dirty="0" err="1"/>
              <a:t>s_name</a:t>
            </a:r>
            <a:r>
              <a:rPr lang="en-US" dirty="0"/>
              <a:t>");  </a:t>
            </a:r>
          </a:p>
          <a:p>
            <a:pPr>
              <a:spcBef>
                <a:spcPts val="0"/>
              </a:spcBef>
              <a:buNone/>
            </a:pPr>
            <a:r>
              <a:rPr lang="en-US" dirty="0"/>
              <a:t>             </a:t>
            </a:r>
            <a:r>
              <a:rPr lang="en-US" dirty="0" err="1"/>
              <a:t>System.out.println</a:t>
            </a:r>
            <a:r>
              <a:rPr lang="en-US" dirty="0"/>
              <a:t>("\t </a:t>
            </a:r>
            <a:r>
              <a:rPr lang="en-US" dirty="0" err="1"/>
              <a:t>s_age</a:t>
            </a:r>
            <a:r>
              <a:rPr lang="en-US" dirty="0"/>
              <a:t>");  </a:t>
            </a:r>
          </a:p>
          <a:p>
            <a:pPr>
              <a:spcBef>
                <a:spcPts val="0"/>
              </a:spcBef>
              <a:buNone/>
            </a:pPr>
            <a:r>
              <a:rPr lang="en-US" dirty="0"/>
              <a:t>            </a:t>
            </a:r>
          </a:p>
          <a:p>
            <a:pPr>
              <a:spcBef>
                <a:spcPts val="0"/>
              </a:spcBef>
              <a:buNone/>
            </a:pPr>
            <a:r>
              <a:rPr lang="en-US" dirty="0"/>
              <a:t>          </a:t>
            </a:r>
            <a:r>
              <a:rPr lang="en-US" b="1" dirty="0"/>
              <a:t>for</a:t>
            </a:r>
            <a:r>
              <a:rPr lang="en-US" dirty="0"/>
              <a:t>(</a:t>
            </a:r>
            <a:r>
              <a:rPr lang="en-US" dirty="0" err="1"/>
              <a:t>StudentEntity</a:t>
            </a:r>
            <a:r>
              <a:rPr lang="en-US" dirty="0"/>
              <a:t> s:list)  </a:t>
            </a:r>
          </a:p>
          <a:p>
            <a:pPr>
              <a:spcBef>
                <a:spcPts val="0"/>
              </a:spcBef>
              <a:buNone/>
            </a:pPr>
            <a:r>
              <a:rPr lang="en-US" dirty="0"/>
              <a:t>          {  </a:t>
            </a:r>
          </a:p>
          <a:p>
            <a:pPr>
              <a:spcBef>
                <a:spcPts val="0"/>
              </a:spcBef>
              <a:buNone/>
            </a:pPr>
            <a:r>
              <a:rPr lang="en-US" dirty="0"/>
              <a:t>          </a:t>
            </a:r>
            <a:r>
              <a:rPr lang="en-US" dirty="0" err="1"/>
              <a:t>System.out.print</a:t>
            </a:r>
            <a:r>
              <a:rPr lang="en-US" dirty="0"/>
              <a:t>(</a:t>
            </a:r>
            <a:r>
              <a:rPr lang="en-US" dirty="0" err="1"/>
              <a:t>s.getS_id</a:t>
            </a:r>
            <a:r>
              <a:rPr lang="en-US" dirty="0"/>
              <a:t>());  </a:t>
            </a:r>
          </a:p>
          <a:p>
            <a:pPr>
              <a:spcBef>
                <a:spcPts val="0"/>
              </a:spcBef>
              <a:buNone/>
            </a:pPr>
            <a:r>
              <a:rPr lang="en-US" dirty="0"/>
              <a:t>          </a:t>
            </a:r>
            <a:r>
              <a:rPr lang="en-US" dirty="0" err="1"/>
              <a:t>System.out.print</a:t>
            </a:r>
            <a:r>
              <a:rPr lang="en-US" dirty="0"/>
              <a:t>("\t"+</a:t>
            </a:r>
            <a:r>
              <a:rPr lang="en-US" dirty="0" err="1"/>
              <a:t>s.getS_name</a:t>
            </a:r>
            <a:r>
              <a:rPr lang="en-US" dirty="0"/>
              <a:t>());  </a:t>
            </a:r>
          </a:p>
          <a:p>
            <a:pPr>
              <a:spcBef>
                <a:spcPts val="0"/>
              </a:spcBef>
              <a:buNone/>
            </a:pPr>
            <a:r>
              <a:rPr lang="en-US" dirty="0"/>
              <a:t>          </a:t>
            </a:r>
            <a:r>
              <a:rPr lang="en-US" dirty="0" err="1"/>
              <a:t>System.out.println</a:t>
            </a:r>
            <a:r>
              <a:rPr lang="en-US" dirty="0"/>
              <a:t>("\t"+</a:t>
            </a:r>
            <a:r>
              <a:rPr lang="en-US" dirty="0" err="1"/>
              <a:t>s.getS_age</a:t>
            </a:r>
            <a:r>
              <a:rPr lang="en-US" dirty="0"/>
              <a:t>());  </a:t>
            </a:r>
          </a:p>
          <a:p>
            <a:pPr>
              <a:spcBef>
                <a:spcPts val="0"/>
              </a:spcBef>
              <a:buNone/>
            </a:pPr>
            <a:r>
              <a:rPr lang="en-US" dirty="0"/>
              <a:t>          }   </a:t>
            </a:r>
          </a:p>
          <a:p>
            <a:pPr>
              <a:spcBef>
                <a:spcPts val="0"/>
              </a:spcBef>
              <a:buNone/>
            </a:pPr>
            <a:r>
              <a:rPr lang="en-US" dirty="0"/>
              <a:t>            </a:t>
            </a:r>
          </a:p>
          <a:p>
            <a:pPr>
              <a:spcBef>
                <a:spcPts val="0"/>
              </a:spcBef>
              <a:buNone/>
            </a:pPr>
            <a:r>
              <a:rPr lang="en-US" dirty="0" err="1"/>
              <a:t>em.getTransaction</a:t>
            </a:r>
            <a:r>
              <a:rPr lang="en-US" dirty="0"/>
              <a:t>().commit();  </a:t>
            </a:r>
          </a:p>
          <a:p>
            <a:pPr>
              <a:spcBef>
                <a:spcPts val="0"/>
              </a:spcBef>
              <a:buNone/>
            </a:pPr>
            <a:r>
              <a:rPr lang="en-US" dirty="0"/>
              <a:t>          </a:t>
            </a:r>
            <a:r>
              <a:rPr lang="en-US" dirty="0" err="1"/>
              <a:t>em.close</a:t>
            </a:r>
            <a:r>
              <a:rPr lang="en-US" dirty="0"/>
              <a:t>();  </a:t>
            </a:r>
          </a:p>
          <a:p>
            <a:pPr>
              <a:spcBef>
                <a:spcPts val="0"/>
              </a:spcBef>
              <a:buNone/>
            </a:pPr>
            <a:r>
              <a:rPr lang="en-US" dirty="0"/>
              <a:t>          </a:t>
            </a:r>
            <a:r>
              <a:rPr lang="en-US" dirty="0" err="1"/>
              <a:t>emf.close</a:t>
            </a:r>
            <a:r>
              <a:rPr lang="en-US" dirty="0"/>
              <a:t>();    </a:t>
            </a:r>
          </a:p>
          <a:p>
            <a:pPr>
              <a:spcBef>
                <a:spcPts val="0"/>
              </a:spcBef>
              <a:buNone/>
            </a:pPr>
            <a:r>
              <a:rPr lang="en-US" dirty="0"/>
              <a:t>     }  </a:t>
            </a:r>
          </a:p>
          <a:p>
            <a:pPr>
              <a:spcBef>
                <a:spcPts val="0"/>
              </a:spcBef>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226</a:t>
            </a:fld>
            <a:endParaRPr lang="en-US" altLang="en-US"/>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227</a:t>
            </a:fld>
            <a:endParaRPr lang="en-US" altLang="en-US"/>
          </a:p>
        </p:txBody>
      </p:sp>
      <p:pic>
        <p:nvPicPr>
          <p:cNvPr id="5" name="Content Placeholder 4" descr="JPA ORDER BY Clause"/>
          <p:cNvPicPr>
            <a:picLocks noGrp="1"/>
          </p:cNvPicPr>
          <p:nvPr>
            <p:ph idx="1"/>
          </p:nvPr>
        </p:nvPicPr>
        <p:blipFill>
          <a:blip r:embed="rId2"/>
          <a:srcRect/>
          <a:stretch>
            <a:fillRect/>
          </a:stretch>
        </p:blipFill>
        <p:spPr bwMode="auto">
          <a:xfrm>
            <a:off x="1738282" y="1928802"/>
            <a:ext cx="2571768" cy="1428760"/>
          </a:xfrm>
          <a:prstGeom prst="rect">
            <a:avLst/>
          </a:prstGeom>
          <a:noFill/>
          <a:ln w="9525">
            <a:noFill/>
            <a:miter lim="800000"/>
            <a:headEnd/>
            <a:tailEnd/>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Sorting in descending order</a:t>
            </a:r>
            <a:endParaRPr lang="en-US" dirty="0"/>
          </a:p>
        </p:txBody>
      </p:sp>
      <p:sp>
        <p:nvSpPr>
          <p:cNvPr id="3" name="Content Placeholder 2"/>
          <p:cNvSpPr>
            <a:spLocks noGrp="1"/>
          </p:cNvSpPr>
          <p:nvPr>
            <p:ph idx="1"/>
          </p:nvPr>
        </p:nvSpPr>
        <p:spPr/>
        <p:txBody>
          <a:bodyPr/>
          <a:lstStyle/>
          <a:p>
            <a:r>
              <a:rPr lang="en-US" b="1" dirty="0"/>
              <a:t>Desc.java</a:t>
            </a:r>
            <a:endParaRPr lang="en-US" dirty="0"/>
          </a:p>
          <a:p>
            <a:pPr>
              <a:spcBef>
                <a:spcPts val="0"/>
              </a:spcBef>
              <a:buNone/>
            </a:pPr>
            <a:r>
              <a:rPr lang="en-US" sz="2000" b="1" dirty="0"/>
              <a:t>package</a:t>
            </a:r>
            <a:r>
              <a:rPr lang="en-US" sz="2000" dirty="0"/>
              <a:t> </a:t>
            </a:r>
            <a:r>
              <a:rPr lang="en-US" sz="2000" dirty="0" err="1"/>
              <a:t>com.javatpoint.jpa.jpql</a:t>
            </a:r>
            <a:r>
              <a:rPr lang="en-US" sz="2000" dirty="0"/>
              <a:t>;  </a:t>
            </a:r>
          </a:p>
          <a:p>
            <a:pPr>
              <a:spcBef>
                <a:spcPts val="0"/>
              </a:spcBef>
              <a:buNone/>
            </a:pPr>
            <a:r>
              <a:rPr lang="en-US" sz="2000" b="1" dirty="0"/>
              <a:t>import</a:t>
            </a:r>
            <a:r>
              <a:rPr lang="en-US" sz="2000" dirty="0"/>
              <a:t> </a:t>
            </a:r>
            <a:r>
              <a:rPr lang="en-US" sz="2000" dirty="0" err="1"/>
              <a:t>com.javatpoint.jpa.StudentEntity</a:t>
            </a:r>
            <a:r>
              <a:rPr lang="en-US" sz="2000" dirty="0"/>
              <a:t>;  </a:t>
            </a:r>
          </a:p>
          <a:p>
            <a:pPr>
              <a:spcBef>
                <a:spcPts val="0"/>
              </a:spcBef>
              <a:buNone/>
            </a:pPr>
            <a:r>
              <a:rPr lang="en-US" sz="2000" b="1" dirty="0"/>
              <a:t>import</a:t>
            </a:r>
            <a:r>
              <a:rPr lang="en-US" sz="2000" dirty="0"/>
              <a:t> </a:t>
            </a:r>
            <a:r>
              <a:rPr lang="en-US" sz="2000" dirty="0" err="1"/>
              <a:t>javax.persistence</a:t>
            </a:r>
            <a:r>
              <a:rPr lang="en-US" sz="2000" dirty="0"/>
              <a:t>.*;  </a:t>
            </a:r>
          </a:p>
          <a:p>
            <a:pPr>
              <a:spcBef>
                <a:spcPts val="0"/>
              </a:spcBef>
              <a:buNone/>
            </a:pPr>
            <a:r>
              <a:rPr lang="en-US" sz="2000" b="1" dirty="0"/>
              <a:t>import</a:t>
            </a:r>
            <a:r>
              <a:rPr lang="en-US" sz="2000" dirty="0"/>
              <a:t> </a:t>
            </a:r>
            <a:r>
              <a:rPr lang="en-US" sz="2000" dirty="0" err="1"/>
              <a:t>javax.persistence.criteria</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java.util</a:t>
            </a: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Desc</a:t>
            </a: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b="1" dirty="0"/>
              <a:t>public</a:t>
            </a:r>
            <a:r>
              <a:rPr lang="en-US" sz="2000" dirty="0"/>
              <a:t> </a:t>
            </a:r>
            <a:r>
              <a:rPr lang="en-US" sz="2000" b="1" dirty="0"/>
              <a:t>static</a:t>
            </a:r>
            <a:r>
              <a:rPr lang="en-US" sz="2000" dirty="0"/>
              <a:t> </a:t>
            </a:r>
            <a:r>
              <a:rPr lang="en-US" sz="2000" b="1" dirty="0"/>
              <a:t>void</a:t>
            </a:r>
            <a:r>
              <a:rPr lang="en-US" sz="2000" dirty="0"/>
              <a:t> main( String </a:t>
            </a:r>
            <a:r>
              <a:rPr lang="en-US" sz="2000" dirty="0" err="1"/>
              <a:t>args</a:t>
            </a:r>
            <a:r>
              <a:rPr lang="en-US" sz="2000" dirty="0"/>
              <a:t>[]) {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EntityManagerFactory</a:t>
            </a:r>
            <a:r>
              <a:rPr lang="en-US" sz="2000" dirty="0"/>
              <a:t> </a:t>
            </a:r>
            <a:r>
              <a:rPr lang="en-US" sz="2000" dirty="0" err="1"/>
              <a:t>emf</a:t>
            </a:r>
            <a:r>
              <a:rPr lang="en-US" sz="2000" dirty="0"/>
              <a:t> = </a:t>
            </a:r>
            <a:r>
              <a:rPr lang="en-US" sz="2000" dirty="0" err="1"/>
              <a:t>Persistence.createEntityManagerFactory</a:t>
            </a:r>
            <a:r>
              <a:rPr lang="en-US" sz="2000" dirty="0"/>
              <a:t>( "</a:t>
            </a:r>
            <a:r>
              <a:rPr lang="en-US" sz="2000" dirty="0" err="1"/>
              <a:t>Student_details</a:t>
            </a:r>
            <a:r>
              <a:rPr lang="en-US" sz="2000" dirty="0"/>
              <a:t>" );  </a:t>
            </a:r>
          </a:p>
          <a:p>
            <a:pPr>
              <a:spcBef>
                <a:spcPts val="0"/>
              </a:spcBef>
              <a:buNone/>
            </a:pPr>
            <a:r>
              <a:rPr lang="en-US" sz="2000" dirty="0"/>
              <a:t>          </a:t>
            </a:r>
            <a:r>
              <a:rPr lang="en-US" sz="2000" dirty="0" err="1"/>
              <a:t>EntityManager</a:t>
            </a:r>
            <a:r>
              <a:rPr lang="en-US" sz="2000" dirty="0"/>
              <a:t> </a:t>
            </a:r>
            <a:r>
              <a:rPr lang="en-US" sz="2000" dirty="0" err="1"/>
              <a:t>em</a:t>
            </a:r>
            <a:r>
              <a:rPr lang="en-US" sz="2000" dirty="0"/>
              <a:t> = </a:t>
            </a:r>
            <a:r>
              <a:rPr lang="en-US" sz="2000" dirty="0" err="1"/>
              <a:t>emf.createEntityManager</a:t>
            </a:r>
            <a:r>
              <a:rPr lang="en-US" sz="2000" dirty="0"/>
              <a:t>();  </a:t>
            </a:r>
          </a:p>
          <a:p>
            <a:pPr>
              <a:spcBef>
                <a:spcPts val="0"/>
              </a:spcBef>
              <a:buNone/>
            </a:pPr>
            <a:r>
              <a:rPr lang="en-US" sz="2000" dirty="0"/>
              <a:t>          </a:t>
            </a:r>
            <a:r>
              <a:rPr lang="en-US" sz="2000" dirty="0" err="1"/>
              <a:t>em.getTransaction</a:t>
            </a:r>
            <a:r>
              <a:rPr lang="en-US" sz="2000" dirty="0"/>
              <a:t>().begin( );  </a:t>
            </a:r>
          </a:p>
          <a:p>
            <a:pPr>
              <a:spcBef>
                <a:spcPts val="0"/>
              </a:spcBef>
              <a:buNone/>
            </a:pPr>
            <a:r>
              <a:rPr lang="en-US" sz="2000" dirty="0"/>
              <a:t>          </a:t>
            </a:r>
            <a:r>
              <a:rPr lang="en-US" sz="2000" dirty="0" err="1"/>
              <a:t>CriteriaBuilder</a:t>
            </a:r>
            <a:r>
              <a:rPr lang="en-US" sz="2000" dirty="0"/>
              <a:t> </a:t>
            </a:r>
            <a:r>
              <a:rPr lang="en-US" sz="2000" dirty="0" err="1"/>
              <a:t>cb</a:t>
            </a:r>
            <a:r>
              <a:rPr lang="en-US" sz="2000" dirty="0"/>
              <a:t>=</a:t>
            </a:r>
            <a:r>
              <a:rPr lang="en-US" sz="2000" dirty="0" err="1"/>
              <a:t>em.getCriteriaBuilder</a:t>
            </a:r>
            <a:r>
              <a:rPr lang="en-US" sz="2000" dirty="0"/>
              <a:t>();  </a:t>
            </a:r>
          </a:p>
          <a:p>
            <a:pPr>
              <a:spcBef>
                <a:spcPts val="0"/>
              </a:spcBef>
              <a:buNone/>
            </a:pPr>
            <a:r>
              <a:rPr lang="en-US" sz="2000" dirty="0"/>
              <a:t>          </a:t>
            </a:r>
            <a:r>
              <a:rPr lang="en-US" sz="2000" dirty="0" err="1"/>
              <a:t>CriteriaQuery</a:t>
            </a:r>
            <a:r>
              <a:rPr lang="en-US" sz="2000" dirty="0"/>
              <a:t>&lt;</a:t>
            </a:r>
            <a:r>
              <a:rPr lang="en-US" sz="2000" dirty="0" err="1"/>
              <a:t>StudentEntity</a:t>
            </a:r>
            <a:r>
              <a:rPr lang="en-US" sz="2000" dirty="0"/>
              <a:t>&gt; </a:t>
            </a:r>
            <a:r>
              <a:rPr lang="en-US" sz="2000" dirty="0" err="1"/>
              <a:t>cq</a:t>
            </a:r>
            <a:r>
              <a:rPr lang="en-US" sz="2000" dirty="0"/>
              <a:t>=</a:t>
            </a:r>
            <a:r>
              <a:rPr lang="en-US" sz="2000" dirty="0" err="1"/>
              <a:t>cb.createQuery</a:t>
            </a:r>
            <a:r>
              <a:rPr lang="en-US" sz="2000" dirty="0"/>
              <a:t>(</a:t>
            </a:r>
            <a:r>
              <a:rPr lang="en-US" sz="2000" dirty="0" err="1"/>
              <a:t>StudentEntity.</a:t>
            </a:r>
            <a:r>
              <a:rPr lang="en-US" sz="2000" b="1" dirty="0" err="1"/>
              <a:t>class</a:t>
            </a:r>
            <a:r>
              <a:rPr lang="en-US" sz="2000" dirty="0"/>
              <a:t>);  </a:t>
            </a:r>
          </a:p>
          <a:p>
            <a:pPr>
              <a:spcBef>
                <a:spcPts val="0"/>
              </a:spcBef>
              <a:buNone/>
            </a:pPr>
            <a:r>
              <a:rPr lang="en-US" sz="2000" dirty="0"/>
              <a:t>            </a:t>
            </a:r>
          </a:p>
          <a:p>
            <a:pPr>
              <a:spcBef>
                <a:spcPts val="0"/>
              </a:spcBef>
              <a:buNone/>
            </a:pPr>
            <a:r>
              <a:rPr lang="en-US" sz="2000" dirty="0"/>
              <a:t>         Root&lt;</a:t>
            </a:r>
            <a:r>
              <a:rPr lang="en-US" sz="2000" dirty="0" err="1"/>
              <a:t>StudentEntity</a:t>
            </a:r>
            <a:r>
              <a:rPr lang="en-US" sz="2000" dirty="0"/>
              <a:t>&gt; stud=</a:t>
            </a:r>
            <a:r>
              <a:rPr lang="en-US" sz="2000" dirty="0" err="1"/>
              <a:t>cq.from</a:t>
            </a:r>
            <a:r>
              <a:rPr lang="en-US" sz="2000" dirty="0"/>
              <a:t>(</a:t>
            </a:r>
            <a:r>
              <a:rPr lang="en-US" sz="2000" dirty="0" err="1"/>
              <a:t>StudentEntity.</a:t>
            </a:r>
            <a:r>
              <a:rPr lang="en-US" sz="2000" b="1" dirty="0" err="1"/>
              <a:t>class</a:t>
            </a:r>
            <a:r>
              <a:rPr lang="en-US" sz="2000" dirty="0"/>
              <a:t>);  </a:t>
            </a:r>
          </a:p>
          <a:p>
            <a:pPr>
              <a:spcBef>
                <a:spcPts val="0"/>
              </a:spcBef>
              <a:buNone/>
            </a:pPr>
            <a:r>
              <a:rPr lang="en-US" sz="2000" dirty="0"/>
              <a:t>           </a:t>
            </a:r>
          </a:p>
          <a:p>
            <a:pPr>
              <a:spcBef>
                <a:spcPts val="0"/>
              </a:spcBef>
              <a:buNone/>
            </a:pPr>
            <a:r>
              <a:rPr lang="en-US" sz="2000" dirty="0"/>
              <a:t>          </a:t>
            </a:r>
          </a:p>
          <a:p>
            <a:pPr>
              <a:spcBef>
                <a:spcPts val="0"/>
              </a:spcBef>
              <a:buNone/>
            </a:pPr>
            <a:r>
              <a:rPr lang="en-US" sz="2000" dirty="0"/>
              <a:t>         </a:t>
            </a:r>
            <a:r>
              <a:rPr lang="en-US" sz="2000" dirty="0" err="1"/>
              <a:t>cq.orderBy</a:t>
            </a:r>
            <a:r>
              <a:rPr lang="en-US" sz="2000" dirty="0"/>
              <a:t>(</a:t>
            </a:r>
            <a:r>
              <a:rPr lang="en-US" sz="2000" dirty="0" err="1"/>
              <a:t>cb.desc</a:t>
            </a:r>
            <a:r>
              <a:rPr lang="en-US" sz="2000" dirty="0"/>
              <a:t>(</a:t>
            </a:r>
            <a:r>
              <a:rPr lang="en-US" sz="2000" dirty="0" err="1"/>
              <a:t>stud.get</a:t>
            </a:r>
            <a:r>
              <a:rPr lang="en-US" sz="2000" dirty="0"/>
              <a:t>("</a:t>
            </a:r>
            <a:r>
              <a:rPr lang="en-US" sz="2000" dirty="0" err="1"/>
              <a:t>s_age</a:t>
            </a:r>
            <a:r>
              <a:rPr lang="en-US" sz="2000" dirty="0"/>
              <a:t>")));  </a:t>
            </a:r>
          </a:p>
          <a:p>
            <a:pPr>
              <a:spcBef>
                <a:spcPts val="0"/>
              </a:spcBef>
              <a:buNone/>
            </a:pPr>
            <a:r>
              <a:rPr lang="en-US" sz="2000" dirty="0"/>
              <a:t>          </a:t>
            </a:r>
            <a:r>
              <a:rPr lang="en-US" sz="2000" dirty="0" err="1"/>
              <a:t>CriteriaQuery</a:t>
            </a:r>
            <a:r>
              <a:rPr lang="en-US" sz="2000" dirty="0"/>
              <a:t>&lt;</a:t>
            </a:r>
            <a:r>
              <a:rPr lang="en-US" sz="2000" dirty="0" err="1"/>
              <a:t>StudentEntity</a:t>
            </a:r>
            <a:r>
              <a:rPr lang="en-US" sz="2000" dirty="0"/>
              <a:t>&gt; select = </a:t>
            </a:r>
            <a:r>
              <a:rPr lang="en-US" sz="2000" dirty="0" err="1"/>
              <a:t>cq.select</a:t>
            </a:r>
            <a:r>
              <a:rPr lang="en-US" sz="2000" dirty="0"/>
              <a:t>(stud);  </a:t>
            </a:r>
          </a:p>
          <a:p>
            <a:pPr>
              <a:spcBef>
                <a:spcPts val="0"/>
              </a:spcBef>
              <a:buNone/>
            </a:pPr>
            <a:r>
              <a:rPr lang="en-US" sz="2000" dirty="0"/>
              <a:t>          </a:t>
            </a:r>
            <a:r>
              <a:rPr lang="en-US" sz="2000" dirty="0" err="1"/>
              <a:t>TypedQuery</a:t>
            </a:r>
            <a:r>
              <a:rPr lang="en-US" sz="2000" dirty="0"/>
              <a:t>&lt;</a:t>
            </a:r>
            <a:r>
              <a:rPr lang="en-US" sz="2000" dirty="0" err="1"/>
              <a:t>StudentEntity</a:t>
            </a:r>
            <a:r>
              <a:rPr lang="en-US" sz="2000" dirty="0"/>
              <a:t>&gt; q = </a:t>
            </a:r>
            <a:r>
              <a:rPr lang="en-US" sz="2000" dirty="0" err="1"/>
              <a:t>em.createQuery</a:t>
            </a:r>
            <a:r>
              <a:rPr lang="en-US" sz="2000" dirty="0"/>
              <a:t>(select);  </a:t>
            </a:r>
          </a:p>
          <a:p>
            <a:pPr>
              <a:spcBef>
                <a:spcPts val="0"/>
              </a:spcBef>
              <a:buNone/>
            </a:pPr>
            <a:r>
              <a:rPr lang="en-US" sz="2000" dirty="0"/>
              <a:t>          List&lt;</a:t>
            </a:r>
            <a:r>
              <a:rPr lang="en-US" sz="2000" dirty="0" err="1"/>
              <a:t>StudentEntity</a:t>
            </a:r>
            <a:r>
              <a:rPr lang="en-US" sz="2000" dirty="0"/>
              <a:t>&gt; list = </a:t>
            </a:r>
            <a:r>
              <a:rPr lang="en-US" sz="2000" dirty="0" err="1"/>
              <a:t>q.getResultList</a:t>
            </a:r>
            <a:r>
              <a:rPr lang="en-US" sz="2000" dirty="0"/>
              <a:t>();  </a:t>
            </a:r>
          </a:p>
          <a:p>
            <a:pPr>
              <a:spcBef>
                <a:spcPts val="0"/>
              </a:spcBef>
              <a:buNone/>
            </a:pPr>
            <a:r>
              <a:rPr lang="en-US" sz="2000" dirty="0"/>
              <a:t>  </a:t>
            </a:r>
          </a:p>
          <a:p>
            <a:pPr>
              <a:spcBef>
                <a:spcPts val="0"/>
              </a:spcBef>
              <a:buNone/>
            </a:pPr>
            <a:r>
              <a:rPr lang="en-US" sz="2000" dirty="0"/>
              <a:t>          </a:t>
            </a:r>
            <a:r>
              <a:rPr lang="en-US" sz="2000" dirty="0" err="1"/>
              <a:t>System.out.print</a:t>
            </a:r>
            <a:r>
              <a:rPr lang="en-US" sz="2000" dirty="0"/>
              <a:t>("</a:t>
            </a:r>
            <a:r>
              <a:rPr lang="en-US" sz="2000" dirty="0" err="1"/>
              <a:t>s_id</a:t>
            </a:r>
            <a:r>
              <a:rPr lang="en-US" sz="2000" dirty="0"/>
              <a:t>");  </a:t>
            </a:r>
          </a:p>
          <a:p>
            <a:pPr>
              <a:spcBef>
                <a:spcPts val="0"/>
              </a:spcBef>
              <a:buNone/>
            </a:pPr>
            <a:r>
              <a:rPr lang="en-US" sz="2000" dirty="0"/>
              <a:t>             </a:t>
            </a:r>
            <a:r>
              <a:rPr lang="en-US" sz="2000" dirty="0" err="1"/>
              <a:t>System.out.print</a:t>
            </a:r>
            <a:r>
              <a:rPr lang="en-US" sz="2000" dirty="0"/>
              <a:t>("\t </a:t>
            </a:r>
            <a:r>
              <a:rPr lang="en-US" sz="2000" dirty="0" err="1"/>
              <a:t>s_name</a:t>
            </a:r>
            <a:r>
              <a:rPr lang="en-US" sz="2000" dirty="0"/>
              <a:t>");  </a:t>
            </a:r>
          </a:p>
          <a:p>
            <a:pPr>
              <a:spcBef>
                <a:spcPts val="0"/>
              </a:spcBef>
              <a:buNone/>
            </a:pPr>
            <a:r>
              <a:rPr lang="en-US" sz="2000" dirty="0"/>
              <a:t>             </a:t>
            </a:r>
            <a:r>
              <a:rPr lang="en-US" sz="2000" dirty="0" err="1"/>
              <a:t>System.out.println</a:t>
            </a:r>
            <a:r>
              <a:rPr lang="en-US" sz="2000" dirty="0"/>
              <a:t>("\t </a:t>
            </a:r>
            <a:r>
              <a:rPr lang="en-US" sz="2000" dirty="0" err="1"/>
              <a:t>s_age</a:t>
            </a:r>
            <a:r>
              <a:rPr lang="en-US" sz="2000" dirty="0"/>
              <a:t>");  </a:t>
            </a:r>
          </a:p>
          <a:p>
            <a:pPr>
              <a:spcBef>
                <a:spcPts val="0"/>
              </a:spcBef>
              <a:buNone/>
            </a:pPr>
            <a:r>
              <a:rPr lang="en-US" sz="2000" dirty="0"/>
              <a:t>            </a:t>
            </a:r>
          </a:p>
          <a:p>
            <a:pPr>
              <a:spcBef>
                <a:spcPts val="0"/>
              </a:spcBef>
              <a:buNone/>
            </a:pPr>
            <a:r>
              <a:rPr lang="en-US" sz="2000" dirty="0"/>
              <a:t>          </a:t>
            </a:r>
            <a:r>
              <a:rPr lang="en-US" sz="2000" b="1" dirty="0"/>
              <a:t>for</a:t>
            </a:r>
            <a:r>
              <a:rPr lang="en-US" sz="2000" dirty="0"/>
              <a:t>(</a:t>
            </a:r>
            <a:r>
              <a:rPr lang="en-US" sz="2000" dirty="0" err="1"/>
              <a:t>StudentEntity</a:t>
            </a:r>
            <a:r>
              <a:rPr lang="en-US" sz="2000" dirty="0"/>
              <a:t> s:list)  </a:t>
            </a:r>
          </a:p>
          <a:p>
            <a:pPr>
              <a:spcBef>
                <a:spcPts val="0"/>
              </a:spcBef>
              <a:buNone/>
            </a:pPr>
            <a:r>
              <a:rPr lang="en-US" sz="2000" dirty="0"/>
              <a:t>          {  </a:t>
            </a:r>
          </a:p>
          <a:p>
            <a:pPr>
              <a:spcBef>
                <a:spcPts val="0"/>
              </a:spcBef>
              <a:buNone/>
            </a:pPr>
            <a:r>
              <a:rPr lang="en-US" sz="2000" dirty="0"/>
              <a:t>          </a:t>
            </a:r>
            <a:r>
              <a:rPr lang="en-US" sz="2000" dirty="0" err="1"/>
              <a:t>System.out.print</a:t>
            </a:r>
            <a:r>
              <a:rPr lang="en-US" sz="2000" dirty="0"/>
              <a:t>(</a:t>
            </a:r>
            <a:r>
              <a:rPr lang="en-US" sz="2000" dirty="0" err="1"/>
              <a:t>s.getS_id</a:t>
            </a:r>
            <a:r>
              <a:rPr lang="en-US" sz="2000" dirty="0"/>
              <a:t>());  </a:t>
            </a:r>
          </a:p>
          <a:p>
            <a:pPr>
              <a:spcBef>
                <a:spcPts val="0"/>
              </a:spcBef>
              <a:buNone/>
            </a:pPr>
            <a:r>
              <a:rPr lang="en-US" sz="2000" dirty="0"/>
              <a:t>          </a:t>
            </a:r>
            <a:r>
              <a:rPr lang="en-US" sz="2000" dirty="0" err="1"/>
              <a:t>System.out.print</a:t>
            </a:r>
            <a:r>
              <a:rPr lang="en-US" sz="2000" dirty="0"/>
              <a:t>("\t"+</a:t>
            </a:r>
            <a:r>
              <a:rPr lang="en-US" sz="2000" dirty="0" err="1"/>
              <a:t>s.getS_name</a:t>
            </a:r>
            <a:r>
              <a:rPr lang="en-US" sz="2000" dirty="0"/>
              <a:t>());  </a:t>
            </a:r>
          </a:p>
          <a:p>
            <a:pPr>
              <a:spcBef>
                <a:spcPts val="0"/>
              </a:spcBef>
              <a:buNone/>
            </a:pPr>
            <a:r>
              <a:rPr lang="en-US" sz="2000" dirty="0"/>
              <a:t>          </a:t>
            </a:r>
            <a:r>
              <a:rPr lang="en-US" sz="2000" dirty="0" err="1"/>
              <a:t>System.out.println</a:t>
            </a:r>
            <a:r>
              <a:rPr lang="en-US" sz="2000" dirty="0"/>
              <a:t>("\t"+</a:t>
            </a:r>
            <a:r>
              <a:rPr lang="en-US" sz="2000" dirty="0" err="1"/>
              <a:t>s.getS_age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r>
              <a:rPr lang="en-US" sz="2000" dirty="0" err="1"/>
              <a:t>em.getTransaction</a:t>
            </a:r>
            <a:r>
              <a:rPr lang="en-US" sz="2000" dirty="0"/>
              <a:t>().commit();  </a:t>
            </a:r>
          </a:p>
          <a:p>
            <a:pPr>
              <a:spcBef>
                <a:spcPts val="0"/>
              </a:spcBef>
              <a:buNone/>
            </a:pPr>
            <a:r>
              <a:rPr lang="en-US" sz="2000" dirty="0"/>
              <a:t>          </a:t>
            </a:r>
            <a:r>
              <a:rPr lang="en-US" sz="2000" dirty="0" err="1"/>
              <a:t>em.close</a:t>
            </a:r>
            <a:r>
              <a:rPr lang="en-US" sz="2000" dirty="0"/>
              <a:t>();  </a:t>
            </a:r>
          </a:p>
          <a:p>
            <a:pPr>
              <a:spcBef>
                <a:spcPts val="0"/>
              </a:spcBef>
              <a:buNone/>
            </a:pPr>
            <a:r>
              <a:rPr lang="en-US" sz="2000" dirty="0"/>
              <a:t>          </a:t>
            </a:r>
            <a:r>
              <a:rPr lang="en-US" sz="2000" dirty="0" err="1"/>
              <a:t>emf.close</a:t>
            </a:r>
            <a:r>
              <a:rPr lang="en-US" sz="2000" dirty="0"/>
              <a:t>();    </a:t>
            </a:r>
          </a:p>
          <a:p>
            <a:pPr>
              <a:spcBef>
                <a:spcPts val="0"/>
              </a:spcBef>
              <a:buNone/>
            </a:pPr>
            <a:r>
              <a:rPr lang="en-US" sz="2000" dirty="0"/>
              <a:t>     }  </a:t>
            </a:r>
          </a:p>
          <a:p>
            <a:pPr>
              <a:spcBef>
                <a:spcPts val="0"/>
              </a:spcBef>
              <a:buNone/>
            </a:pPr>
            <a:r>
              <a:rPr lang="en-US" sz="2000" dirty="0"/>
              <a: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228</a:t>
            </a:fld>
            <a:endParaRPr lang="en-US" altLang="en-US"/>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229</a:t>
            </a:fld>
            <a:endParaRPr lang="en-US" altLang="en-US"/>
          </a:p>
        </p:txBody>
      </p:sp>
      <p:pic>
        <p:nvPicPr>
          <p:cNvPr id="5" name="Content Placeholder 4" descr="JPA ORDER BY Clause"/>
          <p:cNvPicPr>
            <a:picLocks noGrp="1"/>
          </p:cNvPicPr>
          <p:nvPr>
            <p:ph idx="1"/>
          </p:nvPr>
        </p:nvPicPr>
        <p:blipFill>
          <a:blip r:embed="rId2"/>
          <a:srcRect/>
          <a:stretch>
            <a:fillRect/>
          </a:stretch>
        </p:blipFill>
        <p:spPr bwMode="auto">
          <a:xfrm>
            <a:off x="1809720" y="1785926"/>
            <a:ext cx="2428892" cy="1643074"/>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Step 1 &amp; 2</a:t>
            </a:r>
            <a:br>
              <a:rPr lang="en-GB" b="1" dirty="0"/>
            </a:br>
            <a:endParaRPr lang="en-US" dirty="0"/>
          </a:p>
        </p:txBody>
      </p:sp>
      <p:sp>
        <p:nvSpPr>
          <p:cNvPr id="3" name="Content Placeholder 2"/>
          <p:cNvSpPr>
            <a:spLocks noGrp="1"/>
          </p:cNvSpPr>
          <p:nvPr>
            <p:ph idx="1"/>
          </p:nvPr>
        </p:nvSpPr>
        <p:spPr>
          <a:xfrm>
            <a:off x="838200" y="1071546"/>
            <a:ext cx="10472774" cy="5572164"/>
          </a:xfrm>
        </p:spPr>
        <p:txBody>
          <a:bodyPr/>
          <a:lstStyle/>
          <a:p>
            <a:pPr>
              <a:buNone/>
            </a:pPr>
            <a:r>
              <a:rPr lang="en-GB" dirty="0"/>
              <a:t>1) Create the java project</a:t>
            </a:r>
          </a:p>
          <a:p>
            <a:pPr>
              <a:buNone/>
            </a:pPr>
            <a:r>
              <a:rPr lang="en-GB" dirty="0"/>
              <a:t>Create the java project by </a:t>
            </a:r>
            <a:r>
              <a:rPr lang="en-GB" b="1" dirty="0"/>
              <a:t>File Menu</a:t>
            </a:r>
            <a:r>
              <a:rPr lang="en-GB" dirty="0"/>
              <a:t> - </a:t>
            </a:r>
            <a:r>
              <a:rPr lang="en-GB" b="1" dirty="0"/>
              <a:t>New</a:t>
            </a:r>
            <a:r>
              <a:rPr lang="en-GB" dirty="0"/>
              <a:t> - </a:t>
            </a:r>
            <a:r>
              <a:rPr lang="en-GB" b="1" dirty="0"/>
              <a:t>project</a:t>
            </a:r>
            <a:r>
              <a:rPr lang="en-GB" dirty="0"/>
              <a:t> - </a:t>
            </a:r>
            <a:r>
              <a:rPr lang="en-GB" b="1" dirty="0"/>
              <a:t>java project </a:t>
            </a:r>
            <a:r>
              <a:rPr lang="en-GB" dirty="0"/>
              <a:t>. Now specify the project name e.g. </a:t>
            </a:r>
            <a:r>
              <a:rPr lang="en-GB" dirty="0" err="1"/>
              <a:t>firsthb</a:t>
            </a:r>
            <a:r>
              <a:rPr lang="en-GB" dirty="0"/>
              <a:t> then </a:t>
            </a:r>
            <a:r>
              <a:rPr lang="en-GB" b="1" dirty="0"/>
              <a:t>next </a:t>
            </a:r>
            <a:r>
              <a:rPr lang="en-GB" dirty="0"/>
              <a:t>- </a:t>
            </a:r>
            <a:r>
              <a:rPr lang="en-GB" b="1" dirty="0"/>
              <a:t>finish </a:t>
            </a:r>
            <a:r>
              <a:rPr lang="en-GB" dirty="0"/>
              <a:t>.</a:t>
            </a:r>
          </a:p>
          <a:p>
            <a:pPr>
              <a:buNone/>
            </a:pPr>
            <a:r>
              <a:rPr lang="en-GB" dirty="0"/>
              <a:t>2) Add jar files for hibernate</a:t>
            </a:r>
          </a:p>
          <a:p>
            <a:pPr>
              <a:buNone/>
            </a:pPr>
            <a:r>
              <a:rPr lang="en-GB" dirty="0"/>
              <a:t>To add the jar files </a:t>
            </a:r>
            <a:r>
              <a:rPr lang="en-GB" b="1" dirty="0"/>
              <a:t>Right click on your project</a:t>
            </a:r>
            <a:r>
              <a:rPr lang="en-GB" dirty="0"/>
              <a:t> - </a:t>
            </a:r>
            <a:r>
              <a:rPr lang="en-GB" b="1" dirty="0"/>
              <a:t>Build path</a:t>
            </a:r>
            <a:r>
              <a:rPr lang="en-GB" dirty="0"/>
              <a:t> - </a:t>
            </a:r>
            <a:r>
              <a:rPr lang="en-GB" b="1" dirty="0"/>
              <a:t>Add external archives</a:t>
            </a:r>
            <a:r>
              <a:rPr lang="en-GB" dirty="0"/>
              <a:t>. Now select all the jar files as shown in the image given below then click open.</a:t>
            </a:r>
          </a:p>
          <a:p>
            <a:pPr>
              <a:buNone/>
            </a:pPr>
            <a:r>
              <a:rPr lang="en-GB" dirty="0"/>
              <a:t> </a:t>
            </a:r>
          </a:p>
          <a:p>
            <a:r>
              <a:rPr lang="en-GB" dirty="0"/>
              <a:t>In this example,  connecting the application with </a:t>
            </a:r>
            <a:r>
              <a:rPr lang="en-GB" dirty="0" err="1"/>
              <a:t>MySQL</a:t>
            </a:r>
            <a:r>
              <a:rPr lang="en-GB" dirty="0"/>
              <a:t> database. So you must add the mysql-connector.jar file.</a:t>
            </a:r>
          </a:p>
          <a:p>
            <a:pPr>
              <a:buNone/>
            </a:pPr>
            <a:r>
              <a:rPr lang="en-GB" dirty="0"/>
              <a:t/>
            </a:r>
            <a:br>
              <a:rPr lang="en-GB" dirty="0"/>
            </a:br>
            <a:r>
              <a:rPr lang="en-GB" dirty="0" err="1">
                <a:hlinkClick r:id="rId3"/>
              </a:rPr>
              <a:t>mufile</a:t>
            </a:r>
            <a:endParaRPr lang="en-GB" dirty="0"/>
          </a:p>
          <a:p>
            <a:pPr>
              <a:buNone/>
            </a:pPr>
            <a:endParaRPr lang="en-US" b="1"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23</a:t>
            </a:fld>
            <a:endParaRPr lang="en-US" altLang="en-US"/>
          </a:p>
        </p:txBody>
      </p:sp>
      <p:graphicFrame>
        <p:nvGraphicFramePr>
          <p:cNvPr id="1026" name="Object 2"/>
          <p:cNvGraphicFramePr>
            <a:graphicFrameLocks noChangeAspect="1"/>
          </p:cNvGraphicFramePr>
          <p:nvPr/>
        </p:nvGraphicFramePr>
        <p:xfrm>
          <a:off x="5024430" y="3357562"/>
          <a:ext cx="1533533" cy="315913"/>
        </p:xfrm>
        <a:graphic>
          <a:graphicData uri="http://schemas.openxmlformats.org/presentationml/2006/ole">
            <mc:AlternateContent xmlns:mc="http://schemas.openxmlformats.org/markup-compatibility/2006">
              <mc:Choice xmlns:v="urn:schemas-microsoft-com:vml" Requires="v">
                <p:oleObj spid="_x0000_s1035" name="Packager Shell Object" showAsIcon="1" r:id="rId4" imgW="924840" imgH="491040" progId="Package">
                  <p:embed/>
                </p:oleObj>
              </mc:Choice>
              <mc:Fallback>
                <p:oleObj name="Packager Shell Object" showAsIcon="1" r:id="rId4" imgW="924840" imgH="491040" progId="Package">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430" y="3357562"/>
                        <a:ext cx="1533533"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Criteria WHERE Clause</a:t>
            </a:r>
            <a:br>
              <a:rPr lang="en-US" dirty="0"/>
            </a:br>
            <a:endParaRPr lang="en-US" dirty="0"/>
          </a:p>
        </p:txBody>
      </p:sp>
      <p:sp>
        <p:nvSpPr>
          <p:cNvPr id="3" name="Content Placeholder 2"/>
          <p:cNvSpPr>
            <a:spLocks noGrp="1"/>
          </p:cNvSpPr>
          <p:nvPr>
            <p:ph idx="1"/>
          </p:nvPr>
        </p:nvSpPr>
        <p:spPr/>
        <p:txBody>
          <a:bodyPr/>
          <a:lstStyle/>
          <a:p>
            <a:r>
              <a:rPr lang="en-US" dirty="0"/>
              <a:t>https://www.javatpoint.com/jpa-criteria-where-clause</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230</a:t>
            </a:fld>
            <a:endParaRPr lang="en-US" altLang="en-US"/>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JPA Criteria GROUP BY Clause</a:t>
            </a:r>
            <a:br>
              <a:rPr lang="en-GB" dirty="0"/>
            </a:br>
            <a:endParaRPr lang="en-US" dirty="0"/>
          </a:p>
        </p:txBody>
      </p:sp>
      <p:sp>
        <p:nvSpPr>
          <p:cNvPr id="3" name="Content Placeholder 2"/>
          <p:cNvSpPr>
            <a:spLocks noGrp="1"/>
          </p:cNvSpPr>
          <p:nvPr>
            <p:ph idx="1"/>
          </p:nvPr>
        </p:nvSpPr>
        <p:spPr/>
        <p:txBody>
          <a:bodyPr/>
          <a:lstStyle/>
          <a:p>
            <a:r>
              <a:rPr lang="en-US" dirty="0"/>
              <a:t>https://www.javatpoint.com/jpa-criteria-group-by-clause</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231</a:t>
            </a:fld>
            <a:endParaRPr lang="en-US" altLang="en-US"/>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Criteria Having clause</a:t>
            </a:r>
            <a:br>
              <a:rPr lang="en-US" dirty="0"/>
            </a:br>
            <a:endParaRPr lang="en-US" dirty="0"/>
          </a:p>
        </p:txBody>
      </p:sp>
      <p:sp>
        <p:nvSpPr>
          <p:cNvPr id="3" name="Content Placeholder 2"/>
          <p:cNvSpPr>
            <a:spLocks noGrp="1"/>
          </p:cNvSpPr>
          <p:nvPr>
            <p:ph idx="1"/>
          </p:nvPr>
        </p:nvSpPr>
        <p:spPr/>
        <p:txBody>
          <a:bodyPr/>
          <a:lstStyle/>
          <a:p>
            <a:r>
              <a:rPr lang="en-US"/>
              <a:t>https://www.javatpoint.com/jpa-criteria-having-clause</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232</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2173"/>
          </a:xfrm>
        </p:spPr>
        <p:txBody>
          <a:bodyPr/>
          <a:lstStyle/>
          <a:p>
            <a:r>
              <a:rPr lang="en-GB" dirty="0"/>
              <a:t>Select JAR file</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24</a:t>
            </a:fld>
            <a:endParaRPr lang="en-US" altLang="en-US"/>
          </a:p>
        </p:txBody>
      </p:sp>
      <p:pic>
        <p:nvPicPr>
          <p:cNvPr id="5" name="Content Placeholder 4" descr="example to create hibernate application in Eclipse IDE"/>
          <p:cNvPicPr>
            <a:picLocks noGrp="1"/>
          </p:cNvPicPr>
          <p:nvPr>
            <p:ph idx="1"/>
          </p:nvPr>
        </p:nvPicPr>
        <p:blipFill>
          <a:blip r:embed="rId2"/>
          <a:srcRect/>
          <a:stretch>
            <a:fillRect/>
          </a:stretch>
        </p:blipFill>
        <p:spPr bwMode="auto">
          <a:xfrm>
            <a:off x="2862262" y="1535906"/>
            <a:ext cx="6467475" cy="453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Create the Persistent class</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25</a:t>
            </a:fld>
            <a:endParaRPr lang="en-US" altLang="en-US"/>
          </a:p>
        </p:txBody>
      </p:sp>
      <p:sp>
        <p:nvSpPr>
          <p:cNvPr id="7" name="Content Placeholder 6"/>
          <p:cNvSpPr>
            <a:spLocks noGrp="1"/>
          </p:cNvSpPr>
          <p:nvPr>
            <p:ph idx="1"/>
          </p:nvPr>
        </p:nvSpPr>
        <p:spPr>
          <a:xfrm>
            <a:off x="838200" y="1500174"/>
            <a:ext cx="10515600" cy="4676789"/>
          </a:xfrm>
        </p:spPr>
        <p:txBody>
          <a:bodyPr/>
          <a:lstStyle/>
          <a:p>
            <a:r>
              <a:rPr lang="en-GB" sz="2000" dirty="0"/>
              <a:t>A POJO (Plain Old Java Object) is a Java object that doesn't extend or implement some specialized classes and interfaces respectively</a:t>
            </a:r>
            <a:r>
              <a:rPr lang="en-US" sz="2000" dirty="0"/>
              <a:t> </a:t>
            </a:r>
          </a:p>
          <a:p>
            <a:r>
              <a:rPr lang="en-US" sz="2000" dirty="0"/>
              <a:t>To create the persistent class, Right click on </a:t>
            </a:r>
            <a:r>
              <a:rPr lang="en-US" sz="2000" b="1" dirty="0" err="1"/>
              <a:t>src</a:t>
            </a:r>
            <a:r>
              <a:rPr lang="en-US" sz="2000" dirty="0"/>
              <a:t> - </a:t>
            </a:r>
            <a:r>
              <a:rPr lang="en-US" sz="2000" b="1" dirty="0"/>
              <a:t>New</a:t>
            </a:r>
            <a:r>
              <a:rPr lang="en-US" sz="2000" dirty="0"/>
              <a:t> - </a:t>
            </a:r>
            <a:r>
              <a:rPr lang="en-US" sz="2000" b="1" dirty="0"/>
              <a:t>Class</a:t>
            </a:r>
            <a:r>
              <a:rPr lang="en-US" sz="2000" dirty="0"/>
              <a:t> - specify the class with package name (e.g. </a:t>
            </a:r>
            <a:r>
              <a:rPr lang="en-US" sz="2000" dirty="0" err="1"/>
              <a:t>com.pu</a:t>
            </a:r>
            <a:r>
              <a:rPr lang="en-US" sz="2000" dirty="0"/>
              <a:t>) - </a:t>
            </a:r>
            <a:r>
              <a:rPr lang="en-US" sz="2000" b="1" dirty="0"/>
              <a:t>finish</a:t>
            </a:r>
            <a:r>
              <a:rPr lang="en-US" sz="2000" dirty="0"/>
              <a:t> .</a:t>
            </a:r>
          </a:p>
          <a:p>
            <a:r>
              <a:rPr lang="en-US" sz="2000" dirty="0"/>
              <a:t>Employee.java</a:t>
            </a:r>
          </a:p>
          <a:p>
            <a:r>
              <a:rPr lang="en-GB" sz="2000" dirty="0"/>
              <a:t>Design a class to be persisted by Hibernate, it is important to provide JavaBeans compliant code as well as one attribute, which would work as index like </a:t>
            </a:r>
            <a:r>
              <a:rPr lang="en-GB" sz="2000" b="1" dirty="0"/>
              <a:t>id</a:t>
            </a:r>
            <a:r>
              <a:rPr lang="en-GB" sz="2000" dirty="0"/>
              <a:t> attribute in the Employee class.</a:t>
            </a:r>
            <a:endParaRPr lang="en-US" sz="2000" dirty="0"/>
          </a:p>
          <a:p>
            <a:pPr>
              <a:spcBef>
                <a:spcPts val="0"/>
              </a:spcBef>
              <a:buNone/>
            </a:pPr>
            <a:r>
              <a:rPr lang="en-US" sz="2000" b="1" dirty="0"/>
              <a:t>package</a:t>
            </a:r>
            <a:r>
              <a:rPr lang="en-US" sz="2000" dirty="0"/>
              <a:t> </a:t>
            </a:r>
            <a:r>
              <a:rPr lang="en-US" sz="2000" dirty="0" err="1"/>
              <a:t>com.pu</a:t>
            </a: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class</a:t>
            </a:r>
            <a:r>
              <a:rPr lang="en-US" sz="2000" dirty="0"/>
              <a:t> Employee {  </a:t>
            </a:r>
          </a:p>
          <a:p>
            <a:pPr>
              <a:spcBef>
                <a:spcPts val="0"/>
              </a:spcBef>
              <a:buNone/>
            </a:pPr>
            <a:r>
              <a:rPr lang="en-US" sz="2000" b="1" dirty="0"/>
              <a:t>private</a:t>
            </a:r>
            <a:r>
              <a:rPr lang="en-US" sz="2000" dirty="0"/>
              <a:t> </a:t>
            </a:r>
            <a:r>
              <a:rPr lang="en-US" sz="2000" b="1" dirty="0" err="1"/>
              <a:t>int</a:t>
            </a:r>
            <a:r>
              <a:rPr lang="en-US" sz="2000" dirty="0"/>
              <a:t> id;  </a:t>
            </a:r>
          </a:p>
          <a:p>
            <a:pPr>
              <a:spcBef>
                <a:spcPts val="0"/>
              </a:spcBef>
              <a:buNone/>
            </a:pPr>
            <a:r>
              <a:rPr lang="en-US" sz="2000" b="1" dirty="0"/>
              <a:t>private</a:t>
            </a:r>
            <a:r>
              <a:rPr lang="en-US" sz="2000" dirty="0"/>
              <a:t> String </a:t>
            </a:r>
            <a:r>
              <a:rPr lang="en-US" sz="2000" dirty="0" err="1"/>
              <a:t>firstName,lastName</a:t>
            </a:r>
            <a:r>
              <a:rPr lang="en-US" sz="2000" dirty="0"/>
              <a:t>;  </a:t>
            </a:r>
          </a:p>
          <a:p>
            <a:pPr>
              <a:spcBef>
                <a:spcPts val="0"/>
              </a:spcBef>
              <a:buNone/>
            </a:pPr>
            <a:r>
              <a:rPr lang="en-US" sz="2000" dirty="0"/>
              <a:t> private </a:t>
            </a:r>
            <a:r>
              <a:rPr lang="en-US" sz="2000" dirty="0" err="1"/>
              <a:t>int</a:t>
            </a:r>
            <a:r>
              <a:rPr lang="en-US" sz="2000" dirty="0"/>
              <a:t> salary; </a:t>
            </a:r>
          </a:p>
          <a:p>
            <a:pPr>
              <a:spcBef>
                <a:spcPts val="0"/>
              </a:spcBef>
              <a:buNone/>
            </a:pPr>
            <a:endParaRPr lang="en-US" sz="2000" dirty="0"/>
          </a:p>
          <a:p>
            <a:pPr>
              <a:spcBef>
                <a:spcPts val="0"/>
              </a:spcBef>
              <a:buNone/>
            </a:pPr>
            <a:r>
              <a:rPr lang="en-US" sz="2000" b="1" dirty="0"/>
              <a:t>public</a:t>
            </a:r>
            <a:r>
              <a:rPr lang="en-US" sz="2000" dirty="0"/>
              <a:t> </a:t>
            </a:r>
            <a:r>
              <a:rPr lang="en-US" sz="2000" b="1" dirty="0" err="1"/>
              <a:t>int</a:t>
            </a:r>
            <a:r>
              <a:rPr lang="en-US" sz="2000" dirty="0"/>
              <a:t> </a:t>
            </a:r>
            <a:r>
              <a:rPr lang="en-US" sz="2000" dirty="0" err="1"/>
              <a:t>getId</a:t>
            </a:r>
            <a:r>
              <a:rPr lang="en-US" sz="2000" dirty="0"/>
              <a:t>() {  </a:t>
            </a:r>
          </a:p>
          <a:p>
            <a:pPr>
              <a:spcBef>
                <a:spcPts val="0"/>
              </a:spcBef>
              <a:buNone/>
            </a:pPr>
            <a:r>
              <a:rPr lang="en-US" sz="2000" dirty="0"/>
              <a:t>    </a:t>
            </a:r>
            <a:r>
              <a:rPr lang="en-US" sz="2000" b="1" dirty="0"/>
              <a:t>return</a:t>
            </a:r>
            <a:r>
              <a:rPr lang="en-US" sz="2000" dirty="0"/>
              <a:t> id;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setId</a:t>
            </a:r>
            <a:r>
              <a:rPr lang="en-US" sz="2000" dirty="0"/>
              <a:t>(</a:t>
            </a:r>
            <a:r>
              <a:rPr lang="en-US" sz="2000" b="1" dirty="0" err="1"/>
              <a:t>int</a:t>
            </a:r>
            <a:r>
              <a:rPr lang="en-US" sz="2000" dirty="0"/>
              <a:t> id) {  </a:t>
            </a:r>
          </a:p>
          <a:p>
            <a:pPr>
              <a:spcBef>
                <a:spcPts val="0"/>
              </a:spcBef>
              <a:buNone/>
            </a:pPr>
            <a:r>
              <a:rPr lang="en-US" sz="2000" dirty="0"/>
              <a:t>    </a:t>
            </a:r>
            <a:r>
              <a:rPr lang="en-US" sz="2000" b="1" dirty="0"/>
              <a:t>this</a:t>
            </a:r>
            <a:r>
              <a:rPr lang="en-US" sz="2000" dirty="0"/>
              <a:t>.id = id;  </a:t>
            </a:r>
          </a:p>
          <a:p>
            <a:pPr>
              <a:spcBef>
                <a:spcPts val="0"/>
              </a:spcBef>
              <a:buNone/>
            </a:pPr>
            <a:r>
              <a:rPr lang="en-US" sz="2000" dirty="0"/>
              <a:t>}  </a:t>
            </a:r>
          </a:p>
          <a:p>
            <a:pPr>
              <a:spcBef>
                <a:spcPts val="0"/>
              </a:spcBef>
              <a:buNone/>
            </a:pPr>
            <a:r>
              <a:rPr lang="en-US" sz="2000" b="1" dirty="0"/>
              <a:t>public</a:t>
            </a:r>
            <a:r>
              <a:rPr lang="en-US" sz="2000" dirty="0"/>
              <a:t> String </a:t>
            </a:r>
            <a:r>
              <a:rPr lang="en-US" sz="2000" dirty="0" err="1"/>
              <a:t>getFirstName</a:t>
            </a:r>
            <a:r>
              <a:rPr lang="en-US" sz="2000" dirty="0"/>
              <a:t>() {  </a:t>
            </a:r>
          </a:p>
          <a:p>
            <a:pPr>
              <a:spcBef>
                <a:spcPts val="0"/>
              </a:spcBef>
              <a:buNone/>
            </a:pPr>
            <a:r>
              <a:rPr lang="en-US" sz="2000" dirty="0"/>
              <a:t>    </a:t>
            </a:r>
            <a:r>
              <a:rPr lang="en-US" sz="2000" b="1" dirty="0"/>
              <a:t>return</a:t>
            </a:r>
            <a:r>
              <a:rPr lang="en-US" sz="2000" dirty="0"/>
              <a:t> </a:t>
            </a:r>
            <a:r>
              <a:rPr lang="en-US" sz="2000" dirty="0" err="1"/>
              <a:t>firstName</a:t>
            </a: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setFirstName</a:t>
            </a:r>
            <a:r>
              <a:rPr lang="en-US" sz="2000" dirty="0"/>
              <a:t>(String </a:t>
            </a:r>
            <a:r>
              <a:rPr lang="en-US" sz="2000" dirty="0" err="1"/>
              <a:t>firstName</a:t>
            </a:r>
            <a:r>
              <a:rPr lang="en-US" sz="2000" dirty="0"/>
              <a:t>) {  </a:t>
            </a:r>
          </a:p>
          <a:p>
            <a:pPr>
              <a:spcBef>
                <a:spcPts val="0"/>
              </a:spcBef>
              <a:buNone/>
            </a:pPr>
            <a:r>
              <a:rPr lang="en-US" sz="2000" dirty="0"/>
              <a:t>    </a:t>
            </a:r>
            <a:r>
              <a:rPr lang="en-US" sz="2000" b="1" dirty="0" err="1"/>
              <a:t>this</a:t>
            </a:r>
            <a:r>
              <a:rPr lang="en-US" sz="2000" dirty="0" err="1"/>
              <a:t>.firstName</a:t>
            </a:r>
            <a:r>
              <a:rPr lang="en-US" sz="2000" dirty="0"/>
              <a:t> = </a:t>
            </a:r>
            <a:r>
              <a:rPr lang="en-US" sz="2000" dirty="0" err="1"/>
              <a:t>firstName</a:t>
            </a:r>
            <a:r>
              <a:rPr lang="en-US" sz="2000" dirty="0"/>
              <a:t>;  </a:t>
            </a:r>
          </a:p>
          <a:p>
            <a:pPr>
              <a:spcBef>
                <a:spcPts val="0"/>
              </a:spcBef>
              <a:buNone/>
            </a:pPr>
            <a:r>
              <a:rPr lang="en-US" sz="2000" dirty="0"/>
              <a:t>}  </a:t>
            </a:r>
          </a:p>
          <a:p>
            <a:pPr>
              <a:spcBef>
                <a:spcPts val="0"/>
              </a:spcBef>
              <a:buNone/>
            </a:pPr>
            <a:r>
              <a:rPr lang="en-US" sz="2000" b="1" dirty="0"/>
              <a:t>public</a:t>
            </a:r>
            <a:r>
              <a:rPr lang="en-US" sz="2000" dirty="0"/>
              <a:t> String </a:t>
            </a:r>
            <a:r>
              <a:rPr lang="en-US" sz="2000" dirty="0" err="1"/>
              <a:t>getLastName</a:t>
            </a:r>
            <a:r>
              <a:rPr lang="en-US" sz="2000" dirty="0"/>
              <a:t>() {  </a:t>
            </a:r>
          </a:p>
          <a:p>
            <a:pPr>
              <a:spcBef>
                <a:spcPts val="0"/>
              </a:spcBef>
              <a:buNone/>
            </a:pPr>
            <a:r>
              <a:rPr lang="en-US" sz="2000" dirty="0"/>
              <a:t>    </a:t>
            </a:r>
            <a:r>
              <a:rPr lang="en-US" sz="2000" b="1" dirty="0"/>
              <a:t>return</a:t>
            </a:r>
            <a:r>
              <a:rPr lang="en-US" sz="2000" dirty="0"/>
              <a:t> </a:t>
            </a:r>
            <a:r>
              <a:rPr lang="en-US" sz="2000" dirty="0" err="1"/>
              <a:t>lastName</a:t>
            </a: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void</a:t>
            </a:r>
            <a:r>
              <a:rPr lang="en-US" sz="2000" dirty="0"/>
              <a:t> </a:t>
            </a:r>
            <a:r>
              <a:rPr lang="en-US" sz="2000" dirty="0" err="1"/>
              <a:t>setLastName</a:t>
            </a:r>
            <a:r>
              <a:rPr lang="en-US" sz="2000" dirty="0"/>
              <a:t>(String </a:t>
            </a:r>
            <a:r>
              <a:rPr lang="en-US" sz="2000" dirty="0" err="1"/>
              <a:t>lastName</a:t>
            </a:r>
            <a:r>
              <a:rPr lang="en-US" sz="2000" dirty="0"/>
              <a:t>) {  </a:t>
            </a:r>
          </a:p>
          <a:p>
            <a:pPr>
              <a:spcBef>
                <a:spcPts val="0"/>
              </a:spcBef>
              <a:buNone/>
            </a:pPr>
            <a:r>
              <a:rPr lang="en-US" sz="2000" dirty="0"/>
              <a:t>    </a:t>
            </a:r>
            <a:r>
              <a:rPr lang="en-US" sz="2000" b="1" dirty="0" err="1"/>
              <a:t>this</a:t>
            </a:r>
            <a:r>
              <a:rPr lang="en-US" sz="2000" dirty="0" err="1"/>
              <a:t>.lastName</a:t>
            </a:r>
            <a:r>
              <a:rPr lang="en-US" sz="2000" dirty="0"/>
              <a:t> = </a:t>
            </a:r>
            <a:r>
              <a:rPr lang="en-US" sz="2000" dirty="0" err="1"/>
              <a:t>lastName</a:t>
            </a:r>
            <a:r>
              <a:rPr lang="en-US" sz="2000" dirty="0"/>
              <a:t>;  </a:t>
            </a:r>
          </a:p>
          <a:p>
            <a:pPr>
              <a:spcBef>
                <a:spcPts val="0"/>
              </a:spcBef>
              <a:buNone/>
            </a:pPr>
            <a:r>
              <a:rPr lang="en-US" sz="2000" dirty="0"/>
              <a:t>}  </a:t>
            </a:r>
          </a:p>
          <a:p>
            <a:pPr>
              <a:spcBef>
                <a:spcPts val="0"/>
              </a:spcBef>
              <a:buNone/>
            </a:pPr>
            <a:r>
              <a:rPr lang="en-GB" sz="2000" dirty="0"/>
              <a:t>public </a:t>
            </a:r>
            <a:r>
              <a:rPr lang="en-GB" sz="2000" dirty="0" err="1"/>
              <a:t>int</a:t>
            </a:r>
            <a:r>
              <a:rPr lang="en-GB" sz="2000" dirty="0"/>
              <a:t> </a:t>
            </a:r>
            <a:r>
              <a:rPr lang="en-GB" sz="2000" dirty="0" err="1"/>
              <a:t>getSalary</a:t>
            </a:r>
            <a:r>
              <a:rPr lang="en-GB" sz="2000" dirty="0"/>
              <a:t>() {</a:t>
            </a:r>
          </a:p>
          <a:p>
            <a:pPr>
              <a:spcBef>
                <a:spcPts val="0"/>
              </a:spcBef>
              <a:buNone/>
            </a:pPr>
            <a:r>
              <a:rPr lang="en-GB" sz="2000" dirty="0"/>
              <a:t>      return salary; </a:t>
            </a:r>
          </a:p>
          <a:p>
            <a:pPr>
              <a:spcBef>
                <a:spcPts val="0"/>
              </a:spcBef>
              <a:buNone/>
            </a:pPr>
            <a:r>
              <a:rPr lang="en-GB" sz="2000" dirty="0"/>
              <a:t>} </a:t>
            </a:r>
          </a:p>
          <a:p>
            <a:pPr>
              <a:spcBef>
                <a:spcPts val="0"/>
              </a:spcBef>
              <a:buNone/>
            </a:pPr>
            <a:r>
              <a:rPr lang="en-GB" sz="2000" dirty="0"/>
              <a:t>public void </a:t>
            </a:r>
            <a:r>
              <a:rPr lang="en-GB" sz="2000" dirty="0" err="1"/>
              <a:t>setSalary</a:t>
            </a:r>
            <a:r>
              <a:rPr lang="en-GB" sz="2000" dirty="0"/>
              <a:t>( </a:t>
            </a:r>
            <a:r>
              <a:rPr lang="en-GB" sz="2000" dirty="0" err="1"/>
              <a:t>int</a:t>
            </a:r>
            <a:r>
              <a:rPr lang="en-GB" sz="2000" dirty="0"/>
              <a:t> salary ) { </a:t>
            </a:r>
          </a:p>
          <a:p>
            <a:pPr>
              <a:spcBef>
                <a:spcPts val="0"/>
              </a:spcBef>
              <a:buNone/>
            </a:pPr>
            <a:r>
              <a:rPr lang="en-GB" sz="2000" dirty="0"/>
              <a:t>       </a:t>
            </a:r>
            <a:r>
              <a:rPr lang="en-GB" sz="2000" dirty="0" err="1"/>
              <a:t>this.salary</a:t>
            </a:r>
            <a:r>
              <a:rPr lang="en-GB" sz="2000" dirty="0"/>
              <a:t> = salary; </a:t>
            </a:r>
          </a:p>
          <a:p>
            <a:pPr>
              <a:spcBef>
                <a:spcPts val="0"/>
              </a:spcBef>
              <a:buNone/>
            </a:pPr>
            <a:r>
              <a:rPr lang="en-GB" sz="2000" dirty="0"/>
              <a:t>}</a:t>
            </a:r>
          </a:p>
          <a:p>
            <a:pPr>
              <a:spcBef>
                <a:spcPts val="0"/>
              </a:spcBef>
              <a:buNone/>
            </a:pPr>
            <a:r>
              <a:rPr lang="en-GB" sz="2000" dirty="0"/>
              <a:t>}</a:t>
            </a:r>
            <a:endParaRPr lang="en-US" sz="2000" dirty="0"/>
          </a:p>
          <a:p>
            <a:pPr>
              <a:spcBef>
                <a:spcPts val="0"/>
              </a:spcBef>
              <a:buNone/>
            </a:pPr>
            <a:endParaRPr lang="en-US" sz="2000" dirty="0"/>
          </a:p>
          <a:p>
            <a:pPr>
              <a:spcBef>
                <a:spcPts val="0"/>
              </a:spcBef>
              <a:buNone/>
            </a:pPr>
            <a:endParaRPr lang="en-US" sz="2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Create Database Tables</a:t>
            </a:r>
            <a:br>
              <a:rPr lang="en-US" dirty="0"/>
            </a:br>
            <a:endParaRPr lang="en-US" dirty="0"/>
          </a:p>
        </p:txBody>
      </p:sp>
      <p:sp>
        <p:nvSpPr>
          <p:cNvPr id="3" name="Content Placeholder 2"/>
          <p:cNvSpPr>
            <a:spLocks noGrp="1"/>
          </p:cNvSpPr>
          <p:nvPr>
            <p:ph idx="1"/>
          </p:nvPr>
        </p:nvSpPr>
        <p:spPr/>
        <p:txBody>
          <a:bodyPr/>
          <a:lstStyle/>
          <a:p>
            <a:r>
              <a:rPr lang="en-GB" dirty="0"/>
              <a:t>creating tables in your database. There would be one table corresponding to each object, you are willing to provide persistence. Consider above objects need to be stored and retrieved into the following RDBMS table −</a:t>
            </a:r>
          </a:p>
          <a:p>
            <a:r>
              <a:rPr lang="en-GB" dirty="0"/>
              <a:t>create table EMPLOYEE ( id INT NOT NULL </a:t>
            </a:r>
            <a:r>
              <a:rPr lang="en-GB" dirty="0" err="1"/>
              <a:t>auto_increment</a:t>
            </a:r>
            <a:r>
              <a:rPr lang="en-GB" dirty="0"/>
              <a:t>, </a:t>
            </a:r>
            <a:r>
              <a:rPr lang="en-GB" dirty="0" err="1"/>
              <a:t>firstname</a:t>
            </a:r>
            <a:r>
              <a:rPr lang="en-GB" dirty="0"/>
              <a:t> VARCHAR(20) default NULL, </a:t>
            </a:r>
            <a:r>
              <a:rPr lang="en-GB" dirty="0" err="1"/>
              <a:t>lastname</a:t>
            </a:r>
            <a:r>
              <a:rPr lang="en-GB" dirty="0"/>
              <a:t> VARCHAR(20) default NULL, salary INT default NULL, PRIMARY KEY (id) );</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26</a:t>
            </a:fld>
            <a:endParaRPr lang="en-US"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GB" dirty="0"/>
              <a:t/>
            </a:r>
            <a:br>
              <a:rPr lang="en-GB" dirty="0"/>
            </a:br>
            <a:r>
              <a:rPr lang="en-GB" dirty="0"/>
              <a:t/>
            </a:r>
            <a:br>
              <a:rPr lang="en-GB" dirty="0"/>
            </a:br>
            <a:r>
              <a:rPr lang="en-GB" dirty="0"/>
              <a:t>5. Create the mapping file for Persistent class</a:t>
            </a:r>
            <a:br>
              <a:rPr lang="en-GB" dirty="0"/>
            </a:br>
            <a:r>
              <a:rPr lang="en-GB" dirty="0"/>
              <a:t/>
            </a:r>
            <a:br>
              <a:rPr lang="en-GB" dirty="0"/>
            </a:br>
            <a:endParaRPr lang="en-US" dirty="0"/>
          </a:p>
        </p:txBody>
      </p:sp>
      <p:sp>
        <p:nvSpPr>
          <p:cNvPr id="3" name="Content Placeholder 2"/>
          <p:cNvSpPr>
            <a:spLocks noGrp="1"/>
          </p:cNvSpPr>
          <p:nvPr>
            <p:ph idx="1"/>
          </p:nvPr>
        </p:nvSpPr>
        <p:spPr>
          <a:xfrm>
            <a:off x="838200" y="1000108"/>
            <a:ext cx="10515600" cy="5176855"/>
          </a:xfrm>
        </p:spPr>
        <p:txBody>
          <a:bodyPr/>
          <a:lstStyle/>
          <a:p>
            <a:r>
              <a:rPr lang="en-GB" sz="1800" dirty="0"/>
              <a:t>The mapping file name conventionally, should be </a:t>
            </a:r>
            <a:r>
              <a:rPr lang="en-GB" sz="1800" dirty="0" err="1"/>
              <a:t>class_name.hbm.xml</a:t>
            </a:r>
            <a:r>
              <a:rPr lang="en-GB" sz="1800" dirty="0"/>
              <a:t>. There are many elements of the mapping file.</a:t>
            </a:r>
          </a:p>
          <a:p>
            <a:r>
              <a:rPr lang="en-GB" sz="1800" b="1" dirty="0"/>
              <a:t>hibernate-mapping :</a:t>
            </a:r>
            <a:r>
              <a:rPr lang="en-GB" sz="1800" dirty="0"/>
              <a:t> It is the root element in the mapping file that contains all the mapping elements and which contains all the &lt;class&gt; elements.</a:t>
            </a:r>
          </a:p>
          <a:p>
            <a:r>
              <a:rPr lang="en-GB" sz="1800" b="1" dirty="0"/>
              <a:t>class :</a:t>
            </a:r>
            <a:r>
              <a:rPr lang="en-GB" sz="1800" dirty="0"/>
              <a:t> It is the sub-element of the hibernate-mapping element. It specifies the Persistent class. The </a:t>
            </a:r>
            <a:r>
              <a:rPr lang="en-GB" sz="1800" b="1" dirty="0"/>
              <a:t>&lt;class&gt;</a:t>
            </a:r>
            <a:r>
              <a:rPr lang="en-GB" sz="1800" dirty="0"/>
              <a:t> elements are used to define specific mappings from a Java classes to the database tables. The Java class name is specified using the </a:t>
            </a:r>
            <a:r>
              <a:rPr lang="en-GB" sz="1800" b="1" dirty="0"/>
              <a:t>name</a:t>
            </a:r>
            <a:r>
              <a:rPr lang="en-GB" sz="1800" dirty="0"/>
              <a:t> attribute of the class element and the database table name is specified using the </a:t>
            </a:r>
            <a:r>
              <a:rPr lang="en-GB" sz="1800" b="1" dirty="0"/>
              <a:t>table</a:t>
            </a:r>
            <a:r>
              <a:rPr lang="en-GB" sz="1800" dirty="0"/>
              <a:t> attribute.</a:t>
            </a:r>
          </a:p>
          <a:p>
            <a:r>
              <a:rPr lang="en-GB" sz="1800" dirty="0"/>
              <a:t>The </a:t>
            </a:r>
            <a:r>
              <a:rPr lang="en-GB" sz="1800" b="1" dirty="0"/>
              <a:t>&lt;meta&gt;</a:t>
            </a:r>
            <a:r>
              <a:rPr lang="en-GB" sz="1800" dirty="0"/>
              <a:t> element is optional element and can be used to create the class description.</a:t>
            </a:r>
          </a:p>
          <a:p>
            <a:r>
              <a:rPr lang="en-GB" sz="1800" b="1" dirty="0"/>
              <a:t>id :</a:t>
            </a:r>
            <a:r>
              <a:rPr lang="en-GB" sz="1800" dirty="0"/>
              <a:t> It is the </a:t>
            </a:r>
            <a:r>
              <a:rPr lang="en-GB" sz="1800" dirty="0" err="1"/>
              <a:t>subelement</a:t>
            </a:r>
            <a:r>
              <a:rPr lang="en-GB" sz="1800" dirty="0"/>
              <a:t> of class. The </a:t>
            </a:r>
            <a:r>
              <a:rPr lang="en-GB" sz="1800" b="1" dirty="0"/>
              <a:t>&lt;id&gt;</a:t>
            </a:r>
            <a:r>
              <a:rPr lang="en-GB" sz="1800" dirty="0"/>
              <a:t> element maps the unique ID attribute in class to the primary key of the database table. The </a:t>
            </a:r>
            <a:r>
              <a:rPr lang="en-GB" sz="1800" b="1" dirty="0"/>
              <a:t>name</a:t>
            </a:r>
            <a:r>
              <a:rPr lang="en-GB" sz="1800" dirty="0"/>
              <a:t> attribute of the id element refers to the property in the class and the </a:t>
            </a:r>
            <a:r>
              <a:rPr lang="en-GB" sz="1800" b="1" dirty="0"/>
              <a:t>column</a:t>
            </a:r>
            <a:r>
              <a:rPr lang="en-GB" sz="1800" dirty="0"/>
              <a:t> attribute refers to the column in the database table. The </a:t>
            </a:r>
            <a:r>
              <a:rPr lang="en-GB" sz="1800" b="1" dirty="0"/>
              <a:t>type</a:t>
            </a:r>
            <a:r>
              <a:rPr lang="en-GB" sz="1800" dirty="0"/>
              <a:t> attribute holds the hibernate mapping type, this mapping types will convert from Java to SQL data </a:t>
            </a:r>
            <a:r>
              <a:rPr lang="en-GB" sz="1800" dirty="0" err="1"/>
              <a:t>type.It</a:t>
            </a:r>
            <a:r>
              <a:rPr lang="en-GB" sz="1800" dirty="0"/>
              <a:t> specifies the primary key attribute in the class.</a:t>
            </a:r>
          </a:p>
          <a:p>
            <a:r>
              <a:rPr lang="en-GB" sz="1800" b="1" dirty="0"/>
              <a:t>generator :</a:t>
            </a:r>
            <a:r>
              <a:rPr lang="en-GB" sz="1800" dirty="0"/>
              <a:t> It is the sub-element of id. It is used to generate the primary key. There are many generator classes such as assigned, increment, </a:t>
            </a:r>
            <a:r>
              <a:rPr lang="en-GB" sz="1800" dirty="0" err="1"/>
              <a:t>hilo</a:t>
            </a:r>
            <a:r>
              <a:rPr lang="en-GB" sz="1800" dirty="0"/>
              <a:t>, sequence, native etc. The </a:t>
            </a:r>
            <a:r>
              <a:rPr lang="en-GB" sz="1800" b="1" dirty="0"/>
              <a:t>&lt;generator&gt;</a:t>
            </a:r>
            <a:r>
              <a:rPr lang="en-GB" sz="1800" dirty="0"/>
              <a:t> element within the id element is used to generate the primary key values automatically. The </a:t>
            </a:r>
            <a:r>
              <a:rPr lang="en-GB" sz="1800" b="1" dirty="0"/>
              <a:t>class</a:t>
            </a:r>
            <a:r>
              <a:rPr lang="en-GB" sz="1800" dirty="0"/>
              <a:t> attribute of the generator element is set to </a:t>
            </a:r>
            <a:r>
              <a:rPr lang="en-GB" sz="1800" b="1" dirty="0"/>
              <a:t>native</a:t>
            </a:r>
            <a:r>
              <a:rPr lang="en-GB" sz="1800" dirty="0"/>
              <a:t> to let hibernate pick up either </a:t>
            </a:r>
            <a:r>
              <a:rPr lang="en-GB" sz="1800" b="1" dirty="0"/>
              <a:t>identity, sequence</a:t>
            </a:r>
            <a:r>
              <a:rPr lang="en-GB" sz="1800" dirty="0"/>
              <a:t> or </a:t>
            </a:r>
            <a:r>
              <a:rPr lang="en-GB" sz="1800" b="1" dirty="0" err="1"/>
              <a:t>hilo</a:t>
            </a:r>
            <a:r>
              <a:rPr lang="en-GB" sz="1800" dirty="0"/>
              <a:t> algorithm to create primary key depending upon the capabilities of the underlying database.</a:t>
            </a:r>
          </a:p>
          <a:p>
            <a:pPr>
              <a:buNone/>
            </a:pPr>
            <a:endParaRPr lang="en-GB" sz="1800" dirty="0"/>
          </a:p>
          <a:p>
            <a:r>
              <a:rPr lang="en-GB" sz="1800" b="1" dirty="0"/>
              <a:t>property :</a:t>
            </a:r>
            <a:r>
              <a:rPr lang="en-GB" sz="1800" dirty="0"/>
              <a:t> It is the sub-element of class that specifies the property name of the Persistent class. The </a:t>
            </a:r>
            <a:r>
              <a:rPr lang="en-GB" sz="1800" b="1" dirty="0"/>
              <a:t>&lt;property&gt;</a:t>
            </a:r>
            <a:r>
              <a:rPr lang="en-GB" sz="1800" dirty="0"/>
              <a:t> element is used to map a Java class property to a column in the database table. The </a:t>
            </a:r>
            <a:r>
              <a:rPr lang="en-GB" sz="1800" b="1" dirty="0"/>
              <a:t>name</a:t>
            </a:r>
            <a:r>
              <a:rPr lang="en-GB" sz="1800" dirty="0"/>
              <a:t> attribute of the element refers to the property in the class and the </a:t>
            </a:r>
            <a:r>
              <a:rPr lang="en-GB" sz="1800" b="1" dirty="0"/>
              <a:t>column</a:t>
            </a:r>
            <a:r>
              <a:rPr lang="en-GB" sz="1800" dirty="0"/>
              <a:t> attribute refers to the column in the database table. The </a:t>
            </a:r>
            <a:r>
              <a:rPr lang="en-GB" sz="1800" b="1" dirty="0"/>
              <a:t>type</a:t>
            </a:r>
            <a:r>
              <a:rPr lang="en-GB" sz="1800" dirty="0"/>
              <a:t> attribute holds the hibernate mapping type, this mapping types will convert from Java to SQL data type.</a:t>
            </a:r>
          </a:p>
          <a:p>
            <a:r>
              <a:rPr lang="en-GB" sz="1800" dirty="0"/>
              <a:t>To create the mapping file, Right click on </a:t>
            </a:r>
            <a:r>
              <a:rPr lang="en-GB" sz="1800" b="1" dirty="0" err="1"/>
              <a:t>src</a:t>
            </a:r>
            <a:r>
              <a:rPr lang="en-GB" sz="1800" dirty="0"/>
              <a:t> - </a:t>
            </a:r>
            <a:r>
              <a:rPr lang="en-GB" sz="1800" b="1" dirty="0"/>
              <a:t>new</a:t>
            </a:r>
            <a:r>
              <a:rPr lang="en-GB" sz="1800" dirty="0"/>
              <a:t> - </a:t>
            </a:r>
            <a:r>
              <a:rPr lang="en-GB" sz="1800" b="1" dirty="0"/>
              <a:t>file</a:t>
            </a:r>
            <a:r>
              <a:rPr lang="en-GB" sz="1800" dirty="0"/>
              <a:t> - specify the file name (e.g. </a:t>
            </a:r>
            <a:r>
              <a:rPr lang="en-GB" sz="1800" dirty="0" err="1"/>
              <a:t>employee.hbm.xml</a:t>
            </a:r>
            <a:r>
              <a:rPr lang="en-GB" sz="1800" dirty="0"/>
              <a:t>) - </a:t>
            </a:r>
            <a:r>
              <a:rPr lang="en-GB" sz="1800" b="1" dirty="0"/>
              <a:t>ok</a:t>
            </a:r>
            <a:r>
              <a:rPr lang="en-GB" sz="1800" dirty="0"/>
              <a:t>. It must be outside the package.</a:t>
            </a:r>
          </a:p>
          <a:p>
            <a:r>
              <a:rPr lang="en-GB" sz="1800" dirty="0" err="1"/>
              <a:t>employee.hbm.xml</a:t>
            </a:r>
            <a:endParaRPr lang="en-GB" sz="1800" dirty="0"/>
          </a:p>
          <a:p>
            <a:pPr>
              <a:buNone/>
            </a:pPr>
            <a:r>
              <a:rPr lang="en-US" sz="1800" dirty="0"/>
              <a:t>&lt;?</a:t>
            </a:r>
            <a:r>
              <a:rPr lang="en-US" sz="1800" u="sng" dirty="0"/>
              <a:t>xml</a:t>
            </a:r>
            <a:r>
              <a:rPr lang="en-US" sz="1800" dirty="0"/>
              <a:t> version="1.0" encoding="UTF-8"?&gt;</a:t>
            </a:r>
          </a:p>
          <a:p>
            <a:pPr>
              <a:buNone/>
            </a:pPr>
            <a:r>
              <a:rPr lang="en-US" sz="1800" dirty="0"/>
              <a:t>&lt;!DOCTYPE </a:t>
            </a:r>
            <a:r>
              <a:rPr lang="en-US" sz="1800" u="sng" dirty="0"/>
              <a:t>hibernate</a:t>
            </a:r>
            <a:r>
              <a:rPr lang="en-US" sz="1800" dirty="0"/>
              <a:t>-mapping PUBLIC "-//</a:t>
            </a:r>
            <a:r>
              <a:rPr lang="en-US" sz="1800" u="sng" dirty="0"/>
              <a:t>Hibernate</a:t>
            </a:r>
            <a:r>
              <a:rPr lang="en-US" sz="1800" dirty="0"/>
              <a:t>/</a:t>
            </a:r>
            <a:r>
              <a:rPr lang="en-US" sz="1800" u="sng" dirty="0"/>
              <a:t>Hibernate</a:t>
            </a:r>
            <a:r>
              <a:rPr lang="en-US" sz="1800" dirty="0"/>
              <a:t> Mapping DTD 3.0//EN" "http://hibernate.sourceforge.net/hibernate-mapping-3.0.dtd" &gt;</a:t>
            </a:r>
          </a:p>
          <a:p>
            <a:pPr>
              <a:buNone/>
            </a:pPr>
            <a:r>
              <a:rPr lang="en-US" sz="1800" dirty="0"/>
              <a:t>&lt;hibernate-mapping&gt;</a:t>
            </a:r>
          </a:p>
          <a:p>
            <a:pPr>
              <a:buNone/>
            </a:pPr>
            <a:r>
              <a:rPr lang="en-US" sz="1800" dirty="0"/>
              <a:t> &lt;class name="</a:t>
            </a:r>
            <a:r>
              <a:rPr lang="en-US" sz="1800" dirty="0" err="1"/>
              <a:t>com.pu.Employee</a:t>
            </a:r>
            <a:r>
              <a:rPr lang="en-US" sz="1800" dirty="0"/>
              <a:t>" table="employee"&gt;  </a:t>
            </a:r>
          </a:p>
          <a:p>
            <a:pPr>
              <a:buNone/>
            </a:pPr>
            <a:r>
              <a:rPr lang="en-US" sz="1800" dirty="0"/>
              <a:t>      &lt;meta attribute = "class-description"&gt;</a:t>
            </a:r>
          </a:p>
          <a:p>
            <a:pPr>
              <a:buNone/>
            </a:pPr>
            <a:r>
              <a:rPr lang="en-US" sz="1800" dirty="0"/>
              <a:t>         This class contains the employee detail. </a:t>
            </a:r>
          </a:p>
          <a:p>
            <a:pPr>
              <a:buNone/>
            </a:pPr>
            <a:r>
              <a:rPr lang="en-US" sz="1800" dirty="0"/>
              <a:t>      &lt;/meta&gt;</a:t>
            </a:r>
          </a:p>
          <a:p>
            <a:pPr>
              <a:buNone/>
            </a:pPr>
            <a:r>
              <a:rPr lang="en-US" sz="1800" dirty="0"/>
              <a:t>      </a:t>
            </a:r>
          </a:p>
          <a:p>
            <a:pPr>
              <a:buNone/>
            </a:pPr>
            <a:r>
              <a:rPr lang="en-US" sz="1800" dirty="0"/>
              <a:t>      &lt;id name = "id" type = "</a:t>
            </a:r>
            <a:r>
              <a:rPr lang="en-US" sz="1800" u="sng" dirty="0" err="1"/>
              <a:t>int</a:t>
            </a:r>
            <a:r>
              <a:rPr lang="en-US" sz="1800" dirty="0"/>
              <a:t>" column = "id"&gt;</a:t>
            </a:r>
          </a:p>
          <a:p>
            <a:pPr>
              <a:buNone/>
            </a:pPr>
            <a:r>
              <a:rPr lang="en-US" sz="1800" dirty="0"/>
              <a:t>         &lt;generator class="assigned"/&gt;</a:t>
            </a:r>
          </a:p>
          <a:p>
            <a:pPr>
              <a:buNone/>
            </a:pPr>
            <a:r>
              <a:rPr lang="en-US" sz="1800" dirty="0"/>
              <a:t>      &lt;/id&gt;</a:t>
            </a:r>
          </a:p>
          <a:p>
            <a:pPr>
              <a:buNone/>
            </a:pPr>
            <a:r>
              <a:rPr lang="en-US" sz="1800" dirty="0"/>
              <a:t>      </a:t>
            </a:r>
          </a:p>
          <a:p>
            <a:pPr>
              <a:buNone/>
            </a:pPr>
            <a:r>
              <a:rPr lang="en-US" sz="1800" dirty="0"/>
              <a:t>      &lt;property name = "</a:t>
            </a:r>
            <a:r>
              <a:rPr lang="en-US" sz="1800" dirty="0" err="1"/>
              <a:t>firstName</a:t>
            </a:r>
            <a:r>
              <a:rPr lang="en-US" sz="1800" dirty="0"/>
              <a:t>" column = "</a:t>
            </a:r>
            <a:r>
              <a:rPr lang="en-US" sz="1800" dirty="0" err="1"/>
              <a:t>first_name</a:t>
            </a:r>
            <a:r>
              <a:rPr lang="en-US" sz="1800" dirty="0"/>
              <a:t>" type = "string"/&gt;</a:t>
            </a:r>
          </a:p>
          <a:p>
            <a:pPr>
              <a:buNone/>
            </a:pPr>
            <a:r>
              <a:rPr lang="en-US" sz="1800" dirty="0"/>
              <a:t>      &lt;property name = "</a:t>
            </a:r>
            <a:r>
              <a:rPr lang="en-US" sz="1800" dirty="0" err="1"/>
              <a:t>lastName</a:t>
            </a:r>
            <a:r>
              <a:rPr lang="en-US" sz="1800" dirty="0"/>
              <a:t>" column = "</a:t>
            </a:r>
            <a:r>
              <a:rPr lang="en-US" sz="1800" dirty="0" err="1"/>
              <a:t>last_name</a:t>
            </a:r>
            <a:r>
              <a:rPr lang="en-US" sz="1800" dirty="0"/>
              <a:t>" type = "string"/&gt;</a:t>
            </a:r>
          </a:p>
          <a:p>
            <a:pPr>
              <a:buNone/>
            </a:pPr>
            <a:r>
              <a:rPr lang="en-US" sz="1800" dirty="0"/>
              <a:t>      &lt;property name = "salary" column = "salary" type = "</a:t>
            </a:r>
            <a:r>
              <a:rPr lang="en-US" sz="1800" u="sng" dirty="0" err="1"/>
              <a:t>int</a:t>
            </a:r>
            <a:r>
              <a:rPr lang="en-US" sz="1800" dirty="0"/>
              <a:t>"/&gt;</a:t>
            </a:r>
          </a:p>
          <a:p>
            <a:pPr>
              <a:buNone/>
            </a:pPr>
            <a:r>
              <a:rPr lang="en-US" sz="1800" dirty="0"/>
              <a:t>      </a:t>
            </a:r>
          </a:p>
          <a:p>
            <a:pPr>
              <a:buNone/>
            </a:pPr>
            <a:r>
              <a:rPr lang="en-US" sz="1800" dirty="0"/>
              <a:t>            </a:t>
            </a:r>
          </a:p>
          <a:p>
            <a:pPr>
              <a:buNone/>
            </a:pPr>
            <a:r>
              <a:rPr lang="en-US" sz="1800" dirty="0"/>
              <a:t>  &lt;/class&gt; </a:t>
            </a:r>
          </a:p>
          <a:p>
            <a:pPr>
              <a:buNone/>
            </a:pPr>
            <a:r>
              <a:rPr lang="en-US" sz="1800" dirty="0"/>
              <a:t>&lt;/hibernate-mapping&gt;</a:t>
            </a:r>
          </a:p>
          <a:p>
            <a:pPr>
              <a:spcBef>
                <a:spcPts val="600"/>
              </a:spcBef>
              <a:buNone/>
            </a:pPr>
            <a:endParaRPr lang="en-US" sz="18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27</a:t>
            </a:fld>
            <a:endParaRPr lang="en-US"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6. Create the Configuration file</a:t>
            </a:r>
          </a:p>
        </p:txBody>
      </p:sp>
      <p:sp>
        <p:nvSpPr>
          <p:cNvPr id="3" name="Content Placeholder 2"/>
          <p:cNvSpPr>
            <a:spLocks noGrp="1"/>
          </p:cNvSpPr>
          <p:nvPr>
            <p:ph idx="1"/>
          </p:nvPr>
        </p:nvSpPr>
        <p:spPr>
          <a:xfrm>
            <a:off x="838200" y="1214422"/>
            <a:ext cx="10515600" cy="4962541"/>
          </a:xfrm>
        </p:spPr>
        <p:txBody>
          <a:bodyPr/>
          <a:lstStyle/>
          <a:p>
            <a:r>
              <a:rPr lang="en-GB" sz="2000" dirty="0"/>
              <a:t>Hibernate also requires a set of configuration settings related to database and other related parameters. All such information is usually supplied as a standard Java properties file called </a:t>
            </a:r>
            <a:r>
              <a:rPr lang="en-GB" sz="2000" b="1" dirty="0" err="1"/>
              <a:t>hibernate.properties</a:t>
            </a:r>
            <a:r>
              <a:rPr lang="en-GB" sz="2000" dirty="0"/>
              <a:t>, or as an XML file named </a:t>
            </a:r>
            <a:r>
              <a:rPr lang="en-GB" sz="2000" b="1" dirty="0" err="1"/>
              <a:t>hibernate.cfg.xml</a:t>
            </a:r>
            <a:r>
              <a:rPr lang="en-GB" sz="2000" dirty="0"/>
              <a:t>.</a:t>
            </a:r>
          </a:p>
          <a:p>
            <a:r>
              <a:rPr lang="en-GB" sz="2000" dirty="0"/>
              <a:t>The configuration file contains all the </a:t>
            </a:r>
            <a:r>
              <a:rPr lang="en-GB" sz="2000" dirty="0" err="1"/>
              <a:t>informations</a:t>
            </a:r>
            <a:r>
              <a:rPr lang="en-GB" sz="2000" dirty="0"/>
              <a:t> for the database such as </a:t>
            </a:r>
            <a:r>
              <a:rPr lang="en-GB" sz="2000" dirty="0" err="1"/>
              <a:t>connection_url</a:t>
            </a:r>
            <a:r>
              <a:rPr lang="en-GB" sz="2000" dirty="0"/>
              <a:t>, </a:t>
            </a:r>
            <a:r>
              <a:rPr lang="en-GB" sz="2000" dirty="0" err="1"/>
              <a:t>driver_class</a:t>
            </a:r>
            <a:r>
              <a:rPr lang="en-GB" sz="2000" dirty="0"/>
              <a:t>, username, password etc.</a:t>
            </a:r>
          </a:p>
          <a:p>
            <a:r>
              <a:rPr lang="en-GB" sz="2000" dirty="0"/>
              <a:t> To create the configuration file, right click on </a:t>
            </a:r>
            <a:r>
              <a:rPr lang="en-GB" sz="2000" dirty="0" err="1"/>
              <a:t>src</a:t>
            </a:r>
            <a:r>
              <a:rPr lang="en-GB" sz="2000" dirty="0"/>
              <a:t> - new - file. Now specify the configuration file name e.g. </a:t>
            </a:r>
            <a:r>
              <a:rPr lang="en-GB" sz="2000" dirty="0" err="1"/>
              <a:t>hibernate.cfg.xml</a:t>
            </a:r>
            <a:r>
              <a:rPr lang="en-GB" dirty="0"/>
              <a:t>.</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28</a:t>
            </a:fld>
            <a:endParaRPr lang="en-US"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GB" dirty="0"/>
              <a:t>7. Create the Application class that retrieves or stores the persistent object</a:t>
            </a:r>
          </a:p>
        </p:txBody>
      </p:sp>
      <p:sp>
        <p:nvSpPr>
          <p:cNvPr id="3" name="Content Placeholder 2"/>
          <p:cNvSpPr>
            <a:spLocks noGrp="1"/>
          </p:cNvSpPr>
          <p:nvPr>
            <p:ph idx="1"/>
          </p:nvPr>
        </p:nvSpPr>
        <p:spPr>
          <a:xfrm>
            <a:off x="838200" y="1362057"/>
            <a:ext cx="10515600" cy="5176855"/>
          </a:xfrm>
        </p:spPr>
        <p:txBody>
          <a:bodyPr/>
          <a:lstStyle/>
          <a:p>
            <a:r>
              <a:rPr lang="en-US" dirty="0"/>
              <a:t>n this class, we are simply storing the employee object to the database.</a:t>
            </a:r>
          </a:p>
          <a:p>
            <a:pPr>
              <a:spcBef>
                <a:spcPts val="0"/>
              </a:spcBef>
              <a:buNone/>
            </a:pPr>
            <a:r>
              <a:rPr lang="en-US" sz="2000" b="1" dirty="0"/>
              <a:t>package</a:t>
            </a:r>
            <a:r>
              <a:rPr lang="en-US" sz="2000" dirty="0"/>
              <a:t> </a:t>
            </a:r>
            <a:r>
              <a:rPr lang="en-US" sz="2000" dirty="0" err="1"/>
              <a:t>com.javatpoint.mypackage</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org.hibernate.Session</a:t>
            </a:r>
            <a:r>
              <a:rPr lang="en-US" sz="2000" dirty="0"/>
              <a:t>;  </a:t>
            </a:r>
          </a:p>
          <a:p>
            <a:pPr>
              <a:spcBef>
                <a:spcPts val="0"/>
              </a:spcBef>
              <a:buNone/>
            </a:pPr>
            <a:r>
              <a:rPr lang="en-US" sz="2000" b="1" dirty="0"/>
              <a:t>import</a:t>
            </a:r>
            <a:r>
              <a:rPr lang="en-US" sz="2000" dirty="0"/>
              <a:t> </a:t>
            </a:r>
            <a:r>
              <a:rPr lang="en-US" sz="2000" dirty="0" err="1"/>
              <a:t>org.hibernate.SessionFactory</a:t>
            </a:r>
            <a:r>
              <a:rPr lang="en-US" sz="2000" dirty="0"/>
              <a:t>;  </a:t>
            </a:r>
          </a:p>
          <a:p>
            <a:pPr>
              <a:spcBef>
                <a:spcPts val="0"/>
              </a:spcBef>
              <a:buNone/>
            </a:pPr>
            <a:r>
              <a:rPr lang="en-US" sz="2000" b="1" dirty="0"/>
              <a:t>import</a:t>
            </a:r>
            <a:r>
              <a:rPr lang="en-US" sz="2000" dirty="0"/>
              <a:t> </a:t>
            </a:r>
            <a:r>
              <a:rPr lang="en-US" sz="2000" dirty="0" err="1"/>
              <a:t>org.hibernate.Transaction</a:t>
            </a:r>
            <a:r>
              <a:rPr lang="en-US" sz="2000" dirty="0"/>
              <a:t>;  </a:t>
            </a:r>
          </a:p>
          <a:p>
            <a:pPr>
              <a:spcBef>
                <a:spcPts val="0"/>
              </a:spcBef>
              <a:buNone/>
            </a:pPr>
            <a:r>
              <a:rPr lang="en-US" sz="2000" b="1" dirty="0"/>
              <a:t>import</a:t>
            </a:r>
            <a:r>
              <a:rPr lang="en-US" sz="2000" dirty="0"/>
              <a:t> </a:t>
            </a:r>
            <a:r>
              <a:rPr lang="en-US" sz="2000" dirty="0" err="1"/>
              <a:t>org.hibernate.boot.Metadata</a:t>
            </a:r>
            <a:r>
              <a:rPr lang="en-US" sz="2000" dirty="0"/>
              <a:t>;  </a:t>
            </a:r>
          </a:p>
          <a:p>
            <a:pPr>
              <a:spcBef>
                <a:spcPts val="0"/>
              </a:spcBef>
              <a:buNone/>
            </a:pPr>
            <a:r>
              <a:rPr lang="en-US" sz="2000" b="1" dirty="0"/>
              <a:t>import</a:t>
            </a:r>
            <a:r>
              <a:rPr lang="en-US" sz="2000" dirty="0"/>
              <a:t> </a:t>
            </a:r>
            <a:r>
              <a:rPr lang="en-US" sz="2000" dirty="0" err="1"/>
              <a:t>org.hibernate.boot.MetadataSources</a:t>
            </a:r>
            <a:r>
              <a:rPr lang="en-US" sz="2000" dirty="0"/>
              <a:t>;  </a:t>
            </a:r>
          </a:p>
          <a:p>
            <a:pPr>
              <a:spcBef>
                <a:spcPts val="0"/>
              </a:spcBef>
              <a:buNone/>
            </a:pPr>
            <a:r>
              <a:rPr lang="en-US" sz="2000" b="1" dirty="0"/>
              <a:t>import</a:t>
            </a:r>
            <a:r>
              <a:rPr lang="en-US" sz="2000" dirty="0"/>
              <a:t> </a:t>
            </a:r>
            <a:r>
              <a:rPr lang="en-US" sz="2000" dirty="0" err="1"/>
              <a:t>org.hibernate.boot.registry.StandardServiceRegistry</a:t>
            </a:r>
            <a:r>
              <a:rPr lang="en-US" sz="2000" dirty="0"/>
              <a:t>;  </a:t>
            </a:r>
          </a:p>
          <a:p>
            <a:pPr>
              <a:spcBef>
                <a:spcPts val="0"/>
              </a:spcBef>
              <a:buNone/>
            </a:pPr>
            <a:r>
              <a:rPr lang="en-US" sz="2000" b="1" dirty="0"/>
              <a:t>import</a:t>
            </a:r>
            <a:r>
              <a:rPr lang="en-US" sz="2000" dirty="0"/>
              <a:t> </a:t>
            </a:r>
            <a:r>
              <a:rPr lang="en-US" sz="2000" dirty="0" err="1"/>
              <a:t>org.hibernate.boot.registry.StandardServiceRegistryBuilder</a:t>
            </a:r>
            <a:r>
              <a:rPr lang="en-US" sz="2000" dirty="0"/>
              <a:t>;  </a:t>
            </a:r>
          </a:p>
          <a:p>
            <a:pPr>
              <a:spcBef>
                <a:spcPts val="0"/>
              </a:spcBef>
              <a:buNone/>
            </a:pPr>
            <a:r>
              <a:rPr lang="en-US" sz="2000" dirty="0"/>
              <a:t>  </a:t>
            </a:r>
          </a:p>
          <a:p>
            <a:pPr>
              <a:spcBef>
                <a:spcPts val="0"/>
              </a:spcBef>
              <a:buNone/>
            </a:pPr>
            <a:r>
              <a:rPr lang="en-US" b="1" dirty="0"/>
              <a:t>public</a:t>
            </a:r>
            <a:r>
              <a:rPr lang="en-US" dirty="0"/>
              <a:t> </a:t>
            </a:r>
            <a:r>
              <a:rPr lang="en-US" b="1" dirty="0"/>
              <a:t>class</a:t>
            </a:r>
            <a:r>
              <a:rPr lang="en-US" dirty="0"/>
              <a:t> </a:t>
            </a:r>
            <a:r>
              <a:rPr lang="en-US" dirty="0" err="1"/>
              <a:t>StoreData</a:t>
            </a:r>
            <a:r>
              <a:rPr lang="en-US" dirty="0"/>
              <a:t> {  </a:t>
            </a:r>
          </a:p>
          <a:p>
            <a:pPr>
              <a:spcBef>
                <a:spcPts val="0"/>
              </a:spcBef>
              <a:buNone/>
            </a:pPr>
            <a:r>
              <a:rPr lang="en-US" dirty="0"/>
              <a:t>  </a:t>
            </a:r>
          </a:p>
          <a:p>
            <a:pPr>
              <a:spcBef>
                <a:spcPts val="0"/>
              </a:spcBef>
              <a:buNone/>
            </a:pPr>
            <a:r>
              <a:rPr lang="en-US" dirty="0"/>
              <a:t>    </a:t>
            </a:r>
            <a:r>
              <a:rPr lang="en-US" b="1" dirty="0"/>
              <a:t>public</a:t>
            </a:r>
            <a:r>
              <a:rPr lang="en-US" dirty="0"/>
              <a:t> </a:t>
            </a:r>
            <a:r>
              <a:rPr lang="en-US" b="1" dirty="0"/>
              <a:t>static</a:t>
            </a:r>
            <a:r>
              <a:rPr lang="en-US" dirty="0"/>
              <a:t> </a:t>
            </a:r>
            <a:r>
              <a:rPr lang="en-US" b="1" dirty="0"/>
              <a:t>void</a:t>
            </a:r>
            <a:r>
              <a:rPr lang="en-US" dirty="0"/>
              <a:t> main( String[] </a:t>
            </a:r>
            <a:r>
              <a:rPr lang="en-US" dirty="0" err="1"/>
              <a:t>args</a:t>
            </a:r>
            <a:r>
              <a:rPr lang="en-US" dirty="0"/>
              <a:t> )  </a:t>
            </a:r>
          </a:p>
          <a:p>
            <a:pPr>
              <a:spcBef>
                <a:spcPts val="0"/>
              </a:spcBef>
              <a:buNone/>
            </a:pPr>
            <a:r>
              <a:rPr lang="en-US" dirty="0"/>
              <a:t>    {  </a:t>
            </a:r>
          </a:p>
          <a:p>
            <a:pPr>
              <a:spcBef>
                <a:spcPts val="0"/>
              </a:spcBef>
              <a:buNone/>
            </a:pPr>
            <a:r>
              <a:rPr lang="en-US" dirty="0"/>
              <a:t>         </a:t>
            </a:r>
            <a:r>
              <a:rPr lang="en-US" dirty="0" err="1"/>
              <a:t>StandardServiceRegistry</a:t>
            </a:r>
            <a:r>
              <a:rPr lang="en-US" dirty="0"/>
              <a:t> </a:t>
            </a:r>
            <a:r>
              <a:rPr lang="en-US" dirty="0" err="1"/>
              <a:t>ssr</a:t>
            </a:r>
            <a:r>
              <a:rPr lang="en-US" dirty="0"/>
              <a:t> = </a:t>
            </a:r>
            <a:r>
              <a:rPr lang="en-US" b="1" dirty="0"/>
              <a:t>new</a:t>
            </a:r>
            <a:r>
              <a:rPr lang="en-US" dirty="0"/>
              <a:t> </a:t>
            </a:r>
            <a:r>
              <a:rPr lang="en-US" dirty="0" err="1"/>
              <a:t>StandardServiceRegistryBuilder</a:t>
            </a:r>
            <a:r>
              <a:rPr lang="en-US" dirty="0"/>
              <a:t>().configure("</a:t>
            </a:r>
            <a:r>
              <a:rPr lang="en-US" dirty="0" err="1"/>
              <a:t>hibernate.cfg.xml</a:t>
            </a:r>
            <a:r>
              <a:rPr lang="en-US" dirty="0"/>
              <a:t>").build();  </a:t>
            </a:r>
          </a:p>
          <a:p>
            <a:pPr>
              <a:spcBef>
                <a:spcPts val="0"/>
              </a:spcBef>
              <a:buNone/>
            </a:pPr>
            <a:r>
              <a:rPr lang="en-US" dirty="0"/>
              <a:t>            Metadata meta = </a:t>
            </a:r>
            <a:r>
              <a:rPr lang="en-US" b="1" dirty="0"/>
              <a:t>new</a:t>
            </a:r>
            <a:r>
              <a:rPr lang="en-US" dirty="0"/>
              <a:t> </a:t>
            </a:r>
            <a:r>
              <a:rPr lang="en-US" dirty="0" err="1"/>
              <a:t>MetadataSources</a:t>
            </a:r>
            <a:r>
              <a:rPr lang="en-US" dirty="0"/>
              <a:t>(</a:t>
            </a:r>
            <a:r>
              <a:rPr lang="en-US" dirty="0" err="1"/>
              <a:t>ssr</a:t>
            </a:r>
            <a:r>
              <a:rPr lang="en-US" dirty="0"/>
              <a:t>).</a:t>
            </a:r>
            <a:r>
              <a:rPr lang="en-US" dirty="0" err="1"/>
              <a:t>getMetadataBuilder</a:t>
            </a:r>
            <a:r>
              <a:rPr lang="en-US" dirty="0"/>
              <a:t>().build();  </a:t>
            </a:r>
          </a:p>
          <a:p>
            <a:pPr>
              <a:spcBef>
                <a:spcPts val="0"/>
              </a:spcBef>
              <a:buNone/>
            </a:pPr>
            <a:r>
              <a:rPr lang="en-US" dirty="0"/>
              <a:t>          </a:t>
            </a:r>
          </a:p>
          <a:p>
            <a:pPr>
              <a:spcBef>
                <a:spcPts val="0"/>
              </a:spcBef>
              <a:buNone/>
            </a:pPr>
            <a:r>
              <a:rPr lang="en-US" dirty="0"/>
              <a:t>        </a:t>
            </a:r>
            <a:r>
              <a:rPr lang="en-US" dirty="0" err="1"/>
              <a:t>SessionFactory</a:t>
            </a:r>
            <a:r>
              <a:rPr lang="en-US" dirty="0"/>
              <a:t> factory = </a:t>
            </a:r>
            <a:r>
              <a:rPr lang="en-US" dirty="0" err="1"/>
              <a:t>meta.getSessionFactoryBuilder</a:t>
            </a:r>
            <a:r>
              <a:rPr lang="en-US" dirty="0"/>
              <a:t>().build();  </a:t>
            </a:r>
          </a:p>
          <a:p>
            <a:pPr>
              <a:spcBef>
                <a:spcPts val="0"/>
              </a:spcBef>
              <a:buNone/>
            </a:pPr>
            <a:r>
              <a:rPr lang="en-US" dirty="0"/>
              <a:t>        Session </a:t>
            </a:r>
            <a:r>
              <a:rPr lang="en-US" dirty="0" err="1"/>
              <a:t>session</a:t>
            </a:r>
            <a:r>
              <a:rPr lang="en-US" dirty="0"/>
              <a:t> = </a:t>
            </a:r>
            <a:r>
              <a:rPr lang="en-US" dirty="0" err="1"/>
              <a:t>factory.openSession</a:t>
            </a:r>
            <a:r>
              <a:rPr lang="en-US" dirty="0"/>
              <a:t>();  </a:t>
            </a:r>
          </a:p>
          <a:p>
            <a:pPr>
              <a:spcBef>
                <a:spcPts val="0"/>
              </a:spcBef>
              <a:buNone/>
            </a:pPr>
            <a:r>
              <a:rPr lang="en-US" dirty="0"/>
              <a:t>        Transaction t = </a:t>
            </a:r>
            <a:r>
              <a:rPr lang="en-US" dirty="0" err="1"/>
              <a:t>session.beginTransaction</a:t>
            </a:r>
            <a:r>
              <a:rPr lang="en-US" dirty="0"/>
              <a:t>();  </a:t>
            </a:r>
          </a:p>
          <a:p>
            <a:pPr>
              <a:spcBef>
                <a:spcPts val="0"/>
              </a:spcBef>
              <a:buNone/>
            </a:pPr>
            <a:r>
              <a:rPr lang="en-US" dirty="0"/>
              <a:t>          </a:t>
            </a:r>
          </a:p>
          <a:p>
            <a:pPr>
              <a:spcBef>
                <a:spcPts val="0"/>
              </a:spcBef>
              <a:buNone/>
            </a:pPr>
            <a:r>
              <a:rPr lang="en-US" dirty="0"/>
              <a:t>         Employee e1=</a:t>
            </a:r>
            <a:r>
              <a:rPr lang="en-US" b="1" dirty="0"/>
              <a:t>new</a:t>
            </a:r>
            <a:r>
              <a:rPr lang="en-US" dirty="0"/>
              <a:t> Employee();    </a:t>
            </a:r>
          </a:p>
          <a:p>
            <a:pPr>
              <a:spcBef>
                <a:spcPts val="0"/>
              </a:spcBef>
              <a:buNone/>
            </a:pPr>
            <a:r>
              <a:rPr lang="en-US" dirty="0"/>
              <a:t>            e1.setId(1);    </a:t>
            </a:r>
          </a:p>
          <a:p>
            <a:pPr>
              <a:spcBef>
                <a:spcPts val="0"/>
              </a:spcBef>
              <a:buNone/>
            </a:pPr>
            <a:r>
              <a:rPr lang="en-US" dirty="0"/>
              <a:t>            e1.setFirstName("</a:t>
            </a:r>
            <a:r>
              <a:rPr lang="en-US" dirty="0" err="1"/>
              <a:t>Gaurav</a:t>
            </a:r>
            <a:r>
              <a:rPr lang="en-US" dirty="0"/>
              <a:t>");    </a:t>
            </a:r>
          </a:p>
          <a:p>
            <a:pPr>
              <a:spcBef>
                <a:spcPts val="0"/>
              </a:spcBef>
              <a:buNone/>
            </a:pPr>
            <a:r>
              <a:rPr lang="en-US" dirty="0"/>
              <a:t>            e1.setLastName("</a:t>
            </a:r>
            <a:r>
              <a:rPr lang="en-US" dirty="0" err="1"/>
              <a:t>Chawla</a:t>
            </a:r>
            <a:r>
              <a:rPr lang="en-US" dirty="0"/>
              <a:t>");</a:t>
            </a:r>
          </a:p>
          <a:p>
            <a:pPr>
              <a:spcBef>
                <a:spcPts val="0"/>
              </a:spcBef>
              <a:buNone/>
            </a:pPr>
            <a:r>
              <a:rPr lang="en-US" dirty="0"/>
              <a:t>            e1.setSalary(10000);    </a:t>
            </a:r>
          </a:p>
          <a:p>
            <a:pPr>
              <a:spcBef>
                <a:spcPts val="0"/>
              </a:spcBef>
              <a:buNone/>
            </a:pPr>
            <a:r>
              <a:rPr lang="en-US" dirty="0"/>
              <a:t>         </a:t>
            </a:r>
          </a:p>
          <a:p>
            <a:pPr>
              <a:spcBef>
                <a:spcPts val="0"/>
              </a:spcBef>
              <a:buNone/>
            </a:pPr>
            <a:r>
              <a:rPr lang="en-US" dirty="0"/>
              <a:t>       </a:t>
            </a:r>
            <a:r>
              <a:rPr lang="en-US" dirty="0" err="1"/>
              <a:t>session.save</a:t>
            </a:r>
            <a:r>
              <a:rPr lang="en-US" dirty="0"/>
              <a:t>(e1);  </a:t>
            </a:r>
          </a:p>
          <a:p>
            <a:pPr>
              <a:spcBef>
                <a:spcPts val="0"/>
              </a:spcBef>
              <a:buNone/>
            </a:pPr>
            <a:r>
              <a:rPr lang="en-US" dirty="0"/>
              <a:t>       </a:t>
            </a:r>
            <a:r>
              <a:rPr lang="en-US" dirty="0" err="1"/>
              <a:t>t.commit</a:t>
            </a:r>
            <a:r>
              <a:rPr lang="en-US" dirty="0"/>
              <a:t>();  </a:t>
            </a:r>
          </a:p>
          <a:p>
            <a:pPr>
              <a:spcBef>
                <a:spcPts val="0"/>
              </a:spcBef>
              <a:buNone/>
            </a:pPr>
            <a:r>
              <a:rPr lang="en-US" dirty="0"/>
              <a:t>       </a:t>
            </a:r>
            <a:r>
              <a:rPr lang="en-US" dirty="0" err="1"/>
              <a:t>System.out.println</a:t>
            </a:r>
            <a:r>
              <a:rPr lang="en-US" dirty="0"/>
              <a:t>("successfully saved");    </a:t>
            </a:r>
          </a:p>
          <a:p>
            <a:pPr>
              <a:spcBef>
                <a:spcPts val="0"/>
              </a:spcBef>
              <a:buNone/>
            </a:pPr>
            <a:r>
              <a:rPr lang="en-US" dirty="0"/>
              <a:t>        </a:t>
            </a:r>
            <a:r>
              <a:rPr lang="en-US" dirty="0" err="1"/>
              <a:t>factory.close</a:t>
            </a:r>
            <a:r>
              <a:rPr lang="en-US" dirty="0"/>
              <a:t>();  </a:t>
            </a:r>
          </a:p>
          <a:p>
            <a:pPr>
              <a:spcBef>
                <a:spcPts val="0"/>
              </a:spcBef>
              <a:buNone/>
            </a:pPr>
            <a:r>
              <a:rPr lang="en-US" dirty="0"/>
              <a:t>        </a:t>
            </a:r>
            <a:r>
              <a:rPr lang="en-US" dirty="0" err="1"/>
              <a:t>session.close</a:t>
            </a:r>
            <a:r>
              <a:rPr lang="en-US" dirty="0"/>
              <a:t>();     </a:t>
            </a:r>
          </a:p>
          <a:p>
            <a:pPr>
              <a:spcBef>
                <a:spcPts val="0"/>
              </a:spcBef>
              <a:buNone/>
            </a:pPr>
            <a:r>
              <a:rPr lang="en-US" dirty="0"/>
              <a:t>    }  </a:t>
            </a:r>
          </a:p>
          <a:p>
            <a:pPr>
              <a:spcBef>
                <a:spcPts val="0"/>
              </a:spcBef>
              <a:buNone/>
            </a:pPr>
            <a:r>
              <a:rPr lang="en-US" dirty="0"/>
              <a:t>}  </a:t>
            </a:r>
          </a:p>
          <a:p>
            <a:pPr>
              <a:spcBef>
                <a:spcPts val="0"/>
              </a:spcBef>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29</a:t>
            </a:fld>
            <a:endParaRPr lang="en-US"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r>
              <a:rPr lang="en-US" dirty="0"/>
              <a:t/>
            </a:r>
            <a:br>
              <a:rPr lang="en-US" dirty="0"/>
            </a:br>
            <a:r>
              <a:rPr lang="en-US" dirty="0"/>
              <a:t/>
            </a:r>
            <a:br>
              <a:rPr lang="en-US" dirty="0"/>
            </a:br>
            <a:r>
              <a:rPr lang="en-US" dirty="0"/>
              <a:t>Hibernate Framework</a:t>
            </a:r>
            <a:br>
              <a:rPr lang="en-US" dirty="0"/>
            </a:br>
            <a:r>
              <a:rPr lang="en-IN" dirty="0"/>
              <a:t/>
            </a:r>
            <a:br>
              <a:rPr lang="en-IN" dirty="0"/>
            </a:br>
            <a:endParaRPr lang="en-US" dirty="0"/>
          </a:p>
        </p:txBody>
      </p:sp>
      <p:sp>
        <p:nvSpPr>
          <p:cNvPr id="3" name="Content Placeholder 2"/>
          <p:cNvSpPr>
            <a:spLocks noGrp="1"/>
          </p:cNvSpPr>
          <p:nvPr>
            <p:ph idx="1"/>
          </p:nvPr>
        </p:nvSpPr>
        <p:spPr>
          <a:xfrm>
            <a:off x="838200" y="1071546"/>
            <a:ext cx="10515600" cy="5105417"/>
          </a:xfrm>
        </p:spPr>
        <p:txBody>
          <a:bodyPr/>
          <a:lstStyle/>
          <a:p>
            <a:r>
              <a:rPr lang="en-GB" dirty="0"/>
              <a:t>Hibernate is a Java framework that simplifies the development of Java application to interact with the database.</a:t>
            </a:r>
          </a:p>
          <a:p>
            <a:r>
              <a:rPr lang="en-GB" dirty="0"/>
              <a:t> It is an open source, lightweight, ORM (Object Relational Mapping) tool. Created by Gavin King in 2001. It is a powerful, high performance Object-Relational Persistence and Query service for any Java Application.</a:t>
            </a:r>
          </a:p>
          <a:p>
            <a:r>
              <a:rPr lang="en-GB" dirty="0"/>
              <a:t>Hibernate implements the specifications of JPA (Java Persistence API) for data persistence.</a:t>
            </a:r>
          </a:p>
          <a:p>
            <a:r>
              <a:rPr lang="en-GB" dirty="0"/>
              <a:t>a high-performance Object/Relational persistence and query service, which is licensed under the open source GNU Lesser General Public License (LGPL) and is free to download. </a:t>
            </a:r>
          </a:p>
          <a:p>
            <a:r>
              <a:rPr lang="en-GB" dirty="0"/>
              <a:t>Hibernate not only takes care of the mapping from Java classes to database tables (and from Java data types to SQL data types), but also provides data query and retrieval facilities. </a:t>
            </a:r>
          </a:p>
          <a:p>
            <a:r>
              <a:rPr lang="en-US" dirty="0"/>
              <a:t>https://www.udemy.com/course/hibernate-and-jpa-fundamentals/</a:t>
            </a:r>
          </a:p>
          <a:p>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3</a:t>
            </a:fld>
            <a:endParaRPr lang="en-US"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0328" cy="471587"/>
          </a:xfrm>
        </p:spPr>
        <p:txBody>
          <a:bodyPr/>
          <a:lstStyle/>
          <a:p>
            <a:r>
              <a:rPr lang="en-US" dirty="0"/>
              <a:t>Hibernate Properties</a:t>
            </a:r>
            <a:br>
              <a:rPr lang="en-US" dirty="0"/>
            </a:b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40221210"/>
              </p:ext>
            </p:extLst>
          </p:nvPr>
        </p:nvGraphicFramePr>
        <p:xfrm>
          <a:off x="695400" y="991235"/>
          <a:ext cx="10515600" cy="5730240"/>
        </p:xfrm>
        <a:graphic>
          <a:graphicData uri="http://schemas.openxmlformats.org/drawingml/2006/table">
            <a:tbl>
              <a:tblPr firstRow="1" bandRow="1">
                <a:tableStyleId>{5C22544A-7EE6-4342-B048-85BDC9FD1C3A}</a:tableStyleId>
              </a:tblPr>
              <a:tblGrid>
                <a:gridCol w="900082">
                  <a:extLst>
                    <a:ext uri="{9D8B030D-6E8A-4147-A177-3AD203B41FA5}">
                      <a16:colId xmlns:a16="http://schemas.microsoft.com/office/drawing/2014/main" xmlns="" val="20000"/>
                    </a:ext>
                  </a:extLst>
                </a:gridCol>
                <a:gridCol w="4000528">
                  <a:extLst>
                    <a:ext uri="{9D8B030D-6E8A-4147-A177-3AD203B41FA5}">
                      <a16:colId xmlns:a16="http://schemas.microsoft.com/office/drawing/2014/main" xmlns="" val="20001"/>
                    </a:ext>
                  </a:extLst>
                </a:gridCol>
                <a:gridCol w="5614990">
                  <a:extLst>
                    <a:ext uri="{9D8B030D-6E8A-4147-A177-3AD203B41FA5}">
                      <a16:colId xmlns:a16="http://schemas.microsoft.com/office/drawing/2014/main" xmlns="" val="20002"/>
                    </a:ext>
                  </a:extLst>
                </a:gridCol>
              </a:tblGrid>
              <a:tr h="370840">
                <a:tc>
                  <a:txBody>
                    <a:bodyPr/>
                    <a:lstStyle/>
                    <a:p>
                      <a:pPr algn="l"/>
                      <a:r>
                        <a:rPr lang="en-US" b="1" dirty="0" err="1">
                          <a:latin typeface="inherit"/>
                        </a:rPr>
                        <a:t>Sr.No</a:t>
                      </a:r>
                      <a:r>
                        <a:rPr lang="en-US" b="1" dirty="0">
                          <a:latin typeface="inherit"/>
                        </a:rPr>
                        <a:t>.</a:t>
                      </a:r>
                    </a:p>
                  </a:txBody>
                  <a:tcPr marL="76200" marR="76200" marT="76200" marB="76200" anchor="ctr"/>
                </a:tc>
                <a:tc>
                  <a:txBody>
                    <a:bodyPr/>
                    <a:lstStyle/>
                    <a:p>
                      <a:pPr algn="ctr"/>
                      <a:r>
                        <a:rPr lang="en-US" b="1" dirty="0">
                          <a:latin typeface="inherit"/>
                        </a:rPr>
                        <a:t>Properties</a:t>
                      </a:r>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inherit"/>
                        </a:rPr>
                        <a:t>Description</a:t>
                      </a:r>
                    </a:p>
                    <a:p>
                      <a:endParaRPr lang="en-US" dirty="0"/>
                    </a:p>
                  </a:txBody>
                  <a:tcPr/>
                </a:tc>
                <a:extLst>
                  <a:ext uri="{0D108BD9-81ED-4DB2-BD59-A6C34878D82A}">
                    <a16:rowId xmlns:a16="http://schemas.microsoft.com/office/drawing/2014/main" xmlns="" val="10000"/>
                  </a:ext>
                </a:extLst>
              </a:tr>
              <a:tr h="370840">
                <a:tc>
                  <a:txBody>
                    <a:bodyPr/>
                    <a:lstStyle/>
                    <a:p>
                      <a:pPr algn="ctr"/>
                      <a:r>
                        <a:rPr lang="en-US"/>
                        <a:t>1</a:t>
                      </a:r>
                    </a:p>
                  </a:txBody>
                  <a:tcPr marL="76200" marR="76200" marT="76200" marB="76200" anchor="ctr"/>
                </a:tc>
                <a:tc>
                  <a:txBody>
                    <a:bodyPr/>
                    <a:lstStyle/>
                    <a:p>
                      <a:pPr algn="l"/>
                      <a:r>
                        <a:rPr lang="en-GB" b="1" dirty="0" err="1">
                          <a:latin typeface="inherit"/>
                        </a:rPr>
                        <a:t>hibernate.dialect</a:t>
                      </a:r>
                      <a:endParaRPr lang="en-GB"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property makes Hibernate generate the appropriate SQL for the chosen database.</a:t>
                      </a:r>
                    </a:p>
                    <a:p>
                      <a:endParaRPr lang="en-US" dirty="0"/>
                    </a:p>
                  </a:txBody>
                  <a:tcPr/>
                </a:tc>
                <a:extLst>
                  <a:ext uri="{0D108BD9-81ED-4DB2-BD59-A6C34878D82A}">
                    <a16:rowId xmlns:a16="http://schemas.microsoft.com/office/drawing/2014/main" xmlns="" val="10001"/>
                  </a:ext>
                </a:extLst>
              </a:tr>
              <a:tr h="370840">
                <a:tc>
                  <a:txBody>
                    <a:bodyPr/>
                    <a:lstStyle/>
                    <a:p>
                      <a:pPr algn="ctr"/>
                      <a:r>
                        <a:rPr lang="en-US"/>
                        <a:t>2</a:t>
                      </a:r>
                    </a:p>
                  </a:txBody>
                  <a:tcPr marL="76200" marR="76200" marT="76200" marB="76200" anchor="ctr"/>
                </a:tc>
                <a:tc>
                  <a:txBody>
                    <a:bodyPr/>
                    <a:lstStyle/>
                    <a:p>
                      <a:pPr algn="l"/>
                      <a:r>
                        <a:rPr lang="en-GB" b="1" dirty="0" err="1">
                          <a:latin typeface="inherit"/>
                        </a:rPr>
                        <a:t>hibernate.connection.driver_class</a:t>
                      </a:r>
                      <a:endParaRPr lang="en-GB"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JDBC driver class.</a:t>
                      </a:r>
                    </a:p>
                    <a:p>
                      <a:endParaRPr lang="en-US" dirty="0"/>
                    </a:p>
                  </a:txBody>
                  <a:tcPr/>
                </a:tc>
                <a:extLst>
                  <a:ext uri="{0D108BD9-81ED-4DB2-BD59-A6C34878D82A}">
                    <a16:rowId xmlns:a16="http://schemas.microsoft.com/office/drawing/2014/main" xmlns="" val="10002"/>
                  </a:ext>
                </a:extLst>
              </a:tr>
              <a:tr h="370840">
                <a:tc>
                  <a:txBody>
                    <a:bodyPr/>
                    <a:lstStyle/>
                    <a:p>
                      <a:pPr algn="ctr"/>
                      <a:r>
                        <a:rPr lang="en-US"/>
                        <a:t>3</a:t>
                      </a:r>
                    </a:p>
                  </a:txBody>
                  <a:tcPr marL="76200" marR="76200" marT="76200" marB="76200" anchor="ctr"/>
                </a:tc>
                <a:tc>
                  <a:txBody>
                    <a:bodyPr/>
                    <a:lstStyle/>
                    <a:p>
                      <a:pPr algn="l"/>
                      <a:r>
                        <a:rPr lang="en-GB" b="1" dirty="0" err="1">
                          <a:latin typeface="inherit"/>
                        </a:rPr>
                        <a:t>hibernate.connection.url</a:t>
                      </a:r>
                      <a:endParaRPr lang="en-GB"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JDBC URL to the database instance.</a:t>
                      </a:r>
                    </a:p>
                    <a:p>
                      <a:endParaRPr lang="en-US" dirty="0"/>
                    </a:p>
                  </a:txBody>
                  <a:tcPr/>
                </a:tc>
                <a:extLst>
                  <a:ext uri="{0D108BD9-81ED-4DB2-BD59-A6C34878D82A}">
                    <a16:rowId xmlns:a16="http://schemas.microsoft.com/office/drawing/2014/main" xmlns="" val="10003"/>
                  </a:ext>
                </a:extLst>
              </a:tr>
              <a:tr h="370840">
                <a:tc>
                  <a:txBody>
                    <a:bodyPr/>
                    <a:lstStyle/>
                    <a:p>
                      <a:pPr algn="ctr"/>
                      <a:r>
                        <a:rPr lang="en-US"/>
                        <a:t>4</a:t>
                      </a:r>
                    </a:p>
                  </a:txBody>
                  <a:tcPr marL="76200" marR="76200" marT="76200" marB="76200" anchor="ctr"/>
                </a:tc>
                <a:tc>
                  <a:txBody>
                    <a:bodyPr/>
                    <a:lstStyle/>
                    <a:p>
                      <a:pPr algn="l"/>
                      <a:r>
                        <a:rPr lang="en-US" b="1" dirty="0" err="1">
                          <a:latin typeface="inherit"/>
                        </a:rPr>
                        <a:t>hibernate.connection.username</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database username.</a:t>
                      </a:r>
                    </a:p>
                    <a:p>
                      <a:endParaRPr lang="en-US" dirty="0"/>
                    </a:p>
                  </a:txBody>
                  <a:tcPr/>
                </a:tc>
                <a:extLst>
                  <a:ext uri="{0D108BD9-81ED-4DB2-BD59-A6C34878D82A}">
                    <a16:rowId xmlns:a16="http://schemas.microsoft.com/office/drawing/2014/main" xmlns="" val="10004"/>
                  </a:ext>
                </a:extLst>
              </a:tr>
              <a:tr h="370840">
                <a:tc>
                  <a:txBody>
                    <a:bodyPr/>
                    <a:lstStyle/>
                    <a:p>
                      <a:pPr algn="ctr"/>
                      <a:r>
                        <a:rPr lang="en-US"/>
                        <a:t>5</a:t>
                      </a:r>
                    </a:p>
                  </a:txBody>
                  <a:tcPr marL="76200" marR="76200" marT="76200" marB="76200" anchor="ctr"/>
                </a:tc>
                <a:tc>
                  <a:txBody>
                    <a:bodyPr/>
                    <a:lstStyle/>
                    <a:p>
                      <a:pPr algn="l"/>
                      <a:r>
                        <a:rPr lang="en-US" b="1" dirty="0" err="1">
                          <a:latin typeface="inherit"/>
                        </a:rPr>
                        <a:t>hibernate.connection.password</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database password.</a:t>
                      </a:r>
                    </a:p>
                    <a:p>
                      <a:endParaRPr lang="en-US" dirty="0"/>
                    </a:p>
                  </a:txBody>
                  <a:tcPr/>
                </a:tc>
                <a:extLst>
                  <a:ext uri="{0D108BD9-81ED-4DB2-BD59-A6C34878D82A}">
                    <a16:rowId xmlns:a16="http://schemas.microsoft.com/office/drawing/2014/main" xmlns="" val="10005"/>
                  </a:ext>
                </a:extLst>
              </a:tr>
              <a:tr h="370840">
                <a:tc>
                  <a:txBody>
                    <a:bodyPr/>
                    <a:lstStyle/>
                    <a:p>
                      <a:pPr algn="ctr"/>
                      <a:r>
                        <a:rPr lang="en-US"/>
                        <a:t>6</a:t>
                      </a:r>
                    </a:p>
                  </a:txBody>
                  <a:tcPr marL="76200" marR="76200" marT="76200" marB="76200" anchor="ctr"/>
                </a:tc>
                <a:tc>
                  <a:txBody>
                    <a:bodyPr/>
                    <a:lstStyle/>
                    <a:p>
                      <a:pPr algn="l"/>
                      <a:r>
                        <a:rPr lang="en-GB" b="1" dirty="0" err="1">
                          <a:latin typeface="inherit"/>
                        </a:rPr>
                        <a:t>hibernate.connection.pool_size</a:t>
                      </a:r>
                      <a:endParaRPr lang="en-GB"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Limits the number of connections waiting in the Hibernate database connection pool.</a:t>
                      </a:r>
                    </a:p>
                    <a:p>
                      <a:endParaRPr lang="en-US" dirty="0"/>
                    </a:p>
                  </a:txBody>
                  <a:tcPr/>
                </a:tc>
                <a:extLst>
                  <a:ext uri="{0D108BD9-81ED-4DB2-BD59-A6C34878D82A}">
                    <a16:rowId xmlns:a16="http://schemas.microsoft.com/office/drawing/2014/main" xmlns="" val="10006"/>
                  </a:ext>
                </a:extLst>
              </a:tr>
              <a:tr h="370840">
                <a:tc>
                  <a:txBody>
                    <a:bodyPr/>
                    <a:lstStyle/>
                    <a:p>
                      <a:pPr algn="ctr"/>
                      <a:r>
                        <a:rPr lang="en-US"/>
                        <a:t>7</a:t>
                      </a:r>
                    </a:p>
                  </a:txBody>
                  <a:tcPr marL="76200" marR="76200" marT="76200" marB="76200" anchor="ctr"/>
                </a:tc>
                <a:tc>
                  <a:txBody>
                    <a:bodyPr/>
                    <a:lstStyle/>
                    <a:p>
                      <a:pPr algn="l"/>
                      <a:r>
                        <a:rPr lang="en-GB" b="1" dirty="0" err="1">
                          <a:latin typeface="inherit"/>
                        </a:rPr>
                        <a:t>hibernate.connection.autocommit</a:t>
                      </a:r>
                      <a:endParaRPr lang="en-GB" dirty="0"/>
                    </a:p>
                    <a:p>
                      <a:pPr algn="l"/>
                      <a:r>
                        <a:rPr lang="en-GB" dirty="0"/>
                        <a:t>.</a:t>
                      </a:r>
                    </a:p>
                  </a:txBody>
                  <a:tcPr marL="76200" marR="76200" marT="76200" marB="76200" anchor="ctr"/>
                </a:tc>
                <a:tc>
                  <a:txBody>
                    <a:bodyPr/>
                    <a:lstStyle/>
                    <a:p>
                      <a:r>
                        <a:rPr lang="en-GB" dirty="0"/>
                        <a:t>Allows </a:t>
                      </a:r>
                      <a:r>
                        <a:rPr lang="en-GB" dirty="0" err="1"/>
                        <a:t>autocommit</a:t>
                      </a:r>
                      <a:r>
                        <a:rPr lang="en-GB" dirty="0"/>
                        <a:t> mode to be used for the JDBC connection</a:t>
                      </a:r>
                      <a:endParaRPr lang="en-US" dirty="0"/>
                    </a:p>
                  </a:txBody>
                  <a:tcPr/>
                </a:tc>
                <a:extLst>
                  <a:ext uri="{0D108BD9-81ED-4DB2-BD59-A6C34878D82A}">
                    <a16:rowId xmlns:a16="http://schemas.microsoft.com/office/drawing/2014/main" xmlns="" val="10007"/>
                  </a:ext>
                </a:extLst>
              </a:tr>
            </a:tbl>
          </a:graphicData>
        </a:graphic>
      </p:graphicFrame>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30</a:t>
            </a:fld>
            <a:endParaRPr lang="en-US"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40"/>
            <a:ext cx="10515600" cy="1325563"/>
          </a:xfrm>
        </p:spPr>
        <p:txBody>
          <a:bodyPr/>
          <a:lstStyle/>
          <a:p>
            <a:r>
              <a:rPr lang="en-US" dirty="0"/>
              <a:t>databases dialect property</a:t>
            </a:r>
          </a:p>
        </p:txBody>
      </p:sp>
      <p:graphicFrame>
        <p:nvGraphicFramePr>
          <p:cNvPr id="5" name="Content Placeholder 4"/>
          <p:cNvGraphicFramePr>
            <a:graphicFrameLocks noGrp="1"/>
          </p:cNvGraphicFramePr>
          <p:nvPr>
            <p:ph idx="1"/>
          </p:nvPr>
        </p:nvGraphicFramePr>
        <p:xfrm>
          <a:off x="838200" y="1825625"/>
          <a:ext cx="10515600" cy="12801600"/>
        </p:xfrm>
        <a:graphic>
          <a:graphicData uri="http://schemas.openxmlformats.org/drawingml/2006/table">
            <a:tbl>
              <a:tblPr firstRow="1" bandRow="1">
                <a:tableStyleId>{5C22544A-7EE6-4342-B048-85BDC9FD1C3A}</a:tableStyleId>
              </a:tblPr>
              <a:tblGrid>
                <a:gridCol w="1042958">
                  <a:extLst>
                    <a:ext uri="{9D8B030D-6E8A-4147-A177-3AD203B41FA5}">
                      <a16:colId xmlns:a16="http://schemas.microsoft.com/office/drawing/2014/main" xmlns="" val="20000"/>
                    </a:ext>
                  </a:extLst>
                </a:gridCol>
                <a:gridCol w="3071834">
                  <a:extLst>
                    <a:ext uri="{9D8B030D-6E8A-4147-A177-3AD203B41FA5}">
                      <a16:colId xmlns:a16="http://schemas.microsoft.com/office/drawing/2014/main" xmlns="" val="20001"/>
                    </a:ext>
                  </a:extLst>
                </a:gridCol>
                <a:gridCol w="6400808">
                  <a:extLst>
                    <a:ext uri="{9D8B030D-6E8A-4147-A177-3AD203B41FA5}">
                      <a16:colId xmlns:a16="http://schemas.microsoft.com/office/drawing/2014/main" xmlns="" val="20002"/>
                    </a:ext>
                  </a:extLst>
                </a:gridCol>
              </a:tblGrid>
              <a:tr h="370840">
                <a:tc>
                  <a:txBody>
                    <a:bodyPr/>
                    <a:lstStyle/>
                    <a:p>
                      <a:pPr algn="l"/>
                      <a:r>
                        <a:rPr lang="en-US" b="1" dirty="0" err="1">
                          <a:latin typeface="inherit"/>
                        </a:rPr>
                        <a:t>Sr.No</a:t>
                      </a:r>
                      <a:r>
                        <a:rPr lang="en-US" b="1" dirty="0">
                          <a:latin typeface="inherit"/>
                        </a:rPr>
                        <a:t>.</a:t>
                      </a:r>
                    </a:p>
                  </a:txBody>
                  <a:tcPr marL="76200" marR="76200" marT="76200" marB="76200" anchor="ctr"/>
                </a:tc>
                <a:tc>
                  <a:txBody>
                    <a:bodyPr/>
                    <a:lstStyle/>
                    <a:p>
                      <a:pPr algn="ctr"/>
                      <a:r>
                        <a:rPr lang="en-US" b="1" dirty="0">
                          <a:latin typeface="inherit"/>
                        </a:rPr>
                        <a:t>Database</a:t>
                      </a:r>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inherit"/>
                        </a:rPr>
                        <a:t>Dialect Property</a:t>
                      </a:r>
                    </a:p>
                    <a:p>
                      <a:endParaRPr lang="en-US" dirty="0"/>
                    </a:p>
                  </a:txBody>
                  <a:tcPr/>
                </a:tc>
                <a:extLst>
                  <a:ext uri="{0D108BD9-81ED-4DB2-BD59-A6C34878D82A}">
                    <a16:rowId xmlns:a16="http://schemas.microsoft.com/office/drawing/2014/main" xmlns="" val="10000"/>
                  </a:ext>
                </a:extLst>
              </a:tr>
              <a:tr h="370840">
                <a:tc>
                  <a:txBody>
                    <a:bodyPr/>
                    <a:lstStyle/>
                    <a:p>
                      <a:pPr algn="ctr"/>
                      <a:r>
                        <a:rPr lang="en-US"/>
                        <a:t>1</a:t>
                      </a:r>
                    </a:p>
                  </a:txBody>
                  <a:tcPr marL="76200" marR="76200" marT="76200" marB="76200" anchor="ctr"/>
                </a:tc>
                <a:tc>
                  <a:txBody>
                    <a:bodyPr/>
                    <a:lstStyle/>
                    <a:p>
                      <a:pPr algn="l"/>
                      <a:r>
                        <a:rPr lang="en-US" b="1" dirty="0">
                          <a:latin typeface="inherit"/>
                        </a:rPr>
                        <a:t>DB2</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org.hibernate.dialect.DB2Dialect</a:t>
                      </a:r>
                    </a:p>
                    <a:p>
                      <a:endParaRPr lang="en-US" dirty="0"/>
                    </a:p>
                  </a:txBody>
                  <a:tcPr/>
                </a:tc>
                <a:extLst>
                  <a:ext uri="{0D108BD9-81ED-4DB2-BD59-A6C34878D82A}">
                    <a16:rowId xmlns:a16="http://schemas.microsoft.com/office/drawing/2014/main" xmlns="" val="10001"/>
                  </a:ext>
                </a:extLst>
              </a:tr>
              <a:tr h="370840">
                <a:tc>
                  <a:txBody>
                    <a:bodyPr/>
                    <a:lstStyle/>
                    <a:p>
                      <a:pPr algn="ctr"/>
                      <a:r>
                        <a:rPr lang="en-US"/>
                        <a:t>2</a:t>
                      </a:r>
                    </a:p>
                  </a:txBody>
                  <a:tcPr marL="76200" marR="76200" marT="76200" marB="76200" anchor="ctr"/>
                </a:tc>
                <a:tc>
                  <a:txBody>
                    <a:bodyPr/>
                    <a:lstStyle/>
                    <a:p>
                      <a:pPr algn="l"/>
                      <a:r>
                        <a:rPr lang="en-US" b="1" dirty="0">
                          <a:latin typeface="inherit"/>
                        </a:rPr>
                        <a:t>HSQLDB</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org.hibernate.dialect.HSQLDialect</a:t>
                      </a:r>
                      <a:endParaRPr lang="en-US" dirty="0"/>
                    </a:p>
                    <a:p>
                      <a:endParaRPr lang="en-US" dirty="0"/>
                    </a:p>
                  </a:txBody>
                  <a:tcPr/>
                </a:tc>
                <a:extLst>
                  <a:ext uri="{0D108BD9-81ED-4DB2-BD59-A6C34878D82A}">
                    <a16:rowId xmlns:a16="http://schemas.microsoft.com/office/drawing/2014/main" xmlns="" val="10002"/>
                  </a:ext>
                </a:extLst>
              </a:tr>
              <a:tr h="370840">
                <a:tc>
                  <a:txBody>
                    <a:bodyPr/>
                    <a:lstStyle/>
                    <a:p>
                      <a:pPr algn="ctr"/>
                      <a:r>
                        <a:rPr lang="en-US"/>
                        <a:t>3</a:t>
                      </a:r>
                    </a:p>
                  </a:txBody>
                  <a:tcPr marL="76200" marR="76200" marT="76200" marB="76200" anchor="ctr"/>
                </a:tc>
                <a:tc>
                  <a:txBody>
                    <a:bodyPr/>
                    <a:lstStyle/>
                    <a:p>
                      <a:pPr algn="l"/>
                      <a:r>
                        <a:rPr lang="en-US" b="1" dirty="0" err="1">
                          <a:latin typeface="inherit"/>
                        </a:rPr>
                        <a:t>HypersonicSQL</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org.hibernate.dialect.HSQLDialect</a:t>
                      </a:r>
                      <a:endParaRPr lang="en-US" dirty="0"/>
                    </a:p>
                    <a:p>
                      <a:endParaRPr lang="en-US" dirty="0"/>
                    </a:p>
                  </a:txBody>
                  <a:tcPr/>
                </a:tc>
                <a:extLst>
                  <a:ext uri="{0D108BD9-81ED-4DB2-BD59-A6C34878D82A}">
                    <a16:rowId xmlns:a16="http://schemas.microsoft.com/office/drawing/2014/main" xmlns="" val="10003"/>
                  </a:ext>
                </a:extLst>
              </a:tr>
              <a:tr h="370840">
                <a:tc>
                  <a:txBody>
                    <a:bodyPr/>
                    <a:lstStyle/>
                    <a:p>
                      <a:pPr algn="ctr"/>
                      <a:r>
                        <a:rPr lang="en-US"/>
                        <a:t>4</a:t>
                      </a:r>
                    </a:p>
                  </a:txBody>
                  <a:tcPr marL="76200" marR="76200" marT="76200" marB="76200" anchor="ctr"/>
                </a:tc>
                <a:tc>
                  <a:txBody>
                    <a:bodyPr/>
                    <a:lstStyle/>
                    <a:p>
                      <a:pPr algn="l"/>
                      <a:r>
                        <a:rPr lang="en-US" b="1" dirty="0">
                          <a:latin typeface="inherit"/>
                        </a:rPr>
                        <a:t>Informix</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org.hibernate.dialect.InformixDialect</a:t>
                      </a:r>
                      <a:endParaRPr lang="en-US" dirty="0"/>
                    </a:p>
                    <a:p>
                      <a:endParaRPr lang="en-US" dirty="0"/>
                    </a:p>
                  </a:txBody>
                  <a:tcPr/>
                </a:tc>
                <a:extLst>
                  <a:ext uri="{0D108BD9-81ED-4DB2-BD59-A6C34878D82A}">
                    <a16:rowId xmlns:a16="http://schemas.microsoft.com/office/drawing/2014/main" xmlns="" val="10004"/>
                  </a:ext>
                </a:extLst>
              </a:tr>
              <a:tr h="370840">
                <a:tc>
                  <a:txBody>
                    <a:bodyPr/>
                    <a:lstStyle/>
                    <a:p>
                      <a:pPr algn="ctr"/>
                      <a:r>
                        <a:rPr lang="en-US"/>
                        <a:t>5</a:t>
                      </a:r>
                    </a:p>
                  </a:txBody>
                  <a:tcPr marL="76200" marR="76200" marT="76200" marB="76200" anchor="ctr"/>
                </a:tc>
                <a:tc>
                  <a:txBody>
                    <a:bodyPr/>
                    <a:lstStyle/>
                    <a:p>
                      <a:pPr algn="l"/>
                      <a:r>
                        <a:rPr lang="en-US" b="1" dirty="0">
                          <a:latin typeface="inherit"/>
                        </a:rPr>
                        <a:t>Ingres</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org.hibernate.dialect.IngresDialect</a:t>
                      </a:r>
                      <a:endParaRPr lang="en-US" dirty="0"/>
                    </a:p>
                    <a:p>
                      <a:endParaRPr lang="en-US" dirty="0"/>
                    </a:p>
                  </a:txBody>
                  <a:tcPr/>
                </a:tc>
                <a:extLst>
                  <a:ext uri="{0D108BD9-81ED-4DB2-BD59-A6C34878D82A}">
                    <a16:rowId xmlns:a16="http://schemas.microsoft.com/office/drawing/2014/main" xmlns="" val="10005"/>
                  </a:ext>
                </a:extLst>
              </a:tr>
              <a:tr h="370840">
                <a:tc>
                  <a:txBody>
                    <a:bodyPr/>
                    <a:lstStyle/>
                    <a:p>
                      <a:pPr algn="ctr"/>
                      <a:r>
                        <a:rPr lang="en-US"/>
                        <a:t>6</a:t>
                      </a:r>
                    </a:p>
                  </a:txBody>
                  <a:tcPr marL="76200" marR="76200" marT="76200" marB="76200" anchor="ctr"/>
                </a:tc>
                <a:tc>
                  <a:txBody>
                    <a:bodyPr/>
                    <a:lstStyle/>
                    <a:p>
                      <a:pPr algn="l"/>
                      <a:r>
                        <a:rPr lang="en-US" b="1" dirty="0" err="1">
                          <a:latin typeface="inherit"/>
                        </a:rPr>
                        <a:t>Interbase</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org.hibernate.dialect.InterbaseDialect</a:t>
                      </a:r>
                      <a:endParaRPr lang="en-US" dirty="0"/>
                    </a:p>
                    <a:p>
                      <a:endParaRPr lang="en-US" dirty="0"/>
                    </a:p>
                  </a:txBody>
                  <a:tcPr/>
                </a:tc>
                <a:extLst>
                  <a:ext uri="{0D108BD9-81ED-4DB2-BD59-A6C34878D82A}">
                    <a16:rowId xmlns:a16="http://schemas.microsoft.com/office/drawing/2014/main" xmlns="" val="10006"/>
                  </a:ext>
                </a:extLst>
              </a:tr>
              <a:tr h="370840">
                <a:tc>
                  <a:txBody>
                    <a:bodyPr/>
                    <a:lstStyle/>
                    <a:p>
                      <a:pPr algn="ctr"/>
                      <a:r>
                        <a:rPr lang="en-US"/>
                        <a:t>7</a:t>
                      </a:r>
                    </a:p>
                  </a:txBody>
                  <a:tcPr marL="76200" marR="76200" marT="76200" marB="76200" anchor="ctr"/>
                </a:tc>
                <a:tc>
                  <a:txBody>
                    <a:bodyPr/>
                    <a:lstStyle/>
                    <a:p>
                      <a:pPr algn="l"/>
                      <a:r>
                        <a:rPr lang="en-US" b="1" dirty="0">
                          <a:latin typeface="inherit"/>
                        </a:rPr>
                        <a:t>Microsoft SQL Server 2000</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org.hibernate.dialect.SQLServerDialect</a:t>
                      </a:r>
                      <a:endParaRPr lang="en-US" dirty="0"/>
                    </a:p>
                    <a:p>
                      <a:endParaRPr lang="en-US" dirty="0"/>
                    </a:p>
                  </a:txBody>
                  <a:tcPr/>
                </a:tc>
                <a:extLst>
                  <a:ext uri="{0D108BD9-81ED-4DB2-BD59-A6C34878D82A}">
                    <a16:rowId xmlns:a16="http://schemas.microsoft.com/office/drawing/2014/main" xmlns="" val="10007"/>
                  </a:ext>
                </a:extLst>
              </a:tr>
              <a:tr h="370840">
                <a:tc>
                  <a:txBody>
                    <a:bodyPr/>
                    <a:lstStyle/>
                    <a:p>
                      <a:pPr algn="ctr"/>
                      <a:r>
                        <a:rPr lang="en-US"/>
                        <a:t>8</a:t>
                      </a:r>
                    </a:p>
                  </a:txBody>
                  <a:tcPr marL="76200" marR="76200" marT="76200" marB="76200" anchor="ctr"/>
                </a:tc>
                <a:tc>
                  <a:txBody>
                    <a:bodyPr/>
                    <a:lstStyle/>
                    <a:p>
                      <a:pPr algn="l"/>
                      <a:r>
                        <a:rPr lang="en-US" b="1" dirty="0">
                          <a:latin typeface="inherit"/>
                        </a:rPr>
                        <a:t>Microsoft SQL Server 2005</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org.hibernate.dialect.SQLServer2005Dialect</a:t>
                      </a:r>
                    </a:p>
                    <a:p>
                      <a:endParaRPr lang="en-US" dirty="0"/>
                    </a:p>
                  </a:txBody>
                  <a:tcPr/>
                </a:tc>
                <a:extLst>
                  <a:ext uri="{0D108BD9-81ED-4DB2-BD59-A6C34878D82A}">
                    <a16:rowId xmlns:a16="http://schemas.microsoft.com/office/drawing/2014/main" xmlns="" val="10008"/>
                  </a:ext>
                </a:extLst>
              </a:tr>
              <a:tr h="370840">
                <a:tc>
                  <a:txBody>
                    <a:bodyPr/>
                    <a:lstStyle/>
                    <a:p>
                      <a:pPr algn="ctr"/>
                      <a:r>
                        <a:rPr lang="en-US"/>
                        <a:t>9</a:t>
                      </a:r>
                    </a:p>
                  </a:txBody>
                  <a:tcPr marL="76200" marR="76200" marT="76200" marB="76200" anchor="ctr"/>
                </a:tc>
                <a:tc>
                  <a:txBody>
                    <a:bodyPr/>
                    <a:lstStyle/>
                    <a:p>
                      <a:pPr algn="l"/>
                      <a:r>
                        <a:rPr lang="en-US" b="1" dirty="0">
                          <a:latin typeface="inherit"/>
                        </a:rPr>
                        <a:t>Microsoft SQL Server 2008</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org.hibernate.dialect.SQLServer2008Dialect</a:t>
                      </a:r>
                    </a:p>
                    <a:p>
                      <a:endParaRPr lang="en-US" dirty="0"/>
                    </a:p>
                  </a:txBody>
                  <a:tcPr/>
                </a:tc>
                <a:extLst>
                  <a:ext uri="{0D108BD9-81ED-4DB2-BD59-A6C34878D82A}">
                    <a16:rowId xmlns:a16="http://schemas.microsoft.com/office/drawing/2014/main" xmlns="" val="10009"/>
                  </a:ext>
                </a:extLst>
              </a:tr>
              <a:tr h="370840">
                <a:tc>
                  <a:txBody>
                    <a:bodyPr/>
                    <a:lstStyle/>
                    <a:p>
                      <a:pPr algn="ctr"/>
                      <a:r>
                        <a:rPr lang="en-US"/>
                        <a:t>10</a:t>
                      </a:r>
                    </a:p>
                  </a:txBody>
                  <a:tcPr marL="76200" marR="76200" marT="76200" marB="76200" anchor="ctr"/>
                </a:tc>
                <a:tc>
                  <a:txBody>
                    <a:bodyPr/>
                    <a:lstStyle/>
                    <a:p>
                      <a:pPr algn="l"/>
                      <a:r>
                        <a:rPr lang="en-US" b="1" dirty="0" err="1">
                          <a:latin typeface="inherit"/>
                        </a:rPr>
                        <a:t>MySQL</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org.hibernate.dialect.MySQLDialect</a:t>
                      </a:r>
                      <a:endParaRPr lang="en-US" dirty="0"/>
                    </a:p>
                    <a:p>
                      <a:endParaRPr lang="en-US" dirty="0"/>
                    </a:p>
                  </a:txBody>
                  <a:tcPr/>
                </a:tc>
                <a:extLst>
                  <a:ext uri="{0D108BD9-81ED-4DB2-BD59-A6C34878D82A}">
                    <a16:rowId xmlns:a16="http://schemas.microsoft.com/office/drawing/2014/main" xmlns="" val="10010"/>
                  </a:ext>
                </a:extLst>
              </a:tr>
              <a:tr h="370840">
                <a:tc>
                  <a:txBody>
                    <a:bodyPr/>
                    <a:lstStyle/>
                    <a:p>
                      <a:pPr algn="ctr"/>
                      <a:r>
                        <a:rPr lang="en-US"/>
                        <a:t>11</a:t>
                      </a:r>
                    </a:p>
                  </a:txBody>
                  <a:tcPr marL="76200" marR="76200" marT="76200" marB="76200" anchor="ctr"/>
                </a:tc>
                <a:tc>
                  <a:txBody>
                    <a:bodyPr/>
                    <a:lstStyle/>
                    <a:p>
                      <a:pPr algn="l"/>
                      <a:r>
                        <a:rPr lang="en-US" b="1" dirty="0">
                          <a:latin typeface="inherit"/>
                        </a:rPr>
                        <a:t>Oracle (any version)</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org.hibernate.dialect.OracleDialect</a:t>
                      </a:r>
                      <a:endParaRPr lang="en-US" dirty="0"/>
                    </a:p>
                    <a:p>
                      <a:endParaRPr lang="en-US" dirty="0"/>
                    </a:p>
                  </a:txBody>
                  <a:tcPr/>
                </a:tc>
                <a:extLst>
                  <a:ext uri="{0D108BD9-81ED-4DB2-BD59-A6C34878D82A}">
                    <a16:rowId xmlns:a16="http://schemas.microsoft.com/office/drawing/2014/main" xmlns="" val="10011"/>
                  </a:ext>
                </a:extLst>
              </a:tr>
              <a:tr h="370840">
                <a:tc>
                  <a:txBody>
                    <a:bodyPr/>
                    <a:lstStyle/>
                    <a:p>
                      <a:pPr algn="ctr"/>
                      <a:r>
                        <a:rPr lang="en-US"/>
                        <a:t>12</a:t>
                      </a:r>
                    </a:p>
                  </a:txBody>
                  <a:tcPr marL="76200" marR="76200" marT="76200" marB="76200" anchor="ctr"/>
                </a:tc>
                <a:tc>
                  <a:txBody>
                    <a:bodyPr/>
                    <a:lstStyle/>
                    <a:p>
                      <a:pPr algn="l"/>
                      <a:r>
                        <a:rPr lang="en-US" b="1" dirty="0">
                          <a:latin typeface="inherit"/>
                        </a:rPr>
                        <a:t>Oracle 11g</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org.hibernate.dialect.Oracle10gDialect</a:t>
                      </a:r>
                    </a:p>
                    <a:p>
                      <a:endParaRPr lang="en-US" dirty="0"/>
                    </a:p>
                  </a:txBody>
                  <a:tcPr/>
                </a:tc>
                <a:extLst>
                  <a:ext uri="{0D108BD9-81ED-4DB2-BD59-A6C34878D82A}">
                    <a16:rowId xmlns:a16="http://schemas.microsoft.com/office/drawing/2014/main" xmlns="" val="10012"/>
                  </a:ext>
                </a:extLst>
              </a:tr>
              <a:tr h="370840">
                <a:tc>
                  <a:txBody>
                    <a:bodyPr/>
                    <a:lstStyle/>
                    <a:p>
                      <a:pPr algn="ctr"/>
                      <a:r>
                        <a:rPr lang="en-US"/>
                        <a:t>13</a:t>
                      </a:r>
                    </a:p>
                  </a:txBody>
                  <a:tcPr marL="76200" marR="76200" marT="76200" marB="76200" anchor="ctr"/>
                </a:tc>
                <a:tc>
                  <a:txBody>
                    <a:bodyPr/>
                    <a:lstStyle/>
                    <a:p>
                      <a:pPr algn="l"/>
                      <a:r>
                        <a:rPr lang="en-US" b="1" dirty="0">
                          <a:latin typeface="inherit"/>
                        </a:rPr>
                        <a:t>Oracle 10g</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org.hibernate.dialect.Oracle10gDialect</a:t>
                      </a:r>
                    </a:p>
                    <a:p>
                      <a:endParaRPr lang="en-US" dirty="0"/>
                    </a:p>
                  </a:txBody>
                  <a:tcPr/>
                </a:tc>
                <a:extLst>
                  <a:ext uri="{0D108BD9-81ED-4DB2-BD59-A6C34878D82A}">
                    <a16:rowId xmlns:a16="http://schemas.microsoft.com/office/drawing/2014/main" xmlns="" val="10013"/>
                  </a:ext>
                </a:extLst>
              </a:tr>
              <a:tr h="370840">
                <a:tc>
                  <a:txBody>
                    <a:bodyPr/>
                    <a:lstStyle/>
                    <a:p>
                      <a:pPr algn="ctr"/>
                      <a:r>
                        <a:rPr lang="en-US"/>
                        <a:t>14</a:t>
                      </a:r>
                    </a:p>
                  </a:txBody>
                  <a:tcPr marL="76200" marR="76200" marT="76200" marB="76200" anchor="ctr"/>
                </a:tc>
                <a:tc>
                  <a:txBody>
                    <a:bodyPr/>
                    <a:lstStyle/>
                    <a:p>
                      <a:pPr algn="l"/>
                      <a:r>
                        <a:rPr lang="en-US" b="1" dirty="0">
                          <a:latin typeface="inherit"/>
                        </a:rPr>
                        <a:t>Oracle 9i</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org.hibernate.dialect.Oracle9iDialect</a:t>
                      </a:r>
                    </a:p>
                    <a:p>
                      <a:endParaRPr lang="en-US" dirty="0"/>
                    </a:p>
                  </a:txBody>
                  <a:tcPr/>
                </a:tc>
                <a:extLst>
                  <a:ext uri="{0D108BD9-81ED-4DB2-BD59-A6C34878D82A}">
                    <a16:rowId xmlns:a16="http://schemas.microsoft.com/office/drawing/2014/main" xmlns="" val="10014"/>
                  </a:ext>
                </a:extLst>
              </a:tr>
              <a:tr h="370840">
                <a:tc>
                  <a:txBody>
                    <a:bodyPr/>
                    <a:lstStyle/>
                    <a:p>
                      <a:pPr algn="ctr"/>
                      <a:r>
                        <a:rPr lang="en-US"/>
                        <a:t>15</a:t>
                      </a:r>
                    </a:p>
                  </a:txBody>
                  <a:tcPr marL="76200" marR="76200" marT="76200" marB="76200" anchor="ctr"/>
                </a:tc>
                <a:tc>
                  <a:txBody>
                    <a:bodyPr/>
                    <a:lstStyle/>
                    <a:p>
                      <a:pPr algn="l"/>
                      <a:r>
                        <a:rPr lang="en-US" b="1" dirty="0" err="1">
                          <a:latin typeface="inherit"/>
                        </a:rPr>
                        <a:t>PostgreSQL</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org.hibernate.dialect.PostgreSQLDialect</a:t>
                      </a:r>
                      <a:endParaRPr lang="en-US" dirty="0"/>
                    </a:p>
                    <a:p>
                      <a:endParaRPr lang="en-US" dirty="0"/>
                    </a:p>
                  </a:txBody>
                  <a:tcPr/>
                </a:tc>
                <a:extLst>
                  <a:ext uri="{0D108BD9-81ED-4DB2-BD59-A6C34878D82A}">
                    <a16:rowId xmlns:a16="http://schemas.microsoft.com/office/drawing/2014/main" xmlns="" val="10015"/>
                  </a:ext>
                </a:extLst>
              </a:tr>
              <a:tr h="370840">
                <a:tc>
                  <a:txBody>
                    <a:bodyPr/>
                    <a:lstStyle/>
                    <a:p>
                      <a:pPr algn="ctr"/>
                      <a:r>
                        <a:rPr lang="en-US"/>
                        <a:t>16</a:t>
                      </a:r>
                    </a:p>
                  </a:txBody>
                  <a:tcPr marL="76200" marR="76200" marT="76200" marB="76200" anchor="ctr"/>
                </a:tc>
                <a:tc>
                  <a:txBody>
                    <a:bodyPr/>
                    <a:lstStyle/>
                    <a:p>
                      <a:pPr algn="l"/>
                      <a:r>
                        <a:rPr lang="en-US" b="1" dirty="0">
                          <a:latin typeface="inherit"/>
                        </a:rPr>
                        <a:t>Progress</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org.hibernate.dialect.ProgressDialect</a:t>
                      </a:r>
                      <a:endParaRPr lang="en-US" dirty="0"/>
                    </a:p>
                    <a:p>
                      <a:endParaRPr lang="en-US" dirty="0"/>
                    </a:p>
                  </a:txBody>
                  <a:tcPr/>
                </a:tc>
                <a:extLst>
                  <a:ext uri="{0D108BD9-81ED-4DB2-BD59-A6C34878D82A}">
                    <a16:rowId xmlns:a16="http://schemas.microsoft.com/office/drawing/2014/main" xmlns="" val="10016"/>
                  </a:ext>
                </a:extLst>
              </a:tr>
              <a:tr h="370840">
                <a:tc>
                  <a:txBody>
                    <a:bodyPr/>
                    <a:lstStyle/>
                    <a:p>
                      <a:pPr algn="ctr"/>
                      <a:r>
                        <a:rPr lang="en-US"/>
                        <a:t>17</a:t>
                      </a:r>
                    </a:p>
                  </a:txBody>
                  <a:tcPr marL="76200" marR="76200" marT="76200" marB="76200" anchor="ctr"/>
                </a:tc>
                <a:tc>
                  <a:txBody>
                    <a:bodyPr/>
                    <a:lstStyle/>
                    <a:p>
                      <a:pPr algn="l"/>
                      <a:r>
                        <a:rPr lang="en-US" b="1" dirty="0">
                          <a:latin typeface="inherit"/>
                        </a:rPr>
                        <a:t>SAP DB</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org.hibernate.dialect.SAPDBDialect</a:t>
                      </a:r>
                      <a:endParaRPr lang="en-US" dirty="0"/>
                    </a:p>
                    <a:p>
                      <a:endParaRPr lang="en-US" dirty="0"/>
                    </a:p>
                  </a:txBody>
                  <a:tcPr/>
                </a:tc>
                <a:extLst>
                  <a:ext uri="{0D108BD9-81ED-4DB2-BD59-A6C34878D82A}">
                    <a16:rowId xmlns:a16="http://schemas.microsoft.com/office/drawing/2014/main" xmlns="" val="10017"/>
                  </a:ext>
                </a:extLst>
              </a:tr>
              <a:tr h="370840">
                <a:tc>
                  <a:txBody>
                    <a:bodyPr/>
                    <a:lstStyle/>
                    <a:p>
                      <a:pPr algn="ctr"/>
                      <a:r>
                        <a:rPr lang="en-US"/>
                        <a:t>18</a:t>
                      </a:r>
                    </a:p>
                  </a:txBody>
                  <a:tcPr marL="76200" marR="76200" marT="76200" marB="76200" anchor="ctr"/>
                </a:tc>
                <a:tc>
                  <a:txBody>
                    <a:bodyPr/>
                    <a:lstStyle/>
                    <a:p>
                      <a:pPr algn="l"/>
                      <a:r>
                        <a:rPr lang="en-US" b="1" dirty="0">
                          <a:latin typeface="inherit"/>
                        </a:rPr>
                        <a:t>Sybase</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org.hibernate.dialect.SybaseDialect</a:t>
                      </a:r>
                      <a:endParaRPr lang="en-US" dirty="0"/>
                    </a:p>
                    <a:p>
                      <a:endParaRPr lang="en-US" dirty="0"/>
                    </a:p>
                  </a:txBody>
                  <a:tcPr/>
                </a:tc>
                <a:extLst>
                  <a:ext uri="{0D108BD9-81ED-4DB2-BD59-A6C34878D82A}">
                    <a16:rowId xmlns:a16="http://schemas.microsoft.com/office/drawing/2014/main" xmlns="" val="10018"/>
                  </a:ext>
                </a:extLst>
              </a:tr>
              <a:tr h="370840">
                <a:tc>
                  <a:txBody>
                    <a:bodyPr/>
                    <a:lstStyle/>
                    <a:p>
                      <a:pPr algn="ctr"/>
                      <a:r>
                        <a:rPr lang="en-US"/>
                        <a:t>19</a:t>
                      </a:r>
                    </a:p>
                  </a:txBody>
                  <a:tcPr marL="76200" marR="76200" marT="76200" marB="76200" anchor="ctr"/>
                </a:tc>
                <a:tc>
                  <a:txBody>
                    <a:bodyPr/>
                    <a:lstStyle/>
                    <a:p>
                      <a:pPr algn="l"/>
                      <a:r>
                        <a:rPr lang="en-US" b="1" dirty="0">
                          <a:latin typeface="inherit"/>
                        </a:rPr>
                        <a:t>Sybase Anywhere</a:t>
                      </a:r>
                      <a:endParaRPr lang="en-US" dirty="0"/>
                    </a:p>
                  </a:txBody>
                  <a:tcPr marL="76200" marR="76200" marT="76200" marB="762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org.hibernate.dialect.SybaseAnywhereDialect</a:t>
                      </a:r>
                      <a:endParaRPr lang="en-US" dirty="0"/>
                    </a:p>
                    <a:p>
                      <a:endParaRPr lang="en-US" dirty="0"/>
                    </a:p>
                  </a:txBody>
                  <a:tcPr/>
                </a:tc>
                <a:extLst>
                  <a:ext uri="{0D108BD9-81ED-4DB2-BD59-A6C34878D82A}">
                    <a16:rowId xmlns:a16="http://schemas.microsoft.com/office/drawing/2014/main" xmlns="" val="10019"/>
                  </a:ext>
                </a:extLst>
              </a:tr>
            </a:tbl>
          </a:graphicData>
        </a:graphic>
      </p:graphicFrame>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31</a:t>
            </a:fld>
            <a:endParaRPr lang="en-US"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hibernate.cfg.xml</a:t>
            </a:r>
            <a:r>
              <a:rPr lang="en-GB" dirty="0"/>
              <a:t/>
            </a:r>
            <a:br>
              <a:rPr lang="en-GB" dirty="0"/>
            </a:br>
            <a:endParaRPr lang="en-US" dirty="0"/>
          </a:p>
        </p:txBody>
      </p:sp>
      <p:sp>
        <p:nvSpPr>
          <p:cNvPr id="3" name="Content Placeholder 2"/>
          <p:cNvSpPr>
            <a:spLocks noGrp="1"/>
          </p:cNvSpPr>
          <p:nvPr>
            <p:ph idx="1"/>
          </p:nvPr>
        </p:nvSpPr>
        <p:spPr>
          <a:xfrm>
            <a:off x="838200" y="1285860"/>
            <a:ext cx="10515600" cy="4891103"/>
          </a:xfrm>
        </p:spPr>
        <p:txBody>
          <a:bodyPr/>
          <a:lstStyle/>
          <a:p>
            <a:pPr>
              <a:spcBef>
                <a:spcPts val="0"/>
              </a:spcBef>
              <a:buNone/>
            </a:pPr>
            <a:r>
              <a:rPr lang="en-US" sz="2000" dirty="0"/>
              <a:t>&lt;?xml version=</a:t>
            </a:r>
            <a:r>
              <a:rPr lang="en-US" sz="2000" i="1" dirty="0"/>
              <a:t>"1.0"</a:t>
            </a:r>
            <a:r>
              <a:rPr lang="en-US" sz="2000" dirty="0"/>
              <a:t> encoding=</a:t>
            </a:r>
            <a:r>
              <a:rPr lang="en-US" sz="2000" i="1" dirty="0"/>
              <a:t>"UTF-8"</a:t>
            </a:r>
            <a:r>
              <a:rPr lang="en-US" sz="2000" dirty="0"/>
              <a:t>?&gt;</a:t>
            </a:r>
          </a:p>
          <a:p>
            <a:pPr>
              <a:spcBef>
                <a:spcPts val="0"/>
              </a:spcBef>
              <a:buNone/>
            </a:pPr>
            <a:r>
              <a:rPr lang="en-US" sz="2000" dirty="0"/>
              <a:t>&lt;!DOCTYPE hibernate-configuration PUBLIC </a:t>
            </a:r>
          </a:p>
          <a:p>
            <a:pPr>
              <a:spcBef>
                <a:spcPts val="0"/>
              </a:spcBef>
              <a:buNone/>
            </a:pPr>
            <a:r>
              <a:rPr lang="en-US" sz="2000" dirty="0"/>
              <a:t>  "-//Hibernate/Hibernate Configuration DTD 3.0//EN" </a:t>
            </a:r>
          </a:p>
          <a:p>
            <a:pPr>
              <a:spcBef>
                <a:spcPts val="0"/>
              </a:spcBef>
              <a:buNone/>
            </a:pPr>
            <a:r>
              <a:rPr lang="en-US" sz="2000" dirty="0"/>
              <a:t>  "http://www.hibernate.org/dtd/hibernate-configuration-3.0.dtd"&gt;</a:t>
            </a:r>
          </a:p>
          <a:p>
            <a:pPr>
              <a:spcBef>
                <a:spcPts val="0"/>
              </a:spcBef>
              <a:buNone/>
            </a:pPr>
            <a:r>
              <a:rPr lang="en-US" sz="2000" dirty="0"/>
              <a:t>&lt;hibernate-configuration&gt;  </a:t>
            </a:r>
          </a:p>
          <a:p>
            <a:pPr>
              <a:spcBef>
                <a:spcPts val="0"/>
              </a:spcBef>
              <a:buNone/>
            </a:pPr>
            <a:r>
              <a:rPr lang="en-US" sz="2000" dirty="0"/>
              <a:t>    &lt;session-factory&gt;  </a:t>
            </a:r>
          </a:p>
          <a:p>
            <a:pPr>
              <a:spcBef>
                <a:spcPts val="0"/>
              </a:spcBef>
              <a:buNone/>
            </a:pPr>
            <a:r>
              <a:rPr lang="en-US" sz="2000" dirty="0"/>
              <a:t>        &lt;property name=</a:t>
            </a:r>
            <a:r>
              <a:rPr lang="en-US" sz="2000" i="1" dirty="0"/>
              <a:t>"</a:t>
            </a:r>
            <a:r>
              <a:rPr lang="en-US" sz="2000" i="1" dirty="0" err="1"/>
              <a:t>hibernate.dialect</a:t>
            </a:r>
            <a:r>
              <a:rPr lang="en-US" sz="2000" i="1" dirty="0"/>
              <a:t>"</a:t>
            </a:r>
            <a:r>
              <a:rPr lang="en-US" sz="2000" dirty="0"/>
              <a:t>&gt;</a:t>
            </a:r>
            <a:r>
              <a:rPr lang="en-US" sz="2000" dirty="0" err="1"/>
              <a:t>org.hibernate.dialect.MySQLDialect</a:t>
            </a:r>
            <a:r>
              <a:rPr lang="en-US" sz="2000" dirty="0"/>
              <a:t>&lt;/property&gt;  </a:t>
            </a:r>
          </a:p>
          <a:p>
            <a:pPr>
              <a:spcBef>
                <a:spcPts val="0"/>
              </a:spcBef>
              <a:buNone/>
            </a:pPr>
            <a:r>
              <a:rPr lang="en-US" sz="2000" dirty="0"/>
              <a:t>        &lt;property name=</a:t>
            </a:r>
            <a:r>
              <a:rPr lang="en-US" sz="2000" i="1" dirty="0"/>
              <a:t>"</a:t>
            </a:r>
            <a:r>
              <a:rPr lang="en-US" sz="2000" i="1" dirty="0" err="1"/>
              <a:t>hibernate.connection.driver_class</a:t>
            </a:r>
            <a:r>
              <a:rPr lang="en-US" sz="2000" i="1" dirty="0"/>
              <a:t>"</a:t>
            </a:r>
            <a:r>
              <a:rPr lang="en-US" sz="2000" dirty="0"/>
              <a:t>&gt; </a:t>
            </a:r>
            <a:r>
              <a:rPr lang="en-US" sz="2000" dirty="0" err="1"/>
              <a:t>com.mysql.jdbc.Driver</a:t>
            </a:r>
            <a:r>
              <a:rPr lang="en-US" sz="2000" dirty="0"/>
              <a:t>&lt;/property&gt; </a:t>
            </a:r>
          </a:p>
          <a:p>
            <a:pPr>
              <a:spcBef>
                <a:spcPts val="0"/>
              </a:spcBef>
              <a:buNone/>
            </a:pPr>
            <a:r>
              <a:rPr lang="en-US" sz="2000" dirty="0"/>
              <a:t>        &lt;property&gt; name=</a:t>
            </a:r>
            <a:r>
              <a:rPr lang="en-US" sz="2000" i="1" dirty="0"/>
              <a:t>"</a:t>
            </a:r>
            <a:r>
              <a:rPr lang="en-US" sz="2000" i="1" dirty="0" err="1"/>
              <a:t>hibernate.connection.url</a:t>
            </a:r>
            <a:r>
              <a:rPr lang="en-US" sz="2000" i="1" dirty="0"/>
              <a:t>"</a:t>
            </a:r>
            <a:r>
              <a:rPr lang="en-US" sz="2000" dirty="0"/>
              <a:t>&gt;</a:t>
            </a:r>
            <a:r>
              <a:rPr lang="en-US" sz="2000" u="sng" dirty="0" err="1"/>
              <a:t>jdbc</a:t>
            </a:r>
            <a:r>
              <a:rPr lang="en-US" sz="2000" dirty="0" err="1"/>
              <a:t>:</a:t>
            </a:r>
            <a:r>
              <a:rPr lang="en-US" sz="2000" u="sng" dirty="0" err="1"/>
              <a:t>mysql</a:t>
            </a:r>
            <a:r>
              <a:rPr lang="en-US" sz="2000" dirty="0"/>
              <a:t>://</a:t>
            </a:r>
            <a:r>
              <a:rPr lang="en-US" sz="2000" u="sng" dirty="0" err="1"/>
              <a:t>localhost</a:t>
            </a:r>
            <a:r>
              <a:rPr lang="en-US" sz="2000" dirty="0"/>
              <a:t>/</a:t>
            </a:r>
            <a:r>
              <a:rPr lang="en-US" sz="2000" dirty="0" err="1"/>
              <a:t>god?characterEncoding</a:t>
            </a:r>
            <a:r>
              <a:rPr lang="en-US" sz="2000" dirty="0"/>
              <a:t>=latin1&lt;/property&gt;  </a:t>
            </a:r>
          </a:p>
          <a:p>
            <a:pPr>
              <a:spcBef>
                <a:spcPts val="0"/>
              </a:spcBef>
              <a:buNone/>
            </a:pPr>
            <a:r>
              <a:rPr lang="en-US" sz="2000" dirty="0"/>
              <a:t>        &lt;property name=</a:t>
            </a:r>
            <a:r>
              <a:rPr lang="en-US" sz="2000" i="1" dirty="0"/>
              <a:t>"</a:t>
            </a:r>
            <a:r>
              <a:rPr lang="en-US" sz="2000" i="1" dirty="0" err="1"/>
              <a:t>hibernate.connection.username</a:t>
            </a:r>
            <a:r>
              <a:rPr lang="en-US" sz="2000" i="1" dirty="0"/>
              <a:t>"</a:t>
            </a:r>
            <a:r>
              <a:rPr lang="en-US" sz="2000" dirty="0"/>
              <a:t>&gt;root&lt;/property&gt;  </a:t>
            </a:r>
          </a:p>
          <a:p>
            <a:pPr>
              <a:spcBef>
                <a:spcPts val="0"/>
              </a:spcBef>
              <a:buNone/>
            </a:pPr>
            <a:r>
              <a:rPr lang="en-US" sz="2000" dirty="0"/>
              <a:t>        &lt;property  name=</a:t>
            </a:r>
            <a:r>
              <a:rPr lang="en-US" sz="2000" i="1" dirty="0"/>
              <a:t>"</a:t>
            </a:r>
            <a:r>
              <a:rPr lang="en-US" sz="2000" i="1" dirty="0" err="1"/>
              <a:t>hibernate.connection.password</a:t>
            </a:r>
            <a:r>
              <a:rPr lang="en-US" sz="2000" i="1" dirty="0"/>
              <a:t>"</a:t>
            </a:r>
            <a:r>
              <a:rPr lang="en-US" sz="2000" dirty="0"/>
              <a:t>&gt;admin123&lt;/property&gt;  </a:t>
            </a:r>
          </a:p>
          <a:p>
            <a:pPr>
              <a:spcBef>
                <a:spcPts val="0"/>
              </a:spcBef>
              <a:buNone/>
            </a:pPr>
            <a:r>
              <a:rPr lang="en-US" sz="2000" dirty="0"/>
              <a:t>        &lt;property name=</a:t>
            </a:r>
            <a:r>
              <a:rPr lang="en-US" sz="2000" i="1" dirty="0"/>
              <a:t>"</a:t>
            </a:r>
            <a:r>
              <a:rPr lang="en-US" sz="2000" i="1" dirty="0" err="1"/>
              <a:t>connection.pool_size</a:t>
            </a:r>
            <a:r>
              <a:rPr lang="en-US" sz="2000" i="1" dirty="0"/>
              <a:t>"</a:t>
            </a:r>
            <a:r>
              <a:rPr lang="en-US" sz="2000" dirty="0"/>
              <a:t>&gt;3&lt;/property&gt;</a:t>
            </a:r>
          </a:p>
          <a:p>
            <a:pPr>
              <a:spcBef>
                <a:spcPts val="0"/>
              </a:spcBef>
              <a:buNone/>
            </a:pPr>
            <a:r>
              <a:rPr lang="en-US" sz="2000" dirty="0"/>
              <a:t>         &lt;property  name=</a:t>
            </a:r>
            <a:r>
              <a:rPr lang="en-US" sz="2000" i="1" dirty="0"/>
              <a:t>"</a:t>
            </a:r>
            <a:r>
              <a:rPr lang="en-US" sz="2000" i="1" dirty="0" err="1"/>
              <a:t>current_session_context_class</a:t>
            </a:r>
            <a:r>
              <a:rPr lang="en-US" sz="2000" i="1" dirty="0"/>
              <a:t>"</a:t>
            </a:r>
            <a:r>
              <a:rPr lang="en-US" sz="2000" dirty="0"/>
              <a:t>&gt;thread&lt;/property&gt;</a:t>
            </a:r>
          </a:p>
          <a:p>
            <a:pPr>
              <a:spcBef>
                <a:spcPts val="0"/>
              </a:spcBef>
              <a:buNone/>
            </a:pPr>
            <a:r>
              <a:rPr lang="en-US" sz="2000" dirty="0"/>
              <a:t>        &lt;property name=</a:t>
            </a:r>
            <a:r>
              <a:rPr lang="en-US" sz="2000" i="1" dirty="0"/>
              <a:t>"</a:t>
            </a:r>
            <a:r>
              <a:rPr lang="en-US" sz="2000" i="1" dirty="0" err="1"/>
              <a:t>show_sql</a:t>
            </a:r>
            <a:r>
              <a:rPr lang="en-US" sz="2000" i="1" dirty="0"/>
              <a:t>"</a:t>
            </a:r>
            <a:r>
              <a:rPr lang="en-US" sz="2000" dirty="0"/>
              <a:t>&gt;true&lt;/property&gt; </a:t>
            </a:r>
          </a:p>
          <a:p>
            <a:pPr>
              <a:spcBef>
                <a:spcPts val="0"/>
              </a:spcBef>
              <a:buNone/>
            </a:pPr>
            <a:r>
              <a:rPr lang="en-US" sz="2000" dirty="0"/>
              <a:t>        &lt;property name=</a:t>
            </a:r>
            <a:r>
              <a:rPr lang="en-US" sz="2000" i="1" dirty="0"/>
              <a:t>"</a:t>
            </a:r>
            <a:r>
              <a:rPr lang="en-US" sz="2000" i="1" dirty="0" err="1"/>
              <a:t>format_sql</a:t>
            </a:r>
            <a:r>
              <a:rPr lang="en-US" sz="2000" i="1" dirty="0"/>
              <a:t>"</a:t>
            </a:r>
            <a:r>
              <a:rPr lang="en-US" sz="2000" dirty="0"/>
              <a:t>&gt;true&lt;/property&gt; </a:t>
            </a:r>
          </a:p>
          <a:p>
            <a:pPr>
              <a:spcBef>
                <a:spcPts val="0"/>
              </a:spcBef>
              <a:buNone/>
            </a:pPr>
            <a:r>
              <a:rPr lang="en-US" sz="2000" dirty="0"/>
              <a:t>        &lt;property name=</a:t>
            </a:r>
            <a:r>
              <a:rPr lang="en-US" sz="2000" i="1" dirty="0"/>
              <a:t>"hbm2ddl.auto"</a:t>
            </a:r>
            <a:r>
              <a:rPr lang="en-US" sz="2000" dirty="0"/>
              <a:t>&gt;update &lt;/property&gt; </a:t>
            </a:r>
          </a:p>
          <a:p>
            <a:pPr>
              <a:spcBef>
                <a:spcPts val="0"/>
              </a:spcBef>
              <a:buNone/>
            </a:pPr>
            <a:r>
              <a:rPr lang="en-US" sz="2000" dirty="0"/>
              <a:t>        &lt;mapping resource=</a:t>
            </a:r>
            <a:r>
              <a:rPr lang="en-US" sz="2000" i="1" dirty="0"/>
              <a:t>"</a:t>
            </a:r>
            <a:r>
              <a:rPr lang="en-US" sz="2000" i="1" dirty="0" err="1"/>
              <a:t>employee.hbm.xml</a:t>
            </a:r>
            <a:r>
              <a:rPr lang="en-US" sz="2000" i="1" dirty="0"/>
              <a:t>"</a:t>
            </a:r>
            <a:r>
              <a:rPr lang="en-US" sz="2000" dirty="0"/>
              <a:t>/&gt;  </a:t>
            </a:r>
          </a:p>
          <a:p>
            <a:pPr>
              <a:spcBef>
                <a:spcPts val="0"/>
              </a:spcBef>
              <a:buNone/>
            </a:pPr>
            <a:r>
              <a:rPr lang="en-US" sz="2000" dirty="0"/>
              <a:t>    &lt;/session-factory&gt;  </a:t>
            </a:r>
          </a:p>
          <a:p>
            <a:pPr>
              <a:spcBef>
                <a:spcPts val="0"/>
              </a:spcBef>
              <a:buNone/>
            </a:pPr>
            <a:r>
              <a:rPr lang="en-US" sz="2000" dirty="0"/>
              <a:t>  </a:t>
            </a:r>
          </a:p>
          <a:p>
            <a:pPr>
              <a:spcBef>
                <a:spcPts val="0"/>
              </a:spcBef>
              <a:buNone/>
            </a:pPr>
            <a:r>
              <a:rPr lang="en-US" sz="2000" dirty="0"/>
              <a:t>&lt;/hibernate-configuration&gt;  </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32</a:t>
            </a:fld>
            <a:endParaRPr lang="en-US"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US" dirty="0"/>
              <a:t>8.  Run the application</a:t>
            </a:r>
          </a:p>
        </p:txBody>
      </p:sp>
      <p:sp>
        <p:nvSpPr>
          <p:cNvPr id="3" name="Content Placeholder 2"/>
          <p:cNvSpPr>
            <a:spLocks noGrp="1"/>
          </p:cNvSpPr>
          <p:nvPr>
            <p:ph idx="1"/>
          </p:nvPr>
        </p:nvSpPr>
        <p:spPr>
          <a:xfrm>
            <a:off x="838200" y="1000108"/>
            <a:ext cx="10515600" cy="5176855"/>
          </a:xfrm>
        </p:spPr>
        <p:txBody>
          <a:bodyPr/>
          <a:lstStyle/>
          <a:p>
            <a:r>
              <a:rPr lang="en-GB" dirty="0"/>
              <a:t>Before running the application, determine that directory structure is like this.</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33</a:t>
            </a:fld>
            <a:endParaRPr lang="en-US" altLang="en-US"/>
          </a:p>
        </p:txBody>
      </p:sp>
      <p:pic>
        <p:nvPicPr>
          <p:cNvPr id="5" name="Picture 4" descr="example to create first hibernate application in eclipse IDE"/>
          <p:cNvPicPr/>
          <p:nvPr/>
        </p:nvPicPr>
        <p:blipFill>
          <a:blip r:embed="rId2"/>
          <a:srcRect/>
          <a:stretch>
            <a:fillRect/>
          </a:stretch>
        </p:blipFill>
        <p:spPr bwMode="auto">
          <a:xfrm>
            <a:off x="3238480" y="1571612"/>
            <a:ext cx="3157855" cy="528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Hibernate using Annotation</a:t>
            </a:r>
            <a:br>
              <a:rPr lang="en-US" dirty="0"/>
            </a:br>
            <a:endParaRPr lang="en-US" dirty="0"/>
          </a:p>
        </p:txBody>
      </p:sp>
      <p:sp>
        <p:nvSpPr>
          <p:cNvPr id="6" name="Subtitle 5"/>
          <p:cNvSpPr>
            <a:spLocks noGrp="1"/>
          </p:cNvSpPr>
          <p:nvPr>
            <p:ph type="subTitle" idx="1"/>
          </p:nvPr>
        </p:nvSpPr>
        <p:spPr/>
        <p:txBody>
          <a:bodyPr/>
          <a:lstStyle/>
          <a:p>
            <a:r>
              <a:rPr lang="en-GB" dirty="0"/>
              <a:t>JPA annotation</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34</a:t>
            </a:fld>
            <a:endParaRPr lang="en-US"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US" dirty="0"/>
              <a:t>Hibernate using </a:t>
            </a:r>
            <a:r>
              <a:rPr lang="en-US" dirty="0" err="1"/>
              <a:t>Anotation</a:t>
            </a:r>
            <a:r>
              <a:rPr lang="en-US" dirty="0"/>
              <a:t/>
            </a:r>
            <a:br>
              <a:rPr lang="en-US" dirty="0"/>
            </a:br>
            <a:endParaRPr lang="en-US" dirty="0"/>
          </a:p>
        </p:txBody>
      </p:sp>
      <p:sp>
        <p:nvSpPr>
          <p:cNvPr id="3" name="Content Placeholder 2"/>
          <p:cNvSpPr>
            <a:spLocks noGrp="1"/>
          </p:cNvSpPr>
          <p:nvPr>
            <p:ph idx="1"/>
          </p:nvPr>
        </p:nvSpPr>
        <p:spPr>
          <a:xfrm>
            <a:off x="838200" y="1214422"/>
            <a:ext cx="10515600" cy="4962541"/>
          </a:xfrm>
        </p:spPr>
        <p:txBody>
          <a:bodyPr/>
          <a:lstStyle/>
          <a:p>
            <a:r>
              <a:rPr lang="en-GB" dirty="0"/>
              <a:t>The hibernate application can be created with annotation. There are many annotations that can be used to create hibernate application such as @Entity, @Id, @Table etc.</a:t>
            </a:r>
          </a:p>
          <a:p>
            <a:r>
              <a:rPr lang="en-GB" dirty="0"/>
              <a:t>Hibernate Annotations are based on the JPA 2 specification and supports all the features.</a:t>
            </a:r>
          </a:p>
          <a:p>
            <a:r>
              <a:rPr lang="en-GB" dirty="0"/>
              <a:t>All the JPA annotations are defined in the </a:t>
            </a:r>
            <a:r>
              <a:rPr lang="en-GB" b="1" dirty="0" err="1"/>
              <a:t>javax.persistence</a:t>
            </a:r>
            <a:r>
              <a:rPr lang="en-GB" dirty="0"/>
              <a:t> package. Hibernate </a:t>
            </a:r>
            <a:r>
              <a:rPr lang="en-GB" dirty="0" err="1"/>
              <a:t>EntityManager</a:t>
            </a:r>
            <a:r>
              <a:rPr lang="en-GB" dirty="0"/>
              <a:t> implements the interfaces and life cycle defined by the JPA specification.</a:t>
            </a:r>
          </a:p>
          <a:p>
            <a:r>
              <a:rPr lang="en-GB" dirty="0"/>
              <a:t>The core advantage of using hibernate annotation is that you don't need to create mapping (</a:t>
            </a:r>
            <a:r>
              <a:rPr lang="en-GB" dirty="0" err="1"/>
              <a:t>hbm</a:t>
            </a:r>
            <a:r>
              <a:rPr lang="en-GB" dirty="0"/>
              <a:t>) file. Here, hibernate annotations are used to provide the meta data.</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35</a:t>
            </a:fld>
            <a:endParaRPr lang="en-US"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to create the hibernate application with Annotation</a:t>
            </a:r>
            <a:br>
              <a:rPr lang="en-GB" dirty="0"/>
            </a:br>
            <a:endParaRPr lang="en-US" dirty="0"/>
          </a:p>
        </p:txBody>
      </p:sp>
      <p:sp>
        <p:nvSpPr>
          <p:cNvPr id="3" name="Content Placeholder 2"/>
          <p:cNvSpPr>
            <a:spLocks noGrp="1"/>
          </p:cNvSpPr>
          <p:nvPr>
            <p:ph idx="1"/>
          </p:nvPr>
        </p:nvSpPr>
        <p:spPr/>
        <p:txBody>
          <a:bodyPr/>
          <a:lstStyle/>
          <a:p>
            <a:r>
              <a:rPr lang="en-GB" dirty="0"/>
              <a:t>Here, we are going to create a maven based hibernate application using annotation in eclipse IDE. For creating the hibernate application in Eclipse IDE, we need to follow the below steps:</a:t>
            </a:r>
          </a:p>
          <a:p>
            <a:pPr>
              <a:buNone/>
            </a:pPr>
            <a:r>
              <a:rPr lang="en-GB" dirty="0"/>
              <a:t>1) Create the Maven Project</a:t>
            </a:r>
          </a:p>
          <a:p>
            <a:r>
              <a:rPr lang="en-GB" dirty="0"/>
              <a:t>To create the maven project left click on </a:t>
            </a:r>
            <a:r>
              <a:rPr lang="en-GB" b="1" dirty="0"/>
              <a:t>File Menu</a:t>
            </a:r>
            <a:r>
              <a:rPr lang="en-GB" dirty="0"/>
              <a:t> -</a:t>
            </a:r>
            <a:r>
              <a:rPr lang="en-GB" b="1" dirty="0"/>
              <a:t> New</a:t>
            </a:r>
            <a:r>
              <a:rPr lang="en-GB" dirty="0"/>
              <a:t>-</a:t>
            </a:r>
            <a:r>
              <a:rPr lang="en-GB" b="1" dirty="0"/>
              <a:t> Maven Project</a:t>
            </a:r>
            <a:r>
              <a:rPr lang="en-GB" dirty="0"/>
              <a:t>.</a:t>
            </a:r>
          </a:p>
          <a:p>
            <a:r>
              <a:rPr lang="en-GB" dirty="0"/>
              <a:t>The new maven project opens in your eclipse. </a:t>
            </a:r>
            <a:r>
              <a:rPr lang="en-GB" b="1" dirty="0"/>
              <a:t>Click Next</a:t>
            </a:r>
            <a:r>
              <a:rPr lang="en-GB" dirty="0"/>
              <a:t>.</a:t>
            </a:r>
          </a:p>
          <a:p>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36</a:t>
            </a:fld>
            <a:endParaRPr lang="en-US" altLang="en-US"/>
          </a:p>
        </p:txBody>
      </p:sp>
      <p:pic>
        <p:nvPicPr>
          <p:cNvPr id="5" name="Picture 4" descr="Hibernate Application using annotation"/>
          <p:cNvPicPr/>
          <p:nvPr/>
        </p:nvPicPr>
        <p:blipFill>
          <a:blip r:embed="rId2"/>
          <a:srcRect/>
          <a:stretch>
            <a:fillRect/>
          </a:stretch>
        </p:blipFill>
        <p:spPr bwMode="auto">
          <a:xfrm>
            <a:off x="5524496" y="4929198"/>
            <a:ext cx="5943600" cy="43304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GB" dirty="0"/>
              <a:t> </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37</a:t>
            </a:fld>
            <a:endParaRPr lang="en-US" altLang="en-US"/>
          </a:p>
        </p:txBody>
      </p:sp>
      <p:pic>
        <p:nvPicPr>
          <p:cNvPr id="5" name="Content Placeholder 4" descr="Hibernate Application using annotation"/>
          <p:cNvPicPr>
            <a:picLocks noGrp="1"/>
          </p:cNvPicPr>
          <p:nvPr>
            <p:ph idx="1"/>
          </p:nvPr>
        </p:nvPicPr>
        <p:blipFill>
          <a:blip r:embed="rId2"/>
          <a:srcRect/>
          <a:stretch>
            <a:fillRect/>
          </a:stretch>
        </p:blipFill>
        <p:spPr bwMode="auto">
          <a:xfrm>
            <a:off x="3309918" y="1500174"/>
            <a:ext cx="7802064" cy="4496428"/>
          </a:xfrm>
          <a:prstGeom prst="rect">
            <a:avLst/>
          </a:prstGeom>
          <a:noFill/>
          <a:ln w="9525">
            <a:noFill/>
            <a:miter lim="800000"/>
            <a:headEnd/>
            <a:tailEnd/>
          </a:ln>
        </p:spPr>
      </p:pic>
      <p:sp>
        <p:nvSpPr>
          <p:cNvPr id="6" name="Title 1"/>
          <p:cNvSpPr txBox="1">
            <a:spLocks/>
          </p:cNvSpPr>
          <p:nvPr/>
        </p:nvSpPr>
        <p:spPr bwMode="auto">
          <a:xfrm>
            <a:off x="990600" y="517525"/>
            <a:ext cx="10515600" cy="92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GB" sz="4400" b="0" i="0" u="none" strike="noStrike" kern="1200" cap="none" spc="0" normalizeH="0" baseline="0" noProof="0">
                <a:ln>
                  <a:noFill/>
                </a:ln>
                <a:solidFill>
                  <a:schemeClr val="tx1"/>
                </a:solidFill>
                <a:effectLst/>
                <a:uLnTx/>
                <a:uFillTx/>
                <a:latin typeface="+mj-lt"/>
                <a:ea typeface="+mj-ea"/>
                <a:cs typeface="+mj-cs"/>
              </a:rPr>
              <a:t>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Title 1"/>
          <p:cNvSpPr txBox="1">
            <a:spLocks/>
          </p:cNvSpPr>
          <p:nvPr/>
        </p:nvSpPr>
        <p:spPr bwMode="auto">
          <a:xfrm>
            <a:off x="1143000" y="669925"/>
            <a:ext cx="10515600" cy="92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GB" sz="4400" b="0" i="0" u="none" strike="noStrike" kern="1200" cap="none" spc="0" normalizeH="0" baseline="0" noProof="0" dirty="0">
                <a:ln>
                  <a:noFill/>
                </a:ln>
                <a:solidFill>
                  <a:schemeClr val="tx1"/>
                </a:solidFill>
                <a:effectLst/>
                <a:uLnTx/>
                <a:uFillTx/>
                <a:latin typeface="+mj-lt"/>
                <a:ea typeface="+mj-ea"/>
                <a:cs typeface="+mj-cs"/>
              </a:rPr>
              <a:t>Click Next</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GB" dirty="0"/>
              <a:t/>
            </a:r>
            <a:br>
              <a:rPr lang="en-GB" dirty="0"/>
            </a:br>
            <a:r>
              <a:rPr lang="en-GB" sz="3200" dirty="0"/>
              <a:t>Now, select </a:t>
            </a:r>
            <a:r>
              <a:rPr lang="en-GB" sz="3200" dirty="0" err="1"/>
              <a:t>catalog</a:t>
            </a:r>
            <a:r>
              <a:rPr lang="en-GB" sz="3200" dirty="0"/>
              <a:t> type: internal and maven archetype - </a:t>
            </a:r>
            <a:r>
              <a:rPr lang="en-GB" sz="3200" b="1" dirty="0" err="1"/>
              <a:t>quickstart</a:t>
            </a:r>
            <a:r>
              <a:rPr lang="en-GB" sz="3200" dirty="0"/>
              <a:t> of 1.1 version. Then, </a:t>
            </a:r>
            <a:r>
              <a:rPr lang="en-GB" sz="3200" b="1" dirty="0"/>
              <a:t>click next</a:t>
            </a:r>
            <a:r>
              <a:rPr lang="en-GB" sz="3200" dirty="0"/>
              <a:t>.</a:t>
            </a:r>
          </a:p>
        </p:txBody>
      </p:sp>
      <p:sp>
        <p:nvSpPr>
          <p:cNvPr id="3" name="Content Placeholder 2"/>
          <p:cNvSpPr>
            <a:spLocks noGrp="1"/>
          </p:cNvSpPr>
          <p:nvPr>
            <p:ph idx="1"/>
          </p:nvPr>
        </p:nvSpPr>
        <p:spPr>
          <a:xfrm>
            <a:off x="838200" y="1071546"/>
            <a:ext cx="10515600" cy="5105417"/>
          </a:xfrm>
        </p:spPr>
        <p:txBody>
          <a:bodyPr/>
          <a:lstStyle/>
          <a:p>
            <a:pPr>
              <a:spcBef>
                <a:spcPts val="0"/>
              </a:spcBef>
            </a:pPr>
            <a:r>
              <a:rPr lang="en-US" sz="1800" dirty="0"/>
              <a:t> </a:t>
            </a:r>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38</a:t>
            </a:fld>
            <a:endParaRPr lang="en-US" altLang="en-US"/>
          </a:p>
        </p:txBody>
      </p:sp>
      <p:pic>
        <p:nvPicPr>
          <p:cNvPr id="5" name="Picture 4" descr="Hibernate Application using annotation"/>
          <p:cNvPicPr/>
          <p:nvPr/>
        </p:nvPicPr>
        <p:blipFill>
          <a:blip r:embed="rId2"/>
          <a:srcRect/>
          <a:stretch>
            <a:fillRect/>
          </a:stretch>
        </p:blipFill>
        <p:spPr bwMode="auto">
          <a:xfrm>
            <a:off x="5024430" y="1928802"/>
            <a:ext cx="5943600" cy="4665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2173"/>
          </a:xfrm>
        </p:spPr>
        <p:txBody>
          <a:bodyPr/>
          <a:lstStyle/>
          <a:p>
            <a:r>
              <a:rPr lang="en-GB" sz="2800" dirty="0"/>
              <a:t/>
            </a:r>
            <a:br>
              <a:rPr lang="en-GB" sz="2800" dirty="0"/>
            </a:br>
            <a:r>
              <a:rPr lang="en-GB" sz="2800" dirty="0"/>
              <a:t>Now, specify the name of Group Id and </a:t>
            </a:r>
            <a:r>
              <a:rPr lang="en-GB" sz="2800" dirty="0" err="1"/>
              <a:t>Artifact</a:t>
            </a:r>
            <a:r>
              <a:rPr lang="en-GB" sz="2800" dirty="0"/>
              <a:t> Id. The Group Id contains package name (e.g. </a:t>
            </a:r>
            <a:r>
              <a:rPr lang="en-GB" sz="2800" dirty="0" err="1"/>
              <a:t>com.javatpoint</a:t>
            </a:r>
            <a:r>
              <a:rPr lang="en-GB" sz="2800" dirty="0"/>
              <a:t>) and </a:t>
            </a:r>
            <a:r>
              <a:rPr lang="en-GB" sz="2800" dirty="0" err="1"/>
              <a:t>Artifact</a:t>
            </a:r>
            <a:r>
              <a:rPr lang="en-GB" sz="2800" dirty="0"/>
              <a:t> Id contains project name (e.g. </a:t>
            </a:r>
            <a:r>
              <a:rPr lang="en-GB" sz="2800" dirty="0" err="1"/>
              <a:t>HibernateAnnotation</a:t>
            </a:r>
            <a:r>
              <a:rPr lang="en-GB" sz="2800" dirty="0"/>
              <a:t>). Then </a:t>
            </a:r>
            <a:r>
              <a:rPr lang="en-GB" sz="2800" b="1" dirty="0"/>
              <a:t>click Finish</a:t>
            </a:r>
            <a:r>
              <a:rPr lang="en-GB" sz="2800" dirty="0"/>
              <a:t>.</a:t>
            </a:r>
            <a:br>
              <a:rPr lang="en-GB" sz="2800" dirty="0"/>
            </a:br>
            <a:r>
              <a:rPr lang="en-GB" sz="2800" dirty="0"/>
              <a:t/>
            </a:r>
            <a:br>
              <a:rPr lang="en-GB" sz="2800" dirty="0"/>
            </a:br>
            <a:endParaRPr lang="en-US" sz="2800" dirty="0"/>
          </a:p>
        </p:txBody>
      </p:sp>
      <p:sp>
        <p:nvSpPr>
          <p:cNvPr id="3" name="Content Placeholder 2"/>
          <p:cNvSpPr>
            <a:spLocks noGrp="1"/>
          </p:cNvSpPr>
          <p:nvPr>
            <p:ph idx="1"/>
          </p:nvPr>
        </p:nvSpPr>
        <p:spPr>
          <a:xfrm>
            <a:off x="838200" y="1071546"/>
            <a:ext cx="10515600" cy="5105417"/>
          </a:xfrm>
        </p:spPr>
        <p:txBody>
          <a:bodyPr/>
          <a:lstStyle/>
          <a:p>
            <a:pPr>
              <a:spcBef>
                <a:spcPts val="0"/>
              </a:spcBef>
              <a:buNone/>
            </a:pPr>
            <a:r>
              <a:rPr lang="en-US" sz="1800" dirty="0"/>
              <a:t> </a:t>
            </a:r>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39</a:t>
            </a:fld>
            <a:endParaRPr lang="en-US" altLang="en-US"/>
          </a:p>
        </p:txBody>
      </p:sp>
      <p:pic>
        <p:nvPicPr>
          <p:cNvPr id="5" name="Picture 4" descr="Hibernate Application using annotation"/>
          <p:cNvPicPr/>
          <p:nvPr/>
        </p:nvPicPr>
        <p:blipFill>
          <a:blip r:embed="rId2"/>
          <a:srcRect/>
          <a:stretch>
            <a:fillRect/>
          </a:stretch>
        </p:blipFill>
        <p:spPr bwMode="auto">
          <a:xfrm>
            <a:off x="4381488" y="1357298"/>
            <a:ext cx="5773420" cy="51993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Pros and Cons of JDBC</a:t>
            </a:r>
            <a:br>
              <a:rPr lang="en-GB" dirty="0"/>
            </a:br>
            <a:endParaRPr lang="en-US" dirty="0"/>
          </a:p>
        </p:txBody>
      </p:sp>
      <p:graphicFrame>
        <p:nvGraphicFramePr>
          <p:cNvPr id="6" name="Content Placeholder 5"/>
          <p:cNvGraphicFramePr>
            <a:graphicFrameLocks noGrp="1"/>
          </p:cNvGraphicFramePr>
          <p:nvPr>
            <p:ph idx="1"/>
          </p:nvPr>
        </p:nvGraphicFramePr>
        <p:xfrm>
          <a:off x="838200" y="1825625"/>
          <a:ext cx="9044014" cy="3389324"/>
        </p:xfrm>
        <a:graphic>
          <a:graphicData uri="http://schemas.openxmlformats.org/drawingml/2006/table">
            <a:tbl>
              <a:tblPr firstRow="1" bandRow="1">
                <a:tableStyleId>{5C22544A-7EE6-4342-B048-85BDC9FD1C3A}</a:tableStyleId>
              </a:tblPr>
              <a:tblGrid>
                <a:gridCol w="4522007">
                  <a:extLst>
                    <a:ext uri="{9D8B030D-6E8A-4147-A177-3AD203B41FA5}">
                      <a16:colId xmlns:a16="http://schemas.microsoft.com/office/drawing/2014/main" xmlns="" val="20000"/>
                    </a:ext>
                  </a:extLst>
                </a:gridCol>
                <a:gridCol w="4522007">
                  <a:extLst>
                    <a:ext uri="{9D8B030D-6E8A-4147-A177-3AD203B41FA5}">
                      <a16:colId xmlns:a16="http://schemas.microsoft.com/office/drawing/2014/main" xmlns="" val="20001"/>
                    </a:ext>
                  </a:extLst>
                </a:gridCol>
              </a:tblGrid>
              <a:tr h="465201">
                <a:tc>
                  <a:txBody>
                    <a:bodyPr/>
                    <a:lstStyle/>
                    <a:p>
                      <a:pPr algn="ctr"/>
                      <a:r>
                        <a:rPr lang="en-US" b="1" dirty="0">
                          <a:solidFill>
                            <a:srgbClr val="000000"/>
                          </a:solidFill>
                          <a:latin typeface="inherit"/>
                        </a:rPr>
                        <a:t>Pros of JDBC</a:t>
                      </a:r>
                    </a:p>
                  </a:txBody>
                  <a:tcPr marL="76200" marR="76200" marT="76200" marB="76200" anchor="ctr"/>
                </a:tc>
                <a:tc>
                  <a:txBody>
                    <a:bodyPr/>
                    <a:lstStyle/>
                    <a:p>
                      <a:pPr algn="ctr"/>
                      <a:r>
                        <a:rPr lang="en-US" b="1">
                          <a:solidFill>
                            <a:srgbClr val="000000"/>
                          </a:solidFill>
                          <a:latin typeface="inherit"/>
                        </a:rPr>
                        <a:t>Cons of JDBC</a:t>
                      </a:r>
                    </a:p>
                  </a:txBody>
                  <a:tcPr marL="76200" marR="76200" marT="76200" marB="76200" anchor="ctr"/>
                </a:tc>
                <a:extLst>
                  <a:ext uri="{0D108BD9-81ED-4DB2-BD59-A6C34878D82A}">
                    <a16:rowId xmlns:a16="http://schemas.microsoft.com/office/drawing/2014/main" xmlns="" val="10000"/>
                  </a:ext>
                </a:extLst>
              </a:tr>
              <a:tr h="465201">
                <a:tc>
                  <a:txBody>
                    <a:bodyPr/>
                    <a:lstStyle/>
                    <a:p>
                      <a:pPr algn="l"/>
                      <a:r>
                        <a:rPr lang="en-GB" dirty="0"/>
                        <a:t>Clean and simple SQL processing</a:t>
                      </a:r>
                    </a:p>
                  </a:txBody>
                  <a:tcPr marL="76200" marR="76200" marT="76200" marB="76200" anchor="ctr"/>
                </a:tc>
                <a:tc>
                  <a:txBody>
                    <a:bodyPr/>
                    <a:lstStyle/>
                    <a:p>
                      <a:pPr algn="l"/>
                      <a:r>
                        <a:rPr lang="en-GB" dirty="0"/>
                        <a:t>Complex if it is used in large projects</a:t>
                      </a:r>
                    </a:p>
                  </a:txBody>
                  <a:tcPr marL="76200" marR="76200" marT="76200" marB="76200" anchor="ctr"/>
                </a:tc>
                <a:extLst>
                  <a:ext uri="{0D108BD9-81ED-4DB2-BD59-A6C34878D82A}">
                    <a16:rowId xmlns:a16="http://schemas.microsoft.com/office/drawing/2014/main" xmlns="" val="10001"/>
                  </a:ext>
                </a:extLst>
              </a:tr>
              <a:tr h="6978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Good performance with large data</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Large programming overhead</a:t>
                      </a:r>
                    </a:p>
                    <a:p>
                      <a:endParaRPr lang="en-US" dirty="0"/>
                    </a:p>
                  </a:txBody>
                  <a:tcPr/>
                </a:tc>
                <a:extLst>
                  <a:ext uri="{0D108BD9-81ED-4DB2-BD59-A6C34878D82A}">
                    <a16:rowId xmlns:a16="http://schemas.microsoft.com/office/drawing/2014/main" xmlns="" val="10002"/>
                  </a:ext>
                </a:extLst>
              </a:tr>
              <a:tr h="764260">
                <a:tc>
                  <a:txBody>
                    <a:bodyPr/>
                    <a:lstStyle/>
                    <a:p>
                      <a:pPr algn="l"/>
                      <a:r>
                        <a:rPr lang="en-GB" dirty="0"/>
                        <a:t>Very good for small applications</a:t>
                      </a:r>
                    </a:p>
                  </a:txBody>
                  <a:tcPr marL="76200" marR="76200" marT="76200" marB="76200" anchor="ctr"/>
                </a:tc>
                <a:tc>
                  <a:txBody>
                    <a:bodyPr/>
                    <a:lstStyle/>
                    <a:p>
                      <a:pPr algn="l"/>
                      <a:endParaRPr lang="en-GB" dirty="0"/>
                    </a:p>
                    <a:p>
                      <a:pPr algn="l"/>
                      <a:r>
                        <a:rPr lang="en-GB" dirty="0"/>
                        <a:t>No encapsulation</a:t>
                      </a:r>
                    </a:p>
                  </a:txBody>
                  <a:tcPr marL="76200" marR="76200" marT="76200" marB="76200" anchor="ctr"/>
                </a:tc>
                <a:extLst>
                  <a:ext uri="{0D108BD9-81ED-4DB2-BD59-A6C34878D82A}">
                    <a16:rowId xmlns:a16="http://schemas.microsoft.com/office/drawing/2014/main" xmlns="" val="10003"/>
                  </a:ext>
                </a:extLst>
              </a:tr>
              <a:tr h="9968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Simple syntax so easy to learn</a:t>
                      </a:r>
                    </a:p>
                    <a:p>
                      <a:endParaRPr lang="en-US" dirty="0"/>
                    </a:p>
                  </a:txBody>
                  <a:tcPr/>
                </a:tc>
                <a:tc>
                  <a:txBody>
                    <a:bodyPr/>
                    <a:lstStyle/>
                    <a:p>
                      <a:pPr algn="l"/>
                      <a:r>
                        <a:rPr lang="en-GB" dirty="0"/>
                        <a:t>Hard to implement MVC concept</a:t>
                      </a:r>
                    </a:p>
                    <a:p>
                      <a:pPr algn="l"/>
                      <a:r>
                        <a:rPr lang="en-GB" dirty="0"/>
                        <a:t>Query is DBMS specific</a:t>
                      </a:r>
                    </a:p>
                    <a:p>
                      <a:endParaRPr lang="en-US" dirty="0"/>
                    </a:p>
                  </a:txBody>
                  <a:tcPr/>
                </a:tc>
                <a:extLst>
                  <a:ext uri="{0D108BD9-81ED-4DB2-BD59-A6C34878D82A}">
                    <a16:rowId xmlns:a16="http://schemas.microsoft.com/office/drawing/2014/main" xmlns="" val="10004"/>
                  </a:ext>
                </a:extLst>
              </a:tr>
            </a:tbl>
          </a:graphicData>
        </a:graphic>
      </p:graphicFrame>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4</a:t>
            </a:fld>
            <a:endParaRPr lang="en-US"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GB" dirty="0"/>
              <a:t/>
            </a:r>
            <a:br>
              <a:rPr lang="en-GB" dirty="0"/>
            </a:br>
            <a:r>
              <a:rPr lang="en-GB" dirty="0"/>
              <a:t/>
            </a:r>
            <a:br>
              <a:rPr lang="en-GB" dirty="0"/>
            </a:br>
            <a:r>
              <a:rPr lang="en-GB" dirty="0"/>
              <a:t>2) Add project information and configuration in pom.xml file.</a:t>
            </a:r>
            <a:br>
              <a:rPr lang="en-GB" dirty="0"/>
            </a:br>
            <a:r>
              <a:rPr lang="en-GB" dirty="0"/>
              <a:t/>
            </a:r>
            <a:br>
              <a:rPr lang="en-GB" dirty="0"/>
            </a:br>
            <a:endParaRPr lang="en-US" dirty="0"/>
          </a:p>
        </p:txBody>
      </p:sp>
      <p:sp>
        <p:nvSpPr>
          <p:cNvPr id="3" name="Content Placeholder 2"/>
          <p:cNvSpPr>
            <a:spLocks noGrp="1"/>
          </p:cNvSpPr>
          <p:nvPr>
            <p:ph idx="1"/>
          </p:nvPr>
        </p:nvSpPr>
        <p:spPr>
          <a:xfrm>
            <a:off x="806097" y="1441202"/>
            <a:ext cx="10515600" cy="5105417"/>
          </a:xfrm>
        </p:spPr>
        <p:txBody>
          <a:bodyPr/>
          <a:lstStyle/>
          <a:p>
            <a:r>
              <a:rPr lang="en-GB" dirty="0"/>
              <a:t>Open pom.xml file and click source. Now, add the below dependencies between &lt;dependencies&gt;....&lt;/dependencies&gt; tag. These dependencies are used to add the jar files in Maven project.</a:t>
            </a:r>
          </a:p>
          <a:p>
            <a:pPr>
              <a:spcBef>
                <a:spcPts val="0"/>
              </a:spcBef>
              <a:buNone/>
            </a:pPr>
            <a:r>
              <a:rPr lang="en-US" sz="2000" dirty="0"/>
              <a:t>&lt;dependency&gt;  </a:t>
            </a:r>
          </a:p>
          <a:p>
            <a:pPr>
              <a:spcBef>
                <a:spcPts val="0"/>
              </a:spcBef>
              <a:buNone/>
            </a:pPr>
            <a:r>
              <a:rPr lang="en-US" sz="2000" dirty="0"/>
              <a:t>    &lt;</a:t>
            </a:r>
            <a:r>
              <a:rPr lang="en-US" sz="2000" dirty="0" err="1"/>
              <a:t>groupId</a:t>
            </a:r>
            <a:r>
              <a:rPr lang="en-US" sz="2000" dirty="0"/>
              <a:t>&gt;</a:t>
            </a:r>
            <a:r>
              <a:rPr lang="en-US" sz="2000" dirty="0" err="1"/>
              <a:t>org.hibernate</a:t>
            </a:r>
            <a:r>
              <a:rPr lang="en-US" sz="2000" dirty="0"/>
              <a:t>&lt;/</a:t>
            </a:r>
            <a:r>
              <a:rPr lang="en-US" sz="2000" dirty="0" err="1"/>
              <a:t>groupId</a:t>
            </a:r>
            <a:r>
              <a:rPr lang="en-US" sz="2000" dirty="0"/>
              <a:t>&gt;  </a:t>
            </a:r>
          </a:p>
          <a:p>
            <a:pPr>
              <a:spcBef>
                <a:spcPts val="0"/>
              </a:spcBef>
              <a:buNone/>
            </a:pPr>
            <a:r>
              <a:rPr lang="en-US" sz="2000" dirty="0"/>
              <a:t>    &lt;</a:t>
            </a:r>
            <a:r>
              <a:rPr lang="en-US" sz="2000" dirty="0" err="1"/>
              <a:t>artifactId</a:t>
            </a:r>
            <a:r>
              <a:rPr lang="en-US" sz="2000" dirty="0"/>
              <a:t>&gt;hibernate-core&lt;/</a:t>
            </a:r>
            <a:r>
              <a:rPr lang="en-US" sz="2000" dirty="0" err="1"/>
              <a:t>artifactId</a:t>
            </a:r>
            <a:r>
              <a:rPr lang="en-US" sz="2000" dirty="0"/>
              <a:t>&gt;  </a:t>
            </a:r>
          </a:p>
          <a:p>
            <a:pPr>
              <a:spcBef>
                <a:spcPts val="0"/>
              </a:spcBef>
              <a:buNone/>
            </a:pPr>
            <a:r>
              <a:rPr lang="en-US" sz="2000" dirty="0"/>
              <a:t>    &lt;version&gt;4.1.6.Final&lt;/version&gt;  </a:t>
            </a:r>
          </a:p>
          <a:p>
            <a:pPr>
              <a:spcBef>
                <a:spcPts val="0"/>
              </a:spcBef>
              <a:buNone/>
            </a:pPr>
            <a:r>
              <a:rPr lang="en-US" sz="2000" dirty="0"/>
              <a:t>&lt;/dependency&gt;  </a:t>
            </a:r>
          </a:p>
          <a:p>
            <a:pPr>
              <a:spcBef>
                <a:spcPts val="0"/>
              </a:spcBef>
              <a:buNone/>
            </a:pPr>
            <a:r>
              <a:rPr lang="en-US" sz="2000" dirty="0"/>
              <a:t>      </a:t>
            </a:r>
          </a:p>
          <a:p>
            <a:pPr>
              <a:spcBef>
                <a:spcPts val="0"/>
              </a:spcBef>
              <a:buNone/>
            </a:pPr>
            <a:r>
              <a:rPr lang="en-US" sz="2000" dirty="0"/>
              <a:t>&lt;dependency&gt;  </a:t>
            </a:r>
          </a:p>
          <a:p>
            <a:pPr>
              <a:spcBef>
                <a:spcPts val="0"/>
              </a:spcBef>
              <a:buNone/>
            </a:pPr>
            <a:r>
              <a:rPr lang="en-US" sz="2000" dirty="0"/>
              <a:t>    &lt;</a:t>
            </a:r>
            <a:r>
              <a:rPr lang="en-US" sz="2000" dirty="0" err="1"/>
              <a:t>groupId</a:t>
            </a:r>
            <a:r>
              <a:rPr lang="en-US" sz="2000" dirty="0"/>
              <a:t>&gt;</a:t>
            </a:r>
            <a:r>
              <a:rPr lang="en-US" sz="2000" dirty="0" err="1"/>
              <a:t>com.mysql</a:t>
            </a:r>
            <a:r>
              <a:rPr lang="en-US" sz="2000" dirty="0"/>
              <a:t>&lt;/</a:t>
            </a:r>
            <a:r>
              <a:rPr lang="en-US" sz="2000" dirty="0" err="1"/>
              <a:t>groupId</a:t>
            </a:r>
            <a:r>
              <a:rPr lang="en-US" sz="2000" dirty="0"/>
              <a:t>&gt;  </a:t>
            </a:r>
          </a:p>
          <a:p>
            <a:pPr>
              <a:spcBef>
                <a:spcPts val="0"/>
              </a:spcBef>
              <a:buNone/>
            </a:pPr>
            <a:r>
              <a:rPr lang="en-US" sz="2000" dirty="0"/>
              <a:t>    &lt;</a:t>
            </a:r>
            <a:r>
              <a:rPr lang="en-US" sz="2000" dirty="0" err="1"/>
              <a:t>artifactId</a:t>
            </a:r>
            <a:r>
              <a:rPr lang="en-US" sz="2000" dirty="0"/>
              <a:t>&gt;</a:t>
            </a:r>
            <a:r>
              <a:rPr lang="en-US" sz="2000" dirty="0" err="1"/>
              <a:t>mysql</a:t>
            </a:r>
            <a:r>
              <a:rPr lang="en-US" sz="2000" dirty="0"/>
              <a:t>-connector-j&lt;/</a:t>
            </a:r>
            <a:r>
              <a:rPr lang="en-US" sz="2000" dirty="0" err="1"/>
              <a:t>artifactId</a:t>
            </a:r>
            <a:r>
              <a:rPr lang="en-US" sz="2000" dirty="0"/>
              <a:t>&gt;  </a:t>
            </a:r>
          </a:p>
          <a:p>
            <a:pPr>
              <a:spcBef>
                <a:spcPts val="0"/>
              </a:spcBef>
              <a:buNone/>
            </a:pPr>
            <a:r>
              <a:rPr lang="en-US" sz="2000" dirty="0"/>
              <a:t>    &lt;version&gt;8.0.31&lt;/version&gt;  </a:t>
            </a:r>
          </a:p>
          <a:p>
            <a:pPr>
              <a:spcBef>
                <a:spcPts val="0"/>
              </a:spcBef>
              <a:buNone/>
            </a:pPr>
            <a:r>
              <a:rPr lang="en-US" sz="2000" dirty="0"/>
              <a:t>&lt;/dependency&gt; </a:t>
            </a:r>
            <a:r>
              <a:rPr lang="en-US" dirty="0"/>
              <a:t> </a:t>
            </a:r>
          </a:p>
          <a:p>
            <a:pPr>
              <a:spcBef>
                <a:spcPts val="0"/>
              </a:spcBef>
              <a:buNone/>
            </a:pPr>
            <a:endParaRPr lang="en-GB" sz="2000" dirty="0"/>
          </a:p>
          <a:p>
            <a:pPr>
              <a:spcBef>
                <a:spcPts val="0"/>
              </a:spcBef>
              <a:buNone/>
            </a:pPr>
            <a:endParaRPr lang="en-GB"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40</a:t>
            </a:fld>
            <a:endParaRPr lang="en-US"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421"/>
          </a:xfrm>
        </p:spPr>
        <p:txBody>
          <a:bodyPr/>
          <a:lstStyle/>
          <a:p>
            <a:r>
              <a:rPr lang="en-GB" dirty="0"/>
              <a:t> </a:t>
            </a:r>
            <a:br>
              <a:rPr lang="en-GB" dirty="0"/>
            </a:br>
            <a:r>
              <a:rPr lang="en-GB" dirty="0"/>
              <a:t>3) Create the Persistence class.</a:t>
            </a:r>
            <a:br>
              <a:rPr lang="en-GB" dirty="0"/>
            </a:br>
            <a:endParaRPr lang="en-US" dirty="0"/>
          </a:p>
        </p:txBody>
      </p:sp>
      <p:sp>
        <p:nvSpPr>
          <p:cNvPr id="3" name="Content Placeholder 2"/>
          <p:cNvSpPr>
            <a:spLocks noGrp="1"/>
          </p:cNvSpPr>
          <p:nvPr>
            <p:ph idx="1"/>
          </p:nvPr>
        </p:nvSpPr>
        <p:spPr>
          <a:xfrm>
            <a:off x="838200" y="1285860"/>
            <a:ext cx="10515600" cy="4891103"/>
          </a:xfrm>
        </p:spPr>
        <p:txBody>
          <a:bodyPr/>
          <a:lstStyle/>
          <a:p>
            <a:r>
              <a:rPr lang="en-GB" dirty="0"/>
              <a:t>Here, we are creating the same persistent class which we have created in the previous topic. But here, we are using annotation.</a:t>
            </a:r>
          </a:p>
          <a:p>
            <a:r>
              <a:rPr lang="en-GB" b="1" dirty="0"/>
              <a:t>@Entity</a:t>
            </a:r>
            <a:r>
              <a:rPr lang="en-GB" dirty="0"/>
              <a:t> annotation marks this class as an entity.</a:t>
            </a:r>
          </a:p>
          <a:p>
            <a:r>
              <a:rPr lang="en-GB" b="1" dirty="0"/>
              <a:t>@Table</a:t>
            </a:r>
            <a:r>
              <a:rPr lang="en-GB" dirty="0"/>
              <a:t> annotation specifies the table name where data of this entity is to be persisted. If you don't use @Table annotation, hibernate will use the class name as the table name by default.</a:t>
            </a:r>
          </a:p>
          <a:p>
            <a:r>
              <a:rPr lang="en-GB" b="1" dirty="0"/>
              <a:t>@Id</a:t>
            </a:r>
            <a:r>
              <a:rPr lang="en-GB" dirty="0"/>
              <a:t> annotation marks the identifier for this entity.</a:t>
            </a:r>
          </a:p>
          <a:p>
            <a:r>
              <a:rPr lang="en-GB" b="1" dirty="0"/>
              <a:t>@Column</a:t>
            </a:r>
            <a:r>
              <a:rPr lang="en-GB" dirty="0"/>
              <a:t> annotation specifies the details of the column for this property or field. If @Column annotation is not specified, property name will be used as the column name by default.</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41</a:t>
            </a:fld>
            <a:endParaRPr lang="en-US"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r>
              <a:rPr lang="en-GB" sz="3600" dirty="0"/>
              <a:t>To create the Persistence class, right click on </a:t>
            </a:r>
            <a:r>
              <a:rPr lang="en-GB" sz="3600" b="1" dirty="0" err="1"/>
              <a:t>src</a:t>
            </a:r>
            <a:r>
              <a:rPr lang="en-GB" sz="3600" b="1" dirty="0"/>
              <a:t>/main/java - New - Class -</a:t>
            </a:r>
            <a:r>
              <a:rPr lang="en-GB" sz="3600" dirty="0"/>
              <a:t> specify the class name with package - </a:t>
            </a:r>
            <a:r>
              <a:rPr lang="en-GB" sz="3600" b="1" dirty="0"/>
              <a:t>finish</a:t>
            </a:r>
            <a:r>
              <a:rPr lang="en-GB" sz="3600" dirty="0"/>
              <a:t>.</a:t>
            </a:r>
            <a:endParaRPr lang="en-US" sz="3600" dirty="0"/>
          </a:p>
        </p:txBody>
      </p:sp>
      <p:sp>
        <p:nvSpPr>
          <p:cNvPr id="3" name="Content Placeholder 2"/>
          <p:cNvSpPr>
            <a:spLocks noGrp="1"/>
          </p:cNvSpPr>
          <p:nvPr>
            <p:ph idx="1"/>
          </p:nvPr>
        </p:nvSpPr>
        <p:spPr/>
        <p:txBody>
          <a:bodyPr/>
          <a:lstStyle/>
          <a:p>
            <a:r>
              <a:rPr lang="en-US" b="1" dirty="0"/>
              <a:t>Employee.java</a:t>
            </a:r>
            <a:endParaRPr lang="en-US" dirty="0"/>
          </a:p>
          <a:p>
            <a:pPr>
              <a:spcBef>
                <a:spcPts val="0"/>
              </a:spcBef>
              <a:buNone/>
            </a:pPr>
            <a:r>
              <a:rPr lang="en-US" b="1" dirty="0"/>
              <a:t>package</a:t>
            </a:r>
            <a:r>
              <a:rPr lang="en-US" dirty="0"/>
              <a:t> </a:t>
            </a:r>
            <a:r>
              <a:rPr lang="en-US" dirty="0" err="1"/>
              <a:t>com.javatpoint.mypackage</a:t>
            </a:r>
            <a:r>
              <a:rPr lang="en-US" dirty="0"/>
              <a:t>;  </a:t>
            </a:r>
          </a:p>
          <a:p>
            <a:pPr>
              <a:spcBef>
                <a:spcPts val="0"/>
              </a:spcBef>
              <a:buNone/>
            </a:pPr>
            <a:r>
              <a:rPr lang="en-US" dirty="0"/>
              <a:t>  </a:t>
            </a:r>
          </a:p>
          <a:p>
            <a:pPr>
              <a:spcBef>
                <a:spcPts val="0"/>
              </a:spcBef>
              <a:buNone/>
            </a:pPr>
            <a:r>
              <a:rPr lang="en-US" b="1" dirty="0"/>
              <a:t>import</a:t>
            </a:r>
            <a:r>
              <a:rPr lang="en-US" dirty="0"/>
              <a:t> </a:t>
            </a:r>
            <a:r>
              <a:rPr lang="en-US" dirty="0" err="1"/>
              <a:t>javax.persistence.Entity</a:t>
            </a:r>
            <a:r>
              <a:rPr lang="en-US" dirty="0"/>
              <a:t>;  </a:t>
            </a:r>
          </a:p>
          <a:p>
            <a:pPr>
              <a:spcBef>
                <a:spcPts val="0"/>
              </a:spcBef>
              <a:buNone/>
            </a:pPr>
            <a:r>
              <a:rPr lang="en-US" b="1" dirty="0"/>
              <a:t>import</a:t>
            </a:r>
            <a:r>
              <a:rPr lang="en-US" dirty="0"/>
              <a:t> </a:t>
            </a:r>
            <a:r>
              <a:rPr lang="en-US" dirty="0" err="1"/>
              <a:t>javax.persistence.Id</a:t>
            </a:r>
            <a:r>
              <a:rPr lang="en-US" dirty="0"/>
              <a:t>;  </a:t>
            </a:r>
          </a:p>
          <a:p>
            <a:pPr>
              <a:spcBef>
                <a:spcPts val="0"/>
              </a:spcBef>
              <a:buNone/>
            </a:pPr>
            <a:r>
              <a:rPr lang="en-US" b="1" dirty="0"/>
              <a:t>import</a:t>
            </a:r>
            <a:r>
              <a:rPr lang="en-US" dirty="0"/>
              <a:t> </a:t>
            </a:r>
            <a:r>
              <a:rPr lang="en-US" dirty="0" err="1"/>
              <a:t>javax.persistence.Table</a:t>
            </a:r>
            <a:r>
              <a:rPr lang="en-US" dirty="0"/>
              <a:t>;  </a:t>
            </a:r>
          </a:p>
          <a:p>
            <a:pPr>
              <a:spcBef>
                <a:spcPts val="0"/>
              </a:spcBef>
              <a:buNone/>
            </a:pPr>
            <a:r>
              <a:rPr lang="en-US" dirty="0"/>
              <a:t>  </a:t>
            </a:r>
          </a:p>
          <a:p>
            <a:pPr>
              <a:spcBef>
                <a:spcPts val="0"/>
              </a:spcBef>
              <a:buNone/>
            </a:pPr>
            <a:r>
              <a:rPr lang="en-US" dirty="0"/>
              <a:t>@Entity  </a:t>
            </a:r>
          </a:p>
          <a:p>
            <a:pPr>
              <a:spcBef>
                <a:spcPts val="0"/>
              </a:spcBef>
              <a:buNone/>
            </a:pPr>
            <a:r>
              <a:rPr lang="en-US" dirty="0"/>
              <a:t>@Table(name= “Employee")   </a:t>
            </a:r>
          </a:p>
          <a:p>
            <a:pPr>
              <a:spcBef>
                <a:spcPts val="0"/>
              </a:spcBef>
              <a:buNone/>
            </a:pPr>
            <a:r>
              <a:rPr lang="en-US" b="1" dirty="0"/>
              <a:t>public</a:t>
            </a:r>
            <a:r>
              <a:rPr lang="en-US" dirty="0"/>
              <a:t> </a:t>
            </a:r>
            <a:r>
              <a:rPr lang="en-US" b="1" dirty="0"/>
              <a:t>class</a:t>
            </a:r>
            <a:r>
              <a:rPr lang="en-US" dirty="0"/>
              <a:t> Employee {    </a:t>
            </a:r>
          </a:p>
          <a:p>
            <a:pPr>
              <a:spcBef>
                <a:spcPts val="0"/>
              </a:spcBef>
              <a:buNone/>
            </a:pPr>
            <a:r>
              <a:rPr lang="en-US" dirty="0"/>
              <a:t>  </a:t>
            </a:r>
          </a:p>
          <a:p>
            <a:pPr>
              <a:spcBef>
                <a:spcPts val="0"/>
              </a:spcBef>
              <a:buNone/>
            </a:pPr>
            <a:r>
              <a:rPr lang="en-US" dirty="0"/>
              <a:t>@Id   </a:t>
            </a:r>
          </a:p>
          <a:p>
            <a:pPr>
              <a:spcBef>
                <a:spcPts val="0"/>
              </a:spcBef>
              <a:buNone/>
            </a:pPr>
            <a:r>
              <a:rPr lang="en-US" b="1" dirty="0"/>
              <a:t>private</a:t>
            </a:r>
            <a:r>
              <a:rPr lang="en-US" dirty="0"/>
              <a:t> </a:t>
            </a:r>
            <a:r>
              <a:rPr lang="en-US" b="1" dirty="0" err="1"/>
              <a:t>int</a:t>
            </a:r>
            <a:r>
              <a:rPr lang="en-US" dirty="0"/>
              <a:t> id;    </a:t>
            </a:r>
          </a:p>
          <a:p>
            <a:pPr>
              <a:spcBef>
                <a:spcPts val="0"/>
              </a:spcBef>
              <a:buNone/>
            </a:pPr>
            <a:r>
              <a:rPr lang="en-US" b="1" dirty="0"/>
              <a:t>private</a:t>
            </a:r>
            <a:r>
              <a:rPr lang="en-US" dirty="0"/>
              <a:t> String </a:t>
            </a:r>
            <a:r>
              <a:rPr lang="en-US" dirty="0" err="1"/>
              <a:t>firstName,lastName</a:t>
            </a:r>
            <a:r>
              <a:rPr lang="en-US" dirty="0"/>
              <a:t>;    </a:t>
            </a:r>
          </a:p>
          <a:p>
            <a:pPr>
              <a:spcBef>
                <a:spcPts val="0"/>
              </a:spcBef>
              <a:buNone/>
            </a:pPr>
            <a:r>
              <a:rPr lang="en-US" dirty="0"/>
              <a:t>    </a:t>
            </a:r>
          </a:p>
          <a:p>
            <a:pPr>
              <a:spcBef>
                <a:spcPts val="0"/>
              </a:spcBef>
              <a:buNone/>
            </a:pPr>
            <a:r>
              <a:rPr lang="en-US" b="1" dirty="0"/>
              <a:t>public</a:t>
            </a:r>
            <a:r>
              <a:rPr lang="en-US" dirty="0"/>
              <a:t> </a:t>
            </a:r>
            <a:r>
              <a:rPr lang="en-US" b="1" dirty="0" err="1"/>
              <a:t>int</a:t>
            </a:r>
            <a:r>
              <a:rPr lang="en-US" dirty="0"/>
              <a:t> </a:t>
            </a:r>
            <a:r>
              <a:rPr lang="en-US" dirty="0" err="1"/>
              <a:t>getId</a:t>
            </a:r>
            <a:r>
              <a:rPr lang="en-US" dirty="0"/>
              <a:t>() {    </a:t>
            </a:r>
          </a:p>
          <a:p>
            <a:pPr>
              <a:spcBef>
                <a:spcPts val="0"/>
              </a:spcBef>
              <a:buNone/>
            </a:pPr>
            <a:r>
              <a:rPr lang="en-US" dirty="0"/>
              <a:t>    </a:t>
            </a:r>
            <a:r>
              <a:rPr lang="en-US" b="1" dirty="0"/>
              <a:t>return</a:t>
            </a:r>
            <a:r>
              <a:rPr lang="en-US" dirty="0"/>
              <a:t> id;    </a:t>
            </a:r>
          </a:p>
          <a:p>
            <a:pPr>
              <a:spcBef>
                <a:spcPts val="0"/>
              </a:spcBef>
              <a:buNone/>
            </a:pPr>
            <a:r>
              <a:rPr lang="en-US" dirty="0"/>
              <a:t>}    </a:t>
            </a:r>
          </a:p>
          <a:p>
            <a:pPr>
              <a:spcBef>
                <a:spcPts val="0"/>
              </a:spcBef>
              <a:buNone/>
            </a:pPr>
            <a:r>
              <a:rPr lang="en-US" b="1" dirty="0"/>
              <a:t>public</a:t>
            </a:r>
            <a:r>
              <a:rPr lang="en-US" dirty="0"/>
              <a:t> </a:t>
            </a:r>
            <a:r>
              <a:rPr lang="en-US" b="1" dirty="0"/>
              <a:t>void</a:t>
            </a:r>
            <a:r>
              <a:rPr lang="en-US" dirty="0"/>
              <a:t> </a:t>
            </a:r>
            <a:r>
              <a:rPr lang="en-US" dirty="0" err="1"/>
              <a:t>setId</a:t>
            </a:r>
            <a:r>
              <a:rPr lang="en-US" dirty="0"/>
              <a:t>(</a:t>
            </a:r>
            <a:r>
              <a:rPr lang="en-US" b="1" dirty="0" err="1"/>
              <a:t>int</a:t>
            </a:r>
            <a:r>
              <a:rPr lang="en-US" dirty="0"/>
              <a:t> id) {    </a:t>
            </a:r>
          </a:p>
          <a:p>
            <a:pPr>
              <a:spcBef>
                <a:spcPts val="0"/>
              </a:spcBef>
              <a:buNone/>
            </a:pPr>
            <a:r>
              <a:rPr lang="en-US" dirty="0"/>
              <a:t>    </a:t>
            </a:r>
            <a:r>
              <a:rPr lang="en-US" b="1" dirty="0"/>
              <a:t>this</a:t>
            </a:r>
            <a:r>
              <a:rPr lang="en-US" dirty="0"/>
              <a:t>.id = id;    </a:t>
            </a:r>
          </a:p>
          <a:p>
            <a:pPr>
              <a:spcBef>
                <a:spcPts val="0"/>
              </a:spcBef>
              <a:buNone/>
            </a:pPr>
            <a:r>
              <a:rPr lang="en-US" dirty="0"/>
              <a:t>}    </a:t>
            </a:r>
          </a:p>
          <a:p>
            <a:pPr>
              <a:spcBef>
                <a:spcPts val="0"/>
              </a:spcBef>
              <a:buNone/>
            </a:pPr>
            <a:r>
              <a:rPr lang="en-US" b="1" dirty="0"/>
              <a:t>public</a:t>
            </a:r>
            <a:r>
              <a:rPr lang="en-US" dirty="0"/>
              <a:t> String </a:t>
            </a:r>
            <a:r>
              <a:rPr lang="en-US" dirty="0" err="1"/>
              <a:t>getFirstName</a:t>
            </a:r>
            <a:r>
              <a:rPr lang="en-US" dirty="0"/>
              <a:t>() {    </a:t>
            </a:r>
          </a:p>
          <a:p>
            <a:pPr>
              <a:spcBef>
                <a:spcPts val="0"/>
              </a:spcBef>
              <a:buNone/>
            </a:pPr>
            <a:r>
              <a:rPr lang="en-US" dirty="0"/>
              <a:t>    </a:t>
            </a:r>
            <a:r>
              <a:rPr lang="en-US" b="1" dirty="0"/>
              <a:t>return</a:t>
            </a:r>
            <a:r>
              <a:rPr lang="en-US" dirty="0"/>
              <a:t> </a:t>
            </a:r>
            <a:r>
              <a:rPr lang="en-US" dirty="0" err="1"/>
              <a:t>firstName</a:t>
            </a:r>
            <a:r>
              <a:rPr lang="en-US" dirty="0"/>
              <a:t>;    </a:t>
            </a:r>
          </a:p>
          <a:p>
            <a:pPr>
              <a:spcBef>
                <a:spcPts val="0"/>
              </a:spcBef>
              <a:buNone/>
            </a:pPr>
            <a:r>
              <a:rPr lang="en-US" dirty="0"/>
              <a:t>}    </a:t>
            </a:r>
          </a:p>
          <a:p>
            <a:pPr>
              <a:spcBef>
                <a:spcPts val="0"/>
              </a:spcBef>
              <a:buNone/>
            </a:pPr>
            <a:r>
              <a:rPr lang="en-US" b="1" dirty="0"/>
              <a:t>public</a:t>
            </a:r>
            <a:r>
              <a:rPr lang="en-US" dirty="0"/>
              <a:t> </a:t>
            </a:r>
            <a:r>
              <a:rPr lang="en-US" b="1" dirty="0"/>
              <a:t>void</a:t>
            </a:r>
            <a:r>
              <a:rPr lang="en-US" dirty="0"/>
              <a:t> </a:t>
            </a:r>
            <a:r>
              <a:rPr lang="en-US" dirty="0" err="1"/>
              <a:t>setFirstName</a:t>
            </a:r>
            <a:r>
              <a:rPr lang="en-US" dirty="0"/>
              <a:t>(String </a:t>
            </a:r>
            <a:r>
              <a:rPr lang="en-US" dirty="0" err="1"/>
              <a:t>firstName</a:t>
            </a:r>
            <a:r>
              <a:rPr lang="en-US" dirty="0"/>
              <a:t>) {    </a:t>
            </a:r>
          </a:p>
          <a:p>
            <a:pPr>
              <a:spcBef>
                <a:spcPts val="0"/>
              </a:spcBef>
              <a:buNone/>
            </a:pPr>
            <a:r>
              <a:rPr lang="en-US" dirty="0"/>
              <a:t>    </a:t>
            </a:r>
            <a:r>
              <a:rPr lang="en-US" b="1" dirty="0" err="1"/>
              <a:t>this</a:t>
            </a:r>
            <a:r>
              <a:rPr lang="en-US" dirty="0" err="1"/>
              <a:t>.firstName</a:t>
            </a:r>
            <a:r>
              <a:rPr lang="en-US" dirty="0"/>
              <a:t> = </a:t>
            </a:r>
            <a:r>
              <a:rPr lang="en-US" dirty="0" err="1"/>
              <a:t>firstName</a:t>
            </a:r>
            <a:r>
              <a:rPr lang="en-US" dirty="0"/>
              <a:t>;    </a:t>
            </a:r>
          </a:p>
          <a:p>
            <a:pPr>
              <a:spcBef>
                <a:spcPts val="0"/>
              </a:spcBef>
              <a:buNone/>
            </a:pPr>
            <a:r>
              <a:rPr lang="en-US" dirty="0"/>
              <a:t>}    </a:t>
            </a:r>
          </a:p>
          <a:p>
            <a:pPr>
              <a:spcBef>
                <a:spcPts val="0"/>
              </a:spcBef>
              <a:buNone/>
            </a:pPr>
            <a:r>
              <a:rPr lang="en-US" b="1" dirty="0"/>
              <a:t>public</a:t>
            </a:r>
            <a:r>
              <a:rPr lang="en-US" dirty="0"/>
              <a:t> String </a:t>
            </a:r>
            <a:r>
              <a:rPr lang="en-US" dirty="0" err="1"/>
              <a:t>getLastName</a:t>
            </a:r>
            <a:r>
              <a:rPr lang="en-US" dirty="0"/>
              <a:t>() {    </a:t>
            </a:r>
          </a:p>
          <a:p>
            <a:pPr>
              <a:spcBef>
                <a:spcPts val="0"/>
              </a:spcBef>
              <a:buNone/>
            </a:pPr>
            <a:r>
              <a:rPr lang="en-US" dirty="0"/>
              <a:t>    </a:t>
            </a:r>
            <a:r>
              <a:rPr lang="en-US" b="1" dirty="0"/>
              <a:t>return</a:t>
            </a:r>
            <a:r>
              <a:rPr lang="en-US" dirty="0"/>
              <a:t> </a:t>
            </a:r>
            <a:r>
              <a:rPr lang="en-US" dirty="0" err="1"/>
              <a:t>lastName</a:t>
            </a:r>
            <a:r>
              <a:rPr lang="en-US" dirty="0"/>
              <a:t>;    </a:t>
            </a:r>
          </a:p>
          <a:p>
            <a:pPr>
              <a:spcBef>
                <a:spcPts val="0"/>
              </a:spcBef>
              <a:buNone/>
            </a:pPr>
            <a:r>
              <a:rPr lang="en-US" dirty="0"/>
              <a:t>}    </a:t>
            </a:r>
          </a:p>
          <a:p>
            <a:pPr>
              <a:spcBef>
                <a:spcPts val="0"/>
              </a:spcBef>
              <a:buNone/>
            </a:pPr>
            <a:r>
              <a:rPr lang="en-US" b="1" dirty="0"/>
              <a:t>public</a:t>
            </a:r>
            <a:r>
              <a:rPr lang="en-US" dirty="0"/>
              <a:t> </a:t>
            </a:r>
            <a:r>
              <a:rPr lang="en-US" b="1" dirty="0"/>
              <a:t>void</a:t>
            </a:r>
            <a:r>
              <a:rPr lang="en-US" dirty="0"/>
              <a:t> </a:t>
            </a:r>
            <a:r>
              <a:rPr lang="en-US" dirty="0" err="1"/>
              <a:t>setLastName</a:t>
            </a:r>
            <a:r>
              <a:rPr lang="en-US" dirty="0"/>
              <a:t>(String </a:t>
            </a:r>
            <a:r>
              <a:rPr lang="en-US" dirty="0" err="1"/>
              <a:t>lastName</a:t>
            </a:r>
            <a:r>
              <a:rPr lang="en-US" dirty="0"/>
              <a:t>) {    </a:t>
            </a:r>
          </a:p>
          <a:p>
            <a:pPr>
              <a:spcBef>
                <a:spcPts val="0"/>
              </a:spcBef>
              <a:buNone/>
            </a:pPr>
            <a:r>
              <a:rPr lang="en-US" dirty="0"/>
              <a:t>    </a:t>
            </a:r>
            <a:r>
              <a:rPr lang="en-US" b="1" dirty="0" err="1"/>
              <a:t>this</a:t>
            </a:r>
            <a:r>
              <a:rPr lang="en-US" dirty="0" err="1"/>
              <a:t>.lastName</a:t>
            </a:r>
            <a:r>
              <a:rPr lang="en-US" dirty="0"/>
              <a:t> = </a:t>
            </a:r>
            <a:r>
              <a:rPr lang="en-US" dirty="0" err="1"/>
              <a:t>lastName</a:t>
            </a:r>
            <a:r>
              <a:rPr lang="en-US" dirty="0"/>
              <a:t>;    </a:t>
            </a:r>
          </a:p>
          <a:p>
            <a:pPr>
              <a:spcBef>
                <a:spcPts val="0"/>
              </a:spcBef>
              <a:buNone/>
            </a:pPr>
            <a:r>
              <a:rPr lang="en-US" dirty="0"/>
              <a:t>}    </a:t>
            </a:r>
          </a:p>
          <a:p>
            <a:pPr>
              <a:spcBef>
                <a:spcPts val="0"/>
              </a:spcBef>
              <a:buNone/>
            </a:pPr>
            <a:r>
              <a:rPr lang="en-US"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42</a:t>
            </a:fld>
            <a:endParaRPr lang="en-US"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GB" dirty="0"/>
              <a:t> 4) Create the Configuration file</a:t>
            </a:r>
            <a:br>
              <a:rPr lang="en-GB" dirty="0"/>
            </a:br>
            <a:endParaRPr lang="en-US" dirty="0"/>
          </a:p>
        </p:txBody>
      </p:sp>
      <p:sp>
        <p:nvSpPr>
          <p:cNvPr id="3" name="Content Placeholder 2"/>
          <p:cNvSpPr>
            <a:spLocks noGrp="1"/>
          </p:cNvSpPr>
          <p:nvPr>
            <p:ph idx="1"/>
          </p:nvPr>
        </p:nvSpPr>
        <p:spPr>
          <a:xfrm>
            <a:off x="838200" y="980728"/>
            <a:ext cx="10515600" cy="4891103"/>
          </a:xfrm>
        </p:spPr>
        <p:txBody>
          <a:bodyPr/>
          <a:lstStyle/>
          <a:p>
            <a:r>
              <a:rPr lang="en-GB" dirty="0"/>
              <a:t>To create the configuration file, right click on </a:t>
            </a:r>
            <a:r>
              <a:rPr lang="en-GB" b="1" dirty="0" err="1"/>
              <a:t>src</a:t>
            </a:r>
            <a:r>
              <a:rPr lang="en-GB" b="1" dirty="0"/>
              <a:t>/main/java - new - file -</a:t>
            </a:r>
            <a:r>
              <a:rPr lang="en-GB" dirty="0"/>
              <a:t> specify the file name (e.g. </a:t>
            </a:r>
            <a:r>
              <a:rPr lang="en-GB" dirty="0" err="1"/>
              <a:t>hibernate.cfg.xml</a:t>
            </a:r>
            <a:r>
              <a:rPr lang="en-GB" dirty="0"/>
              <a:t>) - </a:t>
            </a:r>
            <a:r>
              <a:rPr lang="en-GB" b="1" dirty="0"/>
              <a:t>Finish</a:t>
            </a:r>
            <a:r>
              <a:rPr lang="en-GB" dirty="0"/>
              <a:t>.</a:t>
            </a:r>
          </a:p>
          <a:p>
            <a:r>
              <a:rPr lang="en-GB" b="1" dirty="0" err="1"/>
              <a:t>hibernate.cfg.xml</a:t>
            </a:r>
            <a:endParaRPr lang="en-GB" dirty="0"/>
          </a:p>
          <a:p>
            <a:pPr>
              <a:spcBef>
                <a:spcPts val="0"/>
              </a:spcBef>
              <a:buNone/>
            </a:pPr>
            <a:r>
              <a:rPr lang="en-US" sz="2000" dirty="0"/>
              <a:t>&lt;?xml version=</a:t>
            </a:r>
            <a:r>
              <a:rPr lang="en-US" sz="2000" i="1" dirty="0"/>
              <a:t>"1.0"</a:t>
            </a:r>
            <a:r>
              <a:rPr lang="en-US" sz="2000" dirty="0"/>
              <a:t> encoding=</a:t>
            </a:r>
            <a:r>
              <a:rPr lang="en-US" sz="2000" i="1" dirty="0"/>
              <a:t>"utf-8"</a:t>
            </a:r>
            <a:r>
              <a:rPr lang="en-US" sz="2000" dirty="0"/>
              <a:t>?&gt;</a:t>
            </a:r>
          </a:p>
          <a:p>
            <a:pPr>
              <a:spcBef>
                <a:spcPts val="0"/>
              </a:spcBef>
              <a:buNone/>
            </a:pPr>
            <a:r>
              <a:rPr lang="en-US" sz="2000" dirty="0"/>
              <a:t>&lt;!DOCTYPE hibernate-configuration PUBLIC</a:t>
            </a:r>
          </a:p>
          <a:p>
            <a:pPr>
              <a:spcBef>
                <a:spcPts val="0"/>
              </a:spcBef>
              <a:buNone/>
            </a:pPr>
            <a:r>
              <a:rPr lang="en-US" sz="2000" dirty="0"/>
              <a:t>"-//Hibernate/Hibernate Configuration DTD 3.0//EN"</a:t>
            </a:r>
          </a:p>
          <a:p>
            <a:pPr>
              <a:spcBef>
                <a:spcPts val="0"/>
              </a:spcBef>
              <a:buNone/>
            </a:pPr>
            <a:r>
              <a:rPr lang="en-US" sz="2000" dirty="0"/>
              <a:t>"http://www.hibernate.org/dtd/hibernate-configuration-3.0.dtd"&gt;</a:t>
            </a:r>
          </a:p>
          <a:p>
            <a:pPr>
              <a:spcBef>
                <a:spcPts val="0"/>
              </a:spcBef>
              <a:buNone/>
            </a:pPr>
            <a:r>
              <a:rPr lang="en-US" sz="2000" dirty="0"/>
              <a:t> </a:t>
            </a:r>
          </a:p>
          <a:p>
            <a:pPr>
              <a:spcBef>
                <a:spcPts val="0"/>
              </a:spcBef>
              <a:buNone/>
            </a:pPr>
            <a:r>
              <a:rPr lang="en-US" sz="2000" dirty="0"/>
              <a:t>&lt;hibernate-configuration&gt;</a:t>
            </a:r>
          </a:p>
          <a:p>
            <a:pPr>
              <a:spcBef>
                <a:spcPts val="0"/>
              </a:spcBef>
              <a:buNone/>
            </a:pPr>
            <a:r>
              <a:rPr lang="en-US" sz="2000" dirty="0"/>
              <a:t>&lt;session-factory&gt;</a:t>
            </a:r>
          </a:p>
          <a:p>
            <a:pPr>
              <a:spcBef>
                <a:spcPts val="0"/>
              </a:spcBef>
              <a:buNone/>
            </a:pPr>
            <a:r>
              <a:rPr lang="en-US" sz="2000" dirty="0"/>
              <a:t>&lt;property name=</a:t>
            </a:r>
            <a:r>
              <a:rPr lang="en-US" sz="2000" i="1" dirty="0"/>
              <a:t>"</a:t>
            </a:r>
            <a:r>
              <a:rPr lang="en-US" sz="2000" i="1" dirty="0" err="1"/>
              <a:t>hibernate.connection.driver_class</a:t>
            </a:r>
            <a:r>
              <a:rPr lang="en-US" sz="2000" i="1" dirty="0"/>
              <a:t>"</a:t>
            </a:r>
            <a:r>
              <a:rPr lang="en-US" sz="2000" dirty="0"/>
              <a:t>&gt;</a:t>
            </a:r>
            <a:r>
              <a:rPr lang="en-US" sz="2000" dirty="0" err="1"/>
              <a:t>com.mysql.jdbc.Driver</a:t>
            </a:r>
            <a:r>
              <a:rPr lang="en-US" sz="2000" dirty="0"/>
              <a:t>&lt;/property&gt;</a:t>
            </a:r>
          </a:p>
          <a:p>
            <a:pPr>
              <a:spcBef>
                <a:spcPts val="0"/>
              </a:spcBef>
              <a:buNone/>
            </a:pPr>
            <a:r>
              <a:rPr lang="en-US" sz="2000" dirty="0"/>
              <a:t>&lt;property name=</a:t>
            </a:r>
            <a:r>
              <a:rPr lang="en-US" sz="2000" i="1" dirty="0"/>
              <a:t>"</a:t>
            </a:r>
            <a:r>
              <a:rPr lang="en-US" sz="2000" i="1" dirty="0" err="1"/>
              <a:t>hibernate.connection.url</a:t>
            </a:r>
            <a:r>
              <a:rPr lang="en-US" sz="2000" i="1" dirty="0"/>
              <a:t>"</a:t>
            </a:r>
            <a:r>
              <a:rPr lang="en-US" sz="2000" dirty="0"/>
              <a:t>&gt;</a:t>
            </a:r>
            <a:r>
              <a:rPr lang="en-US" sz="2000" dirty="0" err="1"/>
              <a:t>jdbc:mysql</a:t>
            </a:r>
            <a:r>
              <a:rPr lang="en-US" sz="2000" dirty="0"/>
              <a:t>://localhost:3306/</a:t>
            </a:r>
            <a:r>
              <a:rPr lang="en-US" sz="2000" dirty="0" err="1"/>
              <a:t>god?characterEncoding</a:t>
            </a:r>
            <a:r>
              <a:rPr lang="en-US" sz="2000" dirty="0"/>
              <a:t>=latin1&lt;/property&gt;</a:t>
            </a:r>
          </a:p>
          <a:p>
            <a:pPr>
              <a:spcBef>
                <a:spcPts val="0"/>
              </a:spcBef>
              <a:buNone/>
            </a:pPr>
            <a:r>
              <a:rPr lang="en-US" sz="2000" dirty="0"/>
              <a:t>&lt;property name=</a:t>
            </a:r>
            <a:r>
              <a:rPr lang="en-US" sz="2000" i="1" dirty="0"/>
              <a:t>"</a:t>
            </a:r>
            <a:r>
              <a:rPr lang="en-US" sz="2000" i="1" dirty="0" err="1"/>
              <a:t>hibernate.connection.username</a:t>
            </a:r>
            <a:r>
              <a:rPr lang="en-US" sz="2000" i="1" dirty="0"/>
              <a:t>"</a:t>
            </a:r>
            <a:r>
              <a:rPr lang="en-US" sz="2000" dirty="0"/>
              <a:t>&gt;root&lt;/property&gt;</a:t>
            </a:r>
          </a:p>
          <a:p>
            <a:pPr>
              <a:spcBef>
                <a:spcPts val="0"/>
              </a:spcBef>
              <a:buNone/>
            </a:pPr>
            <a:r>
              <a:rPr lang="en-US" sz="2000" dirty="0"/>
              <a:t>&lt;property name=</a:t>
            </a:r>
            <a:r>
              <a:rPr lang="en-US" sz="2000" i="1" dirty="0"/>
              <a:t>"</a:t>
            </a:r>
            <a:r>
              <a:rPr lang="en-US" sz="2000" i="1" dirty="0" err="1"/>
              <a:t>hibernate.connection.password</a:t>
            </a:r>
            <a:r>
              <a:rPr lang="en-US" sz="2000" i="1" dirty="0"/>
              <a:t>"</a:t>
            </a:r>
            <a:r>
              <a:rPr lang="en-US" sz="2000" dirty="0"/>
              <a:t>&gt;admin123&lt;/property&gt;</a:t>
            </a:r>
          </a:p>
          <a:p>
            <a:pPr>
              <a:spcBef>
                <a:spcPts val="0"/>
              </a:spcBef>
              <a:buNone/>
            </a:pPr>
            <a:r>
              <a:rPr lang="en-US" sz="2000" dirty="0"/>
              <a:t>&lt;property name=</a:t>
            </a:r>
            <a:r>
              <a:rPr lang="en-US" sz="2000" i="1" dirty="0"/>
              <a:t>"</a:t>
            </a:r>
            <a:r>
              <a:rPr lang="en-US" sz="2000" i="1" dirty="0" err="1"/>
              <a:t>hibernate.dialect</a:t>
            </a:r>
            <a:r>
              <a:rPr lang="en-US" sz="2000" i="1" dirty="0"/>
              <a:t>"</a:t>
            </a:r>
            <a:r>
              <a:rPr lang="en-US" sz="2000" dirty="0"/>
              <a:t>&gt;</a:t>
            </a:r>
            <a:r>
              <a:rPr lang="en-US" sz="2000" dirty="0" err="1"/>
              <a:t>org.hibernate.dialect.MySQLDialect</a:t>
            </a:r>
            <a:r>
              <a:rPr lang="en-US" sz="2000" dirty="0"/>
              <a:t>&lt;/property&gt;</a:t>
            </a:r>
          </a:p>
          <a:p>
            <a:pPr>
              <a:spcBef>
                <a:spcPts val="0"/>
              </a:spcBef>
              <a:buNone/>
            </a:pPr>
            <a:r>
              <a:rPr lang="en-US" sz="2000" dirty="0"/>
              <a:t>&lt;property name=</a:t>
            </a:r>
            <a:r>
              <a:rPr lang="en-US" sz="2000" i="1" dirty="0"/>
              <a:t>"</a:t>
            </a:r>
            <a:r>
              <a:rPr lang="en-US" sz="2000" i="1" dirty="0" err="1"/>
              <a:t>show_sql</a:t>
            </a:r>
            <a:r>
              <a:rPr lang="en-US" sz="2000" i="1" dirty="0"/>
              <a:t>"</a:t>
            </a:r>
            <a:r>
              <a:rPr lang="en-US" sz="2000" dirty="0"/>
              <a:t>&gt;true&lt;/property&gt;</a:t>
            </a:r>
          </a:p>
          <a:p>
            <a:pPr>
              <a:spcBef>
                <a:spcPts val="0"/>
              </a:spcBef>
              <a:buNone/>
            </a:pPr>
            <a:r>
              <a:rPr lang="en-US" sz="2000" dirty="0"/>
              <a:t>&lt;property name=</a:t>
            </a:r>
            <a:r>
              <a:rPr lang="en-US" sz="2000" i="1" dirty="0"/>
              <a:t>"</a:t>
            </a:r>
            <a:r>
              <a:rPr lang="en-US" sz="2000" i="1" dirty="0" err="1"/>
              <a:t>format_sql</a:t>
            </a:r>
            <a:r>
              <a:rPr lang="en-US" sz="2000" i="1" dirty="0"/>
              <a:t>"</a:t>
            </a:r>
            <a:r>
              <a:rPr lang="en-US" sz="2000" dirty="0"/>
              <a:t>&gt;true&lt;/property&gt;</a:t>
            </a:r>
          </a:p>
          <a:p>
            <a:pPr>
              <a:spcBef>
                <a:spcPts val="0"/>
              </a:spcBef>
              <a:buNone/>
            </a:pPr>
            <a:r>
              <a:rPr lang="en-US" sz="2000" dirty="0"/>
              <a:t>&lt;property name=</a:t>
            </a:r>
            <a:r>
              <a:rPr lang="en-US" sz="2000" i="1" dirty="0"/>
              <a:t>"hbm2ddl.auto"</a:t>
            </a:r>
            <a:r>
              <a:rPr lang="en-US" sz="2000" dirty="0"/>
              <a:t>&gt;update &lt;/property&gt;</a:t>
            </a:r>
          </a:p>
          <a:p>
            <a:pPr>
              <a:spcBef>
                <a:spcPts val="0"/>
              </a:spcBef>
              <a:buNone/>
            </a:pPr>
            <a:r>
              <a:rPr lang="en-US" sz="2000" dirty="0"/>
              <a:t>&lt;mapping resource=</a:t>
            </a:r>
            <a:r>
              <a:rPr lang="en-US" sz="2000" i="1" dirty="0"/>
              <a:t>"</a:t>
            </a:r>
            <a:r>
              <a:rPr lang="en-US" sz="2000" i="1" dirty="0" err="1"/>
              <a:t>com.pu.employee.hbm.xml</a:t>
            </a:r>
            <a:r>
              <a:rPr lang="en-US" sz="2000" i="1" dirty="0"/>
              <a:t>"</a:t>
            </a:r>
            <a:r>
              <a:rPr lang="en-US" sz="2000" dirty="0"/>
              <a:t> /&gt;</a:t>
            </a:r>
          </a:p>
          <a:p>
            <a:pPr>
              <a:spcBef>
                <a:spcPts val="0"/>
              </a:spcBef>
              <a:buNone/>
            </a:pPr>
            <a:r>
              <a:rPr lang="en-US" sz="2000" dirty="0"/>
              <a:t>&lt;/session-factory&gt;</a:t>
            </a:r>
          </a:p>
          <a:p>
            <a:pPr>
              <a:spcBef>
                <a:spcPts val="0"/>
              </a:spcBef>
              <a:buNone/>
            </a:pPr>
            <a:r>
              <a:rPr lang="en-US" sz="2000" dirty="0"/>
              <a:t>&lt;/hibernate-configuration&gt;</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43</a:t>
            </a:fld>
            <a:endParaRPr lang="en-US"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GB" dirty="0"/>
              <a:t> 5) Create the class that retrieves or stores the persistent object.</a:t>
            </a:r>
            <a:br>
              <a:rPr lang="en-GB" dirty="0"/>
            </a:br>
            <a:r>
              <a:rPr lang="en-GB" dirty="0"/>
              <a:t/>
            </a:r>
            <a:br>
              <a:rPr lang="en-GB" dirty="0"/>
            </a:br>
            <a:endParaRPr lang="en-US" dirty="0"/>
          </a:p>
        </p:txBody>
      </p:sp>
      <p:sp>
        <p:nvSpPr>
          <p:cNvPr id="3" name="Content Placeholder 2"/>
          <p:cNvSpPr>
            <a:spLocks noGrp="1"/>
          </p:cNvSpPr>
          <p:nvPr>
            <p:ph idx="1"/>
          </p:nvPr>
        </p:nvSpPr>
        <p:spPr>
          <a:xfrm>
            <a:off x="809588" y="1071546"/>
            <a:ext cx="10515600" cy="5033979"/>
          </a:xfrm>
        </p:spPr>
        <p:txBody>
          <a:bodyPr/>
          <a:lstStyle/>
          <a:p>
            <a:r>
              <a:rPr lang="en-GB" dirty="0"/>
              <a:t> </a:t>
            </a:r>
            <a:r>
              <a:rPr lang="en-US" b="1" u="sng" dirty="0"/>
              <a:t>StoreData.java</a:t>
            </a:r>
          </a:p>
          <a:p>
            <a:pPr>
              <a:buNone/>
            </a:pPr>
            <a:r>
              <a:rPr lang="en-US" b="1" dirty="0"/>
              <a:t>package</a:t>
            </a:r>
            <a:r>
              <a:rPr lang="en-US" dirty="0"/>
              <a:t> </a:t>
            </a:r>
            <a:r>
              <a:rPr lang="en-US" dirty="0" err="1"/>
              <a:t>com.javatpoint.mypackage</a:t>
            </a:r>
            <a:r>
              <a:rPr lang="en-US" dirty="0"/>
              <a:t>;    </a:t>
            </a:r>
          </a:p>
          <a:p>
            <a:pPr>
              <a:buNone/>
            </a:pPr>
            <a:r>
              <a:rPr lang="en-US" dirty="0"/>
              <a:t>    </a:t>
            </a:r>
          </a:p>
          <a:p>
            <a:r>
              <a:rPr lang="en-US" b="1" dirty="0"/>
              <a:t>import</a:t>
            </a:r>
            <a:r>
              <a:rPr lang="en-US" dirty="0"/>
              <a:t> </a:t>
            </a:r>
            <a:r>
              <a:rPr lang="en-US" dirty="0" err="1"/>
              <a:t>org.hibernate.Session</a:t>
            </a:r>
            <a:r>
              <a:rPr lang="en-US" dirty="0"/>
              <a:t>;</a:t>
            </a:r>
          </a:p>
          <a:p>
            <a:r>
              <a:rPr lang="en-US" b="1" dirty="0"/>
              <a:t>import</a:t>
            </a:r>
            <a:r>
              <a:rPr lang="en-US" dirty="0"/>
              <a:t> </a:t>
            </a:r>
            <a:r>
              <a:rPr lang="en-US" dirty="0" err="1"/>
              <a:t>org.hibernate.SessionFactory</a:t>
            </a:r>
            <a:r>
              <a:rPr lang="en-US" dirty="0"/>
              <a:t>;</a:t>
            </a:r>
          </a:p>
          <a:p>
            <a:r>
              <a:rPr lang="en-US" b="1" dirty="0"/>
              <a:t>import</a:t>
            </a:r>
            <a:r>
              <a:rPr lang="en-US" dirty="0"/>
              <a:t> </a:t>
            </a:r>
            <a:r>
              <a:rPr lang="en-US" dirty="0" err="1"/>
              <a:t>org.hibernate.Transaction</a:t>
            </a:r>
            <a:r>
              <a:rPr lang="en-US" dirty="0"/>
              <a:t>;</a:t>
            </a:r>
          </a:p>
          <a:p>
            <a:r>
              <a:rPr lang="en-US" b="1" dirty="0"/>
              <a:t>import</a:t>
            </a:r>
            <a:r>
              <a:rPr lang="en-US" dirty="0"/>
              <a:t> </a:t>
            </a:r>
            <a:r>
              <a:rPr lang="en-US" dirty="0" err="1"/>
              <a:t>org.hibernate.cfg.Configuration</a:t>
            </a:r>
            <a:r>
              <a:rPr lang="en-US" dirty="0"/>
              <a:t>;</a:t>
            </a:r>
          </a:p>
          <a:p>
            <a:pPr>
              <a:buNone/>
            </a:pPr>
            <a:r>
              <a:rPr lang="en-US" dirty="0"/>
              <a:t>  </a:t>
            </a:r>
          </a:p>
          <a:p>
            <a:pPr>
              <a:buNone/>
            </a:pPr>
            <a:r>
              <a:rPr lang="en-US" dirty="0"/>
              <a:t>  </a:t>
            </a:r>
          </a:p>
          <a:p>
            <a:pPr>
              <a:buNone/>
            </a:pPr>
            <a:r>
              <a:rPr lang="en-US" dirty="0"/>
              <a:t>    </a:t>
            </a:r>
          </a:p>
          <a:p>
            <a:pPr>
              <a:buNone/>
            </a:pPr>
            <a:r>
              <a:rPr lang="en-US" b="1" dirty="0"/>
              <a:t>public</a:t>
            </a:r>
            <a:r>
              <a:rPr lang="en-US" dirty="0"/>
              <a:t> </a:t>
            </a:r>
            <a:r>
              <a:rPr lang="en-US" b="1" dirty="0"/>
              <a:t>class</a:t>
            </a:r>
            <a:r>
              <a:rPr lang="en-US" dirty="0"/>
              <a:t> </a:t>
            </a:r>
            <a:r>
              <a:rPr lang="en-US" dirty="0" err="1"/>
              <a:t>StoreData</a:t>
            </a:r>
            <a:r>
              <a:rPr lang="en-US" dirty="0"/>
              <a:t> {    </a:t>
            </a:r>
          </a:p>
          <a:p>
            <a:pPr>
              <a:buNone/>
            </a:pP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    </a:t>
            </a:r>
          </a:p>
          <a:p>
            <a:pPr>
              <a:buNone/>
            </a:pPr>
            <a:r>
              <a:rPr lang="en-US" dirty="0"/>
              <a:t>        </a:t>
            </a:r>
          </a:p>
          <a:p>
            <a:pPr>
              <a:buNone/>
            </a:pPr>
            <a:r>
              <a:rPr lang="en-US" dirty="0"/>
              <a:t>    Employee e = </a:t>
            </a:r>
            <a:r>
              <a:rPr lang="en-US" b="1" dirty="0"/>
              <a:t>new</a:t>
            </a:r>
            <a:r>
              <a:rPr lang="en-US" dirty="0"/>
              <a:t> Employee();</a:t>
            </a:r>
          </a:p>
          <a:p>
            <a:pPr>
              <a:buNone/>
            </a:pPr>
            <a:r>
              <a:rPr lang="en-US" dirty="0"/>
              <a:t>        </a:t>
            </a:r>
            <a:r>
              <a:rPr lang="en-US" dirty="0" err="1"/>
              <a:t>e.setId</a:t>
            </a:r>
            <a:r>
              <a:rPr lang="en-US" dirty="0"/>
              <a:t>(1);</a:t>
            </a:r>
          </a:p>
          <a:p>
            <a:pPr>
              <a:buNone/>
            </a:pPr>
            <a:r>
              <a:rPr lang="en-GB" dirty="0"/>
              <a:t>        </a:t>
            </a:r>
            <a:r>
              <a:rPr lang="en-GB" dirty="0" err="1"/>
              <a:t>e.setFirstName</a:t>
            </a:r>
            <a:r>
              <a:rPr lang="en-GB" dirty="0"/>
              <a:t>(“</a:t>
            </a:r>
            <a:r>
              <a:rPr lang="en-GB" dirty="0" err="1"/>
              <a:t>abc</a:t>
            </a:r>
            <a:r>
              <a:rPr lang="en-GB" dirty="0"/>
              <a:t>”);</a:t>
            </a:r>
          </a:p>
          <a:p>
            <a:pPr>
              <a:buNone/>
            </a:pPr>
            <a:r>
              <a:rPr lang="en-GB" dirty="0"/>
              <a:t>	     </a:t>
            </a:r>
            <a:r>
              <a:rPr lang="en-GB" dirty="0" err="1"/>
              <a:t>e.setLastName</a:t>
            </a:r>
            <a:r>
              <a:rPr lang="en-GB" dirty="0"/>
              <a:t>(“xyz”);</a:t>
            </a:r>
            <a:endParaRPr lang="en-US" dirty="0"/>
          </a:p>
          <a:p>
            <a:pPr>
              <a:buNone/>
            </a:pPr>
            <a:r>
              <a:rPr lang="en-US" dirty="0"/>
              <a:t>      //1. create Configuration object</a:t>
            </a:r>
          </a:p>
          <a:p>
            <a:pPr>
              <a:buNone/>
            </a:pPr>
            <a:r>
              <a:rPr lang="en-US" dirty="0"/>
              <a:t>       Configuration </a:t>
            </a:r>
            <a:r>
              <a:rPr lang="en-US" dirty="0" err="1"/>
              <a:t>configuration</a:t>
            </a:r>
            <a:r>
              <a:rPr lang="en-US" dirty="0"/>
              <a:t>=</a:t>
            </a:r>
            <a:r>
              <a:rPr lang="en-US" b="1" dirty="0"/>
              <a:t>new</a:t>
            </a:r>
            <a:r>
              <a:rPr lang="en-US" dirty="0"/>
              <a:t> Configuration().configure().</a:t>
            </a:r>
            <a:r>
              <a:rPr lang="en-US" dirty="0" err="1"/>
              <a:t>addAnnotatedClass</a:t>
            </a:r>
            <a:r>
              <a:rPr lang="en-US" dirty="0"/>
              <a:t>(</a:t>
            </a:r>
            <a:r>
              <a:rPr lang="en-US" dirty="0" err="1"/>
              <a:t>Employee.</a:t>
            </a:r>
            <a:r>
              <a:rPr lang="en-US" b="1" dirty="0" err="1"/>
              <a:t>class</a:t>
            </a:r>
            <a:r>
              <a:rPr lang="en-US" dirty="0"/>
              <a:t>);</a:t>
            </a:r>
          </a:p>
          <a:p>
            <a:pPr>
              <a:buNone/>
            </a:pPr>
            <a:r>
              <a:rPr lang="en-US" dirty="0"/>
              <a:t>       //2. create Session </a:t>
            </a:r>
            <a:r>
              <a:rPr lang="en-US" u="sng" dirty="0" err="1"/>
              <a:t>Factroy</a:t>
            </a:r>
            <a:r>
              <a:rPr lang="en-US" dirty="0"/>
              <a:t> object </a:t>
            </a:r>
          </a:p>
          <a:p>
            <a:pPr>
              <a:buNone/>
            </a:pPr>
            <a:r>
              <a:rPr lang="en-US" dirty="0"/>
              <a:t>       </a:t>
            </a:r>
            <a:r>
              <a:rPr lang="en-US" dirty="0" err="1"/>
              <a:t>SessionFactory</a:t>
            </a:r>
            <a:r>
              <a:rPr lang="en-US" dirty="0"/>
              <a:t> </a:t>
            </a:r>
            <a:r>
              <a:rPr lang="en-US" dirty="0" err="1"/>
              <a:t>sessionFactory</a:t>
            </a:r>
            <a:r>
              <a:rPr lang="en-US" dirty="0"/>
              <a:t>=</a:t>
            </a:r>
            <a:r>
              <a:rPr lang="en-US" dirty="0" err="1"/>
              <a:t>configuration.</a:t>
            </a:r>
            <a:r>
              <a:rPr lang="en-US" u="sng" strike="sngStrike" dirty="0" err="1"/>
              <a:t>buildSessionFactory</a:t>
            </a:r>
            <a:r>
              <a:rPr lang="en-US" u="sng" dirty="0"/>
              <a:t>()</a:t>
            </a:r>
            <a:r>
              <a:rPr lang="en-US" dirty="0"/>
              <a:t>;</a:t>
            </a:r>
          </a:p>
          <a:p>
            <a:pPr>
              <a:buNone/>
            </a:pPr>
            <a:r>
              <a:rPr lang="en-US" dirty="0"/>
              <a:t>       //3. Create Session object</a:t>
            </a:r>
          </a:p>
          <a:p>
            <a:pPr>
              <a:buNone/>
            </a:pPr>
            <a:r>
              <a:rPr lang="en-US" dirty="0"/>
              <a:t>       Session </a:t>
            </a:r>
            <a:r>
              <a:rPr lang="en-US" dirty="0" err="1"/>
              <a:t>session</a:t>
            </a:r>
            <a:r>
              <a:rPr lang="en-US" dirty="0"/>
              <a:t>=</a:t>
            </a:r>
            <a:r>
              <a:rPr lang="en-US" dirty="0" err="1"/>
              <a:t>sessionFactory.openSession</a:t>
            </a:r>
            <a:r>
              <a:rPr lang="en-US" dirty="0"/>
              <a:t>();</a:t>
            </a:r>
          </a:p>
          <a:p>
            <a:pPr>
              <a:buNone/>
            </a:pPr>
            <a:r>
              <a:rPr lang="en-US" dirty="0"/>
              <a:t>       //4. Begin your transaction</a:t>
            </a:r>
          </a:p>
          <a:p>
            <a:pPr>
              <a:buNone/>
            </a:pPr>
            <a:r>
              <a:rPr lang="en-US" dirty="0"/>
              <a:t>       Transaction </a:t>
            </a:r>
            <a:r>
              <a:rPr lang="en-US" dirty="0" err="1"/>
              <a:t>transaction</a:t>
            </a:r>
            <a:r>
              <a:rPr lang="en-US" dirty="0"/>
              <a:t>=</a:t>
            </a:r>
            <a:r>
              <a:rPr lang="en-US" dirty="0" err="1"/>
              <a:t>session.beginTransaction</a:t>
            </a:r>
            <a:r>
              <a:rPr lang="en-US" dirty="0"/>
              <a:t>();</a:t>
            </a:r>
          </a:p>
          <a:p>
            <a:pPr>
              <a:buNone/>
            </a:pPr>
            <a:r>
              <a:rPr lang="en-US" dirty="0"/>
              <a:t>       //5.Save your object to database</a:t>
            </a:r>
          </a:p>
          <a:p>
            <a:pPr>
              <a:buNone/>
            </a:pPr>
            <a:r>
              <a:rPr lang="en-US" dirty="0"/>
              <a:t>       </a:t>
            </a:r>
            <a:r>
              <a:rPr lang="en-US" dirty="0" err="1"/>
              <a:t>session.save</a:t>
            </a:r>
            <a:r>
              <a:rPr lang="en-US" dirty="0"/>
              <a:t>(student);</a:t>
            </a:r>
          </a:p>
          <a:p>
            <a:pPr>
              <a:buNone/>
            </a:pPr>
            <a:r>
              <a:rPr lang="en-US" dirty="0"/>
              <a:t>       //6 Commit your transaction </a:t>
            </a:r>
          </a:p>
          <a:p>
            <a:pPr>
              <a:buNone/>
            </a:pPr>
            <a:r>
              <a:rPr lang="en-US" dirty="0"/>
              <a:t>       </a:t>
            </a:r>
            <a:r>
              <a:rPr lang="en-US" dirty="0" err="1"/>
              <a:t>transaction.commit</a:t>
            </a:r>
            <a:r>
              <a:rPr lang="en-US" dirty="0"/>
              <a:t>();</a:t>
            </a:r>
          </a:p>
          <a:p>
            <a:pPr>
              <a:buNone/>
            </a:pPr>
            <a:r>
              <a:rPr lang="en-US" dirty="0"/>
              <a:t>       </a:t>
            </a:r>
            <a:r>
              <a:rPr lang="en-US" dirty="0" err="1"/>
              <a:t>session.close</a:t>
            </a:r>
            <a:r>
              <a:rPr lang="en-US" dirty="0"/>
              <a:t>();</a:t>
            </a:r>
          </a:p>
          <a:p>
            <a:pPr>
              <a:buNone/>
            </a:pPr>
            <a:r>
              <a:rPr lang="en-US" dirty="0"/>
              <a:t>        </a:t>
            </a:r>
            <a:r>
              <a:rPr lang="en-US" dirty="0" err="1"/>
              <a:t>sessionFactory.close</a:t>
            </a:r>
            <a:r>
              <a:rPr lang="en-US" dirty="0"/>
              <a:t>();</a:t>
            </a:r>
          </a:p>
          <a:p>
            <a:pPr>
              <a:buNone/>
            </a:pPr>
            <a:endParaRPr lang="en-US" dirty="0"/>
          </a:p>
          <a:p>
            <a:pPr>
              <a:buNone/>
            </a:pPr>
            <a:r>
              <a:rPr lang="en-US" dirty="0"/>
              <a:t>}    </a:t>
            </a:r>
          </a:p>
          <a:p>
            <a:pPr>
              <a:buNone/>
            </a:pPr>
            <a:r>
              <a:rPr lang="en-US" dirty="0"/>
              <a:t>}   </a:t>
            </a:r>
          </a:p>
          <a:p>
            <a:pPr>
              <a:buNone/>
            </a:pPr>
            <a:endParaRPr lang="en-US" b="1" dirty="0"/>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44</a:t>
            </a:fld>
            <a:endParaRPr lang="en-US"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Run the application</a:t>
            </a:r>
          </a:p>
        </p:txBody>
      </p:sp>
      <p:sp>
        <p:nvSpPr>
          <p:cNvPr id="3" name="Content Placeholder 2"/>
          <p:cNvSpPr>
            <a:spLocks noGrp="1"/>
          </p:cNvSpPr>
          <p:nvPr>
            <p:ph idx="1"/>
          </p:nvPr>
        </p:nvSpPr>
        <p:spPr/>
        <p:txBody>
          <a:bodyPr/>
          <a:lstStyle/>
          <a:p>
            <a:r>
              <a:rPr lang="en-GB" dirty="0"/>
              <a:t> Before running the application, determine that the directory structure is like this.</a:t>
            </a:r>
          </a:p>
          <a:p>
            <a:r>
              <a:rPr lang="en-GB" dirty="0"/>
              <a:t>To run the hibernate application, right click on the </a:t>
            </a:r>
            <a:r>
              <a:rPr lang="en-GB" b="1" dirty="0" err="1"/>
              <a:t>StoreData</a:t>
            </a:r>
            <a:r>
              <a:rPr lang="en-GB" b="1" dirty="0"/>
              <a:t> - Run As - Java Application</a:t>
            </a:r>
            <a:r>
              <a:rPr lang="en-GB" dirty="0"/>
              <a:t>.</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45</a:t>
            </a:fld>
            <a:endParaRPr lang="en-US" altLang="en-US"/>
          </a:p>
        </p:txBody>
      </p:sp>
      <p:pic>
        <p:nvPicPr>
          <p:cNvPr id="5" name="Picture 4" descr="Hibernate Application using annotation"/>
          <p:cNvPicPr/>
          <p:nvPr/>
        </p:nvPicPr>
        <p:blipFill>
          <a:blip r:embed="rId2"/>
          <a:srcRect/>
          <a:stretch>
            <a:fillRect/>
          </a:stretch>
        </p:blipFill>
        <p:spPr bwMode="auto">
          <a:xfrm>
            <a:off x="6738942" y="3214686"/>
            <a:ext cx="4421202" cy="28575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Web Application with Hibernate</a:t>
            </a:r>
            <a:br>
              <a:rPr lang="en-US" dirty="0"/>
            </a:br>
            <a:endParaRPr lang="en-US" dirty="0"/>
          </a:p>
        </p:txBody>
      </p:sp>
      <p:sp>
        <p:nvSpPr>
          <p:cNvPr id="6" name="Subtitle 5"/>
          <p:cNvSpPr>
            <a:spLocks noGrp="1"/>
          </p:cNvSpPr>
          <p:nvPr>
            <p:ph type="subTitle" idx="1"/>
          </p:nvPr>
        </p:nvSpPr>
        <p:spPr/>
        <p:txBody>
          <a:bodyPr/>
          <a:lstStyle/>
          <a:p>
            <a:r>
              <a:rPr lang="en-US" dirty="0"/>
              <a:t>using XML</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46</a:t>
            </a:fld>
            <a:endParaRPr lang="en-US"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Application with Hibernate (using XML)</a:t>
            </a:r>
            <a:br>
              <a:rPr lang="en-GB" dirty="0"/>
            </a:br>
            <a:endParaRPr lang="en-US" dirty="0"/>
          </a:p>
        </p:txBody>
      </p:sp>
      <p:sp>
        <p:nvSpPr>
          <p:cNvPr id="3" name="Content Placeholder 2"/>
          <p:cNvSpPr>
            <a:spLocks noGrp="1"/>
          </p:cNvSpPr>
          <p:nvPr>
            <p:ph idx="1"/>
          </p:nvPr>
        </p:nvSpPr>
        <p:spPr/>
        <p:txBody>
          <a:bodyPr/>
          <a:lstStyle/>
          <a:p>
            <a:r>
              <a:rPr lang="en-GB" dirty="0"/>
              <a:t>To create a web application with hibernate. For creating the web application, we are using JSP for presentation logic, Bean class for representing data and DAO class for database codes.</a:t>
            </a:r>
          </a:p>
          <a:p>
            <a:r>
              <a:rPr lang="en-GB"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47</a:t>
            </a:fld>
            <a:endParaRPr lang="en-US"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to create web application using hibernate</a:t>
            </a:r>
            <a:br>
              <a:rPr lang="en-GB" dirty="0"/>
            </a:br>
            <a:endParaRPr lang="en-US" dirty="0"/>
          </a:p>
        </p:txBody>
      </p:sp>
      <p:sp>
        <p:nvSpPr>
          <p:cNvPr id="3" name="Content Placeholder 2"/>
          <p:cNvSpPr>
            <a:spLocks noGrp="1"/>
          </p:cNvSpPr>
          <p:nvPr>
            <p:ph idx="1"/>
          </p:nvPr>
        </p:nvSpPr>
        <p:spPr/>
        <p:txBody>
          <a:bodyPr/>
          <a:lstStyle/>
          <a:p>
            <a:r>
              <a:rPr lang="en-GB" dirty="0"/>
              <a:t>To insert the record of the user in the database. It is simply a registration form.</a:t>
            </a:r>
          </a:p>
          <a:p>
            <a:r>
              <a:rPr lang="en-GB" u="sng" dirty="0"/>
              <a:t>index.jsp</a:t>
            </a:r>
          </a:p>
          <a:p>
            <a:r>
              <a:rPr lang="en-GB" dirty="0"/>
              <a:t>This page gets input from the user and sends it to the </a:t>
            </a:r>
            <a:r>
              <a:rPr lang="en-GB" u="sng" dirty="0"/>
              <a:t>register.jsp</a:t>
            </a:r>
            <a:r>
              <a:rPr lang="en-GB" dirty="0"/>
              <a:t> file using </a:t>
            </a:r>
            <a:r>
              <a:rPr lang="en-GB" u="sng" dirty="0"/>
              <a:t>post</a:t>
            </a:r>
            <a:r>
              <a:rPr lang="en-GB" dirty="0"/>
              <a:t> method.</a:t>
            </a:r>
          </a:p>
          <a:p>
            <a:pPr>
              <a:spcBef>
                <a:spcPts val="0"/>
              </a:spcBef>
              <a:buNone/>
            </a:pPr>
            <a:r>
              <a:rPr lang="en-US" dirty="0"/>
              <a:t>&lt;form action="register.jsp" method="post"&gt;  </a:t>
            </a:r>
          </a:p>
          <a:p>
            <a:pPr>
              <a:spcBef>
                <a:spcPts val="0"/>
              </a:spcBef>
              <a:buNone/>
            </a:pPr>
            <a:r>
              <a:rPr lang="en-US" dirty="0"/>
              <a:t>Name:&lt;input type="text" name="name"/&gt;&lt;</a:t>
            </a:r>
            <a:r>
              <a:rPr lang="en-US" dirty="0" err="1"/>
              <a:t>br</a:t>
            </a:r>
            <a:r>
              <a:rPr lang="en-US" dirty="0"/>
              <a:t>&gt;&lt;</a:t>
            </a:r>
            <a:r>
              <a:rPr lang="en-US" dirty="0" err="1"/>
              <a:t>br</a:t>
            </a:r>
            <a:r>
              <a:rPr lang="en-US" dirty="0"/>
              <a:t>/&gt;  </a:t>
            </a:r>
          </a:p>
          <a:p>
            <a:pPr>
              <a:spcBef>
                <a:spcPts val="0"/>
              </a:spcBef>
              <a:buNone/>
            </a:pPr>
            <a:r>
              <a:rPr lang="en-US" dirty="0"/>
              <a:t>Password:&lt;input type="password" name="password"/&gt;&lt;</a:t>
            </a:r>
            <a:r>
              <a:rPr lang="en-US" dirty="0" err="1"/>
              <a:t>br</a:t>
            </a:r>
            <a:r>
              <a:rPr lang="en-US" dirty="0"/>
              <a:t>&gt;&lt;</a:t>
            </a:r>
            <a:r>
              <a:rPr lang="en-US" dirty="0" err="1"/>
              <a:t>br</a:t>
            </a:r>
            <a:r>
              <a:rPr lang="en-US" dirty="0"/>
              <a:t>/&gt;  </a:t>
            </a:r>
          </a:p>
          <a:p>
            <a:pPr>
              <a:spcBef>
                <a:spcPts val="0"/>
              </a:spcBef>
              <a:buNone/>
            </a:pPr>
            <a:r>
              <a:rPr lang="en-US" dirty="0"/>
              <a:t>Email ID:&lt;input type="text" name="email"/&gt;&lt;</a:t>
            </a:r>
            <a:r>
              <a:rPr lang="en-US" dirty="0" err="1"/>
              <a:t>br</a:t>
            </a:r>
            <a:r>
              <a:rPr lang="en-US" dirty="0"/>
              <a:t>&gt;&lt;</a:t>
            </a:r>
            <a:r>
              <a:rPr lang="en-US" dirty="0" err="1"/>
              <a:t>br</a:t>
            </a:r>
            <a:r>
              <a:rPr lang="en-US" dirty="0"/>
              <a:t>/&gt;  </a:t>
            </a:r>
          </a:p>
          <a:p>
            <a:pPr>
              <a:spcBef>
                <a:spcPts val="0"/>
              </a:spcBef>
              <a:buNone/>
            </a:pPr>
            <a:r>
              <a:rPr lang="en-US" dirty="0"/>
              <a:t>&lt;input type="submit" value="register"/&gt;"  </a:t>
            </a:r>
          </a:p>
          <a:p>
            <a:pPr>
              <a:spcBef>
                <a:spcPts val="0"/>
              </a:spcBef>
              <a:buNone/>
            </a:pPr>
            <a:r>
              <a:rPr lang="en-US" dirty="0"/>
              <a:t>  </a:t>
            </a:r>
          </a:p>
          <a:p>
            <a:pPr>
              <a:spcBef>
                <a:spcPts val="0"/>
              </a:spcBef>
              <a:buNone/>
            </a:pPr>
            <a:r>
              <a:rPr lang="en-US" dirty="0"/>
              <a:t>&lt;/form&gt;  </a:t>
            </a:r>
          </a:p>
          <a:p>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48</a:t>
            </a:fld>
            <a:endParaRPr lang="en-US"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US" dirty="0"/>
              <a:t>User.java</a:t>
            </a:r>
          </a:p>
        </p:txBody>
      </p:sp>
      <p:sp>
        <p:nvSpPr>
          <p:cNvPr id="3" name="Content Placeholder 2"/>
          <p:cNvSpPr>
            <a:spLocks noGrp="1"/>
          </p:cNvSpPr>
          <p:nvPr>
            <p:ph idx="1"/>
          </p:nvPr>
        </p:nvSpPr>
        <p:spPr/>
        <p:txBody>
          <a:bodyPr/>
          <a:lstStyle/>
          <a:p>
            <a:r>
              <a:rPr lang="en-GB" dirty="0"/>
              <a:t>It is the simple bean class representing the Persistent class in hibernate.</a:t>
            </a:r>
          </a:p>
          <a:p>
            <a:pPr>
              <a:spcBef>
                <a:spcPts val="0"/>
              </a:spcBef>
              <a:buNone/>
            </a:pPr>
            <a:r>
              <a:rPr lang="en-GB" b="1" dirty="0"/>
              <a:t>package</a:t>
            </a:r>
            <a:r>
              <a:rPr lang="en-GB" dirty="0"/>
              <a:t> </a:t>
            </a:r>
            <a:r>
              <a:rPr lang="en-GB" dirty="0" err="1"/>
              <a:t>com.javatpoint.mypack</a:t>
            </a:r>
            <a:r>
              <a:rPr lang="en-GB" dirty="0"/>
              <a:t>;  </a:t>
            </a:r>
          </a:p>
          <a:p>
            <a:pPr>
              <a:spcBef>
                <a:spcPts val="0"/>
              </a:spcBef>
              <a:buNone/>
            </a:pPr>
            <a:r>
              <a:rPr lang="en-GB" dirty="0"/>
              <a:t>  </a:t>
            </a:r>
          </a:p>
          <a:p>
            <a:pPr>
              <a:spcBef>
                <a:spcPts val="0"/>
              </a:spcBef>
              <a:buNone/>
            </a:pPr>
            <a:r>
              <a:rPr lang="en-GB" b="1" dirty="0"/>
              <a:t>public</a:t>
            </a:r>
            <a:r>
              <a:rPr lang="en-GB" dirty="0"/>
              <a:t> </a:t>
            </a:r>
            <a:r>
              <a:rPr lang="en-GB" b="1" dirty="0"/>
              <a:t>class</a:t>
            </a:r>
            <a:r>
              <a:rPr lang="en-GB" dirty="0"/>
              <a:t> User {  </a:t>
            </a:r>
          </a:p>
          <a:p>
            <a:pPr>
              <a:spcBef>
                <a:spcPts val="0"/>
              </a:spcBef>
              <a:buNone/>
            </a:pPr>
            <a:r>
              <a:rPr lang="en-GB" b="1" dirty="0"/>
              <a:t>private</a:t>
            </a:r>
            <a:r>
              <a:rPr lang="en-GB" dirty="0"/>
              <a:t> </a:t>
            </a:r>
            <a:r>
              <a:rPr lang="en-GB" b="1" dirty="0" err="1"/>
              <a:t>int</a:t>
            </a:r>
            <a:r>
              <a:rPr lang="en-GB" dirty="0"/>
              <a:t> id;  </a:t>
            </a:r>
          </a:p>
          <a:p>
            <a:pPr>
              <a:spcBef>
                <a:spcPts val="0"/>
              </a:spcBef>
              <a:buNone/>
            </a:pPr>
            <a:r>
              <a:rPr lang="en-GB" b="1" dirty="0"/>
              <a:t>private</a:t>
            </a:r>
            <a:r>
              <a:rPr lang="en-GB" dirty="0"/>
              <a:t> String </a:t>
            </a:r>
            <a:r>
              <a:rPr lang="en-GB" dirty="0" err="1"/>
              <a:t>name,password,email</a:t>
            </a:r>
            <a:r>
              <a:rPr lang="en-GB" dirty="0"/>
              <a:t>;  </a:t>
            </a:r>
          </a:p>
          <a:p>
            <a:pPr>
              <a:spcBef>
                <a:spcPts val="0"/>
              </a:spcBef>
              <a:buNone/>
            </a:pPr>
            <a:r>
              <a:rPr lang="en-GB" dirty="0"/>
              <a:t>  </a:t>
            </a:r>
          </a:p>
          <a:p>
            <a:pPr>
              <a:spcBef>
                <a:spcPts val="0"/>
              </a:spcBef>
              <a:buNone/>
            </a:pPr>
            <a:r>
              <a:rPr lang="en-GB" dirty="0"/>
              <a:t>public </a:t>
            </a:r>
            <a:r>
              <a:rPr lang="en-GB" dirty="0" err="1"/>
              <a:t>int</a:t>
            </a:r>
            <a:r>
              <a:rPr lang="en-GB" dirty="0"/>
              <a:t> </a:t>
            </a:r>
            <a:r>
              <a:rPr lang="en-GB" dirty="0" err="1"/>
              <a:t>getId</a:t>
            </a:r>
            <a:r>
              <a:rPr lang="en-GB" dirty="0"/>
              <a:t>() {</a:t>
            </a:r>
          </a:p>
          <a:p>
            <a:pPr>
              <a:spcBef>
                <a:spcPts val="0"/>
              </a:spcBef>
              <a:buNone/>
            </a:pPr>
            <a:r>
              <a:rPr lang="en-GB" dirty="0"/>
              <a:t>    return id; </a:t>
            </a:r>
          </a:p>
          <a:p>
            <a:pPr>
              <a:spcBef>
                <a:spcPts val="0"/>
              </a:spcBef>
              <a:buNone/>
            </a:pPr>
            <a:r>
              <a:rPr lang="en-GB" dirty="0"/>
              <a:t>}</a:t>
            </a:r>
          </a:p>
          <a:p>
            <a:pPr>
              <a:spcBef>
                <a:spcPts val="0"/>
              </a:spcBef>
              <a:buNone/>
            </a:pPr>
            <a:r>
              <a:rPr lang="en-GB" dirty="0"/>
              <a:t>public void </a:t>
            </a:r>
            <a:r>
              <a:rPr lang="en-GB" dirty="0" err="1"/>
              <a:t>setId</a:t>
            </a:r>
            <a:r>
              <a:rPr lang="en-GB" dirty="0"/>
              <a:t>(</a:t>
            </a:r>
            <a:r>
              <a:rPr lang="en-GB" dirty="0" err="1"/>
              <a:t>int</a:t>
            </a:r>
            <a:r>
              <a:rPr lang="en-GB" dirty="0"/>
              <a:t> id) {</a:t>
            </a:r>
          </a:p>
          <a:p>
            <a:pPr>
              <a:spcBef>
                <a:spcPts val="0"/>
              </a:spcBef>
              <a:buNone/>
            </a:pPr>
            <a:r>
              <a:rPr lang="en-GB" dirty="0"/>
              <a:t>    this.id = id; </a:t>
            </a:r>
          </a:p>
          <a:p>
            <a:pPr>
              <a:spcBef>
                <a:spcPts val="0"/>
              </a:spcBef>
              <a:buNone/>
            </a:pPr>
            <a:r>
              <a:rPr lang="en-GB" dirty="0"/>
              <a:t>}</a:t>
            </a:r>
          </a:p>
          <a:p>
            <a:pPr>
              <a:spcBef>
                <a:spcPts val="0"/>
              </a:spcBef>
              <a:buNone/>
            </a:pPr>
            <a:r>
              <a:rPr lang="en-GB" dirty="0"/>
              <a:t> public String </a:t>
            </a:r>
            <a:r>
              <a:rPr lang="en-GB" dirty="0" err="1"/>
              <a:t>getName</a:t>
            </a:r>
            <a:r>
              <a:rPr lang="en-GB" dirty="0"/>
              <a:t>() {</a:t>
            </a:r>
          </a:p>
          <a:p>
            <a:pPr>
              <a:spcBef>
                <a:spcPts val="0"/>
              </a:spcBef>
              <a:buNone/>
            </a:pPr>
            <a:r>
              <a:rPr lang="en-GB" dirty="0"/>
              <a:t>    return name; </a:t>
            </a:r>
          </a:p>
          <a:p>
            <a:pPr>
              <a:spcBef>
                <a:spcPts val="0"/>
              </a:spcBef>
              <a:buNone/>
            </a:pPr>
            <a:r>
              <a:rPr lang="en-GB" dirty="0"/>
              <a:t>}</a:t>
            </a:r>
          </a:p>
          <a:p>
            <a:pPr>
              <a:spcBef>
                <a:spcPts val="0"/>
              </a:spcBef>
              <a:buNone/>
            </a:pPr>
            <a:r>
              <a:rPr lang="en-GB" dirty="0"/>
              <a:t>public void </a:t>
            </a:r>
            <a:r>
              <a:rPr lang="en-GB" dirty="0" err="1"/>
              <a:t>setName</a:t>
            </a:r>
            <a:r>
              <a:rPr lang="en-GB" dirty="0"/>
              <a:t>(String name) {</a:t>
            </a:r>
          </a:p>
          <a:p>
            <a:pPr>
              <a:spcBef>
                <a:spcPts val="0"/>
              </a:spcBef>
              <a:buNone/>
            </a:pPr>
            <a:r>
              <a:rPr lang="en-GB" dirty="0"/>
              <a:t>    this.name = name; </a:t>
            </a:r>
          </a:p>
          <a:p>
            <a:pPr>
              <a:spcBef>
                <a:spcPts val="0"/>
              </a:spcBef>
              <a:buNone/>
            </a:pPr>
            <a:r>
              <a:rPr lang="en-GB" dirty="0"/>
              <a:t>}</a:t>
            </a:r>
          </a:p>
          <a:p>
            <a:pPr>
              <a:spcBef>
                <a:spcPts val="0"/>
              </a:spcBef>
              <a:buNone/>
            </a:pPr>
            <a:r>
              <a:rPr lang="en-GB" dirty="0"/>
              <a:t>public String </a:t>
            </a:r>
            <a:r>
              <a:rPr lang="en-GB" dirty="0" err="1"/>
              <a:t>getPassword</a:t>
            </a:r>
            <a:r>
              <a:rPr lang="en-GB" dirty="0"/>
              <a:t>() {</a:t>
            </a:r>
          </a:p>
          <a:p>
            <a:pPr>
              <a:spcBef>
                <a:spcPts val="0"/>
              </a:spcBef>
              <a:buNone/>
            </a:pPr>
            <a:r>
              <a:rPr lang="en-GB" dirty="0"/>
              <a:t>    return password; </a:t>
            </a:r>
          </a:p>
          <a:p>
            <a:pPr>
              <a:spcBef>
                <a:spcPts val="0"/>
              </a:spcBef>
              <a:buNone/>
            </a:pPr>
            <a:r>
              <a:rPr lang="en-GB" dirty="0"/>
              <a:t>}</a:t>
            </a:r>
          </a:p>
          <a:p>
            <a:pPr>
              <a:spcBef>
                <a:spcPts val="0"/>
              </a:spcBef>
              <a:buNone/>
            </a:pPr>
            <a:r>
              <a:rPr lang="en-GB" dirty="0"/>
              <a:t>public void </a:t>
            </a:r>
            <a:r>
              <a:rPr lang="en-GB" dirty="0" err="1"/>
              <a:t>setPassword</a:t>
            </a:r>
            <a:r>
              <a:rPr lang="en-GB" dirty="0"/>
              <a:t>(String password) {</a:t>
            </a:r>
          </a:p>
          <a:p>
            <a:pPr>
              <a:spcBef>
                <a:spcPts val="0"/>
              </a:spcBef>
              <a:buNone/>
            </a:pPr>
            <a:r>
              <a:rPr lang="en-GB" dirty="0"/>
              <a:t>    </a:t>
            </a:r>
            <a:r>
              <a:rPr lang="en-GB" dirty="0" err="1"/>
              <a:t>this.password</a:t>
            </a:r>
            <a:r>
              <a:rPr lang="en-GB" dirty="0"/>
              <a:t> = password; </a:t>
            </a:r>
          </a:p>
          <a:p>
            <a:pPr>
              <a:spcBef>
                <a:spcPts val="0"/>
              </a:spcBef>
              <a:buNone/>
            </a:pPr>
            <a:r>
              <a:rPr lang="en-GB" dirty="0"/>
              <a:t>}</a:t>
            </a:r>
          </a:p>
          <a:p>
            <a:pPr>
              <a:spcBef>
                <a:spcPts val="0"/>
              </a:spcBef>
              <a:buNone/>
            </a:pPr>
            <a:r>
              <a:rPr lang="en-GB" dirty="0"/>
              <a:t> public String </a:t>
            </a:r>
            <a:r>
              <a:rPr lang="en-GB" dirty="0" err="1"/>
              <a:t>getEmail</a:t>
            </a:r>
            <a:r>
              <a:rPr lang="en-GB" dirty="0"/>
              <a:t>() {</a:t>
            </a:r>
          </a:p>
          <a:p>
            <a:pPr>
              <a:spcBef>
                <a:spcPts val="0"/>
              </a:spcBef>
              <a:buNone/>
            </a:pPr>
            <a:r>
              <a:rPr lang="en-GB" dirty="0"/>
              <a:t>    return mail; </a:t>
            </a:r>
          </a:p>
          <a:p>
            <a:pPr>
              <a:spcBef>
                <a:spcPts val="0"/>
              </a:spcBef>
              <a:buNone/>
            </a:pPr>
            <a:r>
              <a:rPr lang="en-GB" dirty="0"/>
              <a:t>}</a:t>
            </a:r>
          </a:p>
          <a:p>
            <a:pPr>
              <a:spcBef>
                <a:spcPts val="0"/>
              </a:spcBef>
              <a:buNone/>
            </a:pPr>
            <a:r>
              <a:rPr lang="en-GB" dirty="0"/>
              <a:t>public void </a:t>
            </a:r>
            <a:r>
              <a:rPr lang="en-GB" dirty="0" err="1"/>
              <a:t>setEmail</a:t>
            </a:r>
            <a:r>
              <a:rPr lang="en-GB" dirty="0"/>
              <a:t>(String email ) {</a:t>
            </a:r>
          </a:p>
          <a:p>
            <a:pPr>
              <a:spcBef>
                <a:spcPts val="0"/>
              </a:spcBef>
              <a:buNone/>
            </a:pPr>
            <a:r>
              <a:rPr lang="en-GB" dirty="0"/>
              <a:t>    </a:t>
            </a:r>
            <a:r>
              <a:rPr lang="en-GB" dirty="0" err="1"/>
              <a:t>this.email</a:t>
            </a:r>
            <a:r>
              <a:rPr lang="en-GB" dirty="0"/>
              <a:t> = email; </a:t>
            </a:r>
          </a:p>
          <a:p>
            <a:pPr>
              <a:spcBef>
                <a:spcPts val="0"/>
              </a:spcBef>
              <a:buNone/>
            </a:pPr>
            <a:r>
              <a:rPr lang="en-GB" dirty="0"/>
              <a:t>}</a:t>
            </a:r>
          </a:p>
          <a:p>
            <a:pPr>
              <a:spcBef>
                <a:spcPts val="0"/>
              </a:spcBef>
              <a:buNone/>
            </a:pPr>
            <a:endParaRPr lang="en-GB" dirty="0"/>
          </a:p>
          <a:p>
            <a:pPr>
              <a:spcBef>
                <a:spcPts val="0"/>
              </a:spcBef>
              <a:buNone/>
            </a:pPr>
            <a:r>
              <a:rPr lang="en-GB"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49</a:t>
            </a:fld>
            <a:endParaRPr lang="en-US"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Object Relational Mapping (ORM)?</a:t>
            </a:r>
            <a:br>
              <a:rPr lang="en-GB" dirty="0"/>
            </a:br>
            <a:endParaRPr lang="en-US" dirty="0"/>
          </a:p>
        </p:txBody>
      </p:sp>
      <p:sp>
        <p:nvSpPr>
          <p:cNvPr id="3" name="Content Placeholder 2"/>
          <p:cNvSpPr>
            <a:spLocks noGrp="1"/>
          </p:cNvSpPr>
          <p:nvPr>
            <p:ph idx="1"/>
          </p:nvPr>
        </p:nvSpPr>
        <p:spPr/>
        <p:txBody>
          <a:bodyPr/>
          <a:lstStyle/>
          <a:p>
            <a:r>
              <a:rPr lang="en-GB" dirty="0"/>
              <a:t>When work with an object-oriented system, there is a mismatch between the object model and the relational database. </a:t>
            </a:r>
          </a:p>
          <a:p>
            <a:r>
              <a:rPr lang="en-GB" dirty="0"/>
              <a:t>RDBMSs represent data in a tabular format</a:t>
            </a:r>
          </a:p>
          <a:p>
            <a:r>
              <a:rPr lang="en-GB" dirty="0"/>
              <a:t> whereas object-oriented languages, such as Java or C# represent it as an interconnected graph of objects.</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5</a:t>
            </a:fld>
            <a:endParaRPr lang="en-US"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UserDao.java</a:t>
            </a:r>
            <a:br>
              <a:rPr lang="en-US" dirty="0"/>
            </a:br>
            <a:endParaRPr lang="en-US" dirty="0"/>
          </a:p>
        </p:txBody>
      </p:sp>
      <p:sp>
        <p:nvSpPr>
          <p:cNvPr id="3" name="Content Placeholder 2"/>
          <p:cNvSpPr>
            <a:spLocks noGrp="1"/>
          </p:cNvSpPr>
          <p:nvPr>
            <p:ph idx="1"/>
          </p:nvPr>
        </p:nvSpPr>
        <p:spPr/>
        <p:txBody>
          <a:bodyPr/>
          <a:lstStyle/>
          <a:p>
            <a:pPr>
              <a:spcBef>
                <a:spcPts val="0"/>
              </a:spcBef>
            </a:pPr>
            <a:r>
              <a:rPr lang="en-US" sz="2000" dirty="0"/>
              <a:t>A Dao class, containing method to store the instance of User class.</a:t>
            </a:r>
          </a:p>
          <a:p>
            <a:pPr>
              <a:spcBef>
                <a:spcPts val="0"/>
              </a:spcBef>
              <a:buNone/>
            </a:pPr>
            <a:r>
              <a:rPr lang="en-US" sz="2000" b="1" dirty="0"/>
              <a:t>package</a:t>
            </a:r>
            <a:r>
              <a:rPr lang="en-US" sz="2000" dirty="0"/>
              <a:t> </a:t>
            </a:r>
            <a:r>
              <a:rPr lang="en-US" sz="2000" dirty="0" err="1"/>
              <a:t>com.javatpoint.mypack</a:t>
            </a:r>
            <a:r>
              <a:rPr lang="en-US" sz="2000" dirty="0"/>
              <a:t>;    </a:t>
            </a:r>
          </a:p>
          <a:p>
            <a:pPr>
              <a:spcBef>
                <a:spcPts val="0"/>
              </a:spcBef>
              <a:buNone/>
            </a:pPr>
            <a:r>
              <a:rPr lang="en-US" sz="2000" dirty="0"/>
              <a:t>  </a:t>
            </a:r>
          </a:p>
          <a:p>
            <a:pPr>
              <a:spcBef>
                <a:spcPts val="0"/>
              </a:spcBef>
              <a:buNone/>
            </a:pPr>
            <a:r>
              <a:rPr lang="en-US" sz="2000" b="1" dirty="0"/>
              <a:t>import</a:t>
            </a:r>
            <a:r>
              <a:rPr lang="en-US" sz="2000" dirty="0"/>
              <a:t> </a:t>
            </a:r>
            <a:r>
              <a:rPr lang="en-US" sz="2000" dirty="0" err="1"/>
              <a:t>org.hibernate.Session</a:t>
            </a:r>
            <a:r>
              <a:rPr lang="en-US" sz="2000" dirty="0"/>
              <a:t>;  </a:t>
            </a:r>
          </a:p>
          <a:p>
            <a:pPr>
              <a:spcBef>
                <a:spcPts val="0"/>
              </a:spcBef>
              <a:buNone/>
            </a:pPr>
            <a:r>
              <a:rPr lang="en-US" sz="2000" b="1" dirty="0"/>
              <a:t>import</a:t>
            </a:r>
            <a:r>
              <a:rPr lang="en-US" sz="2000" dirty="0"/>
              <a:t> </a:t>
            </a:r>
            <a:r>
              <a:rPr lang="en-US" sz="2000" dirty="0" err="1"/>
              <a:t>org.hibernate.SessionFactory</a:t>
            </a:r>
            <a:r>
              <a:rPr lang="en-US" sz="2000" dirty="0"/>
              <a:t>;  </a:t>
            </a:r>
          </a:p>
          <a:p>
            <a:pPr>
              <a:spcBef>
                <a:spcPts val="0"/>
              </a:spcBef>
              <a:buNone/>
            </a:pPr>
            <a:r>
              <a:rPr lang="en-US" sz="2000" b="1" dirty="0"/>
              <a:t>import</a:t>
            </a:r>
            <a:r>
              <a:rPr lang="en-US" sz="2000" dirty="0"/>
              <a:t> </a:t>
            </a:r>
            <a:r>
              <a:rPr lang="en-US" sz="2000" dirty="0" err="1"/>
              <a:t>org.hibernate.Transaction</a:t>
            </a:r>
            <a:r>
              <a:rPr lang="en-US" sz="2000" dirty="0"/>
              <a:t>;  </a:t>
            </a:r>
          </a:p>
          <a:p>
            <a:pPr>
              <a:spcBef>
                <a:spcPts val="0"/>
              </a:spcBef>
              <a:buNone/>
            </a:pPr>
            <a:r>
              <a:rPr lang="en-US" sz="2000" b="1" dirty="0"/>
              <a:t>import</a:t>
            </a:r>
            <a:r>
              <a:rPr lang="en-US" sz="2000" dirty="0"/>
              <a:t> </a:t>
            </a:r>
            <a:r>
              <a:rPr lang="en-US" sz="2000" dirty="0" err="1"/>
              <a:t>org.hibernate.boot.Metadata</a:t>
            </a:r>
            <a:r>
              <a:rPr lang="en-US" sz="2000" dirty="0"/>
              <a:t>;  </a:t>
            </a:r>
          </a:p>
          <a:p>
            <a:pPr>
              <a:spcBef>
                <a:spcPts val="0"/>
              </a:spcBef>
              <a:buNone/>
            </a:pPr>
            <a:r>
              <a:rPr lang="en-US" sz="2000" b="1" dirty="0"/>
              <a:t>import</a:t>
            </a:r>
            <a:r>
              <a:rPr lang="en-US" sz="2000" dirty="0"/>
              <a:t> </a:t>
            </a:r>
            <a:r>
              <a:rPr lang="en-US" sz="2000" dirty="0" err="1"/>
              <a:t>org.hibernate.boot.MetadataSources</a:t>
            </a:r>
            <a:r>
              <a:rPr lang="en-US" sz="2000" dirty="0"/>
              <a:t>;  </a:t>
            </a:r>
          </a:p>
          <a:p>
            <a:pPr>
              <a:spcBef>
                <a:spcPts val="0"/>
              </a:spcBef>
              <a:buNone/>
            </a:pPr>
            <a:r>
              <a:rPr lang="en-US" sz="2000" b="1" dirty="0"/>
              <a:t>import</a:t>
            </a:r>
            <a:r>
              <a:rPr lang="en-US" sz="2000" dirty="0"/>
              <a:t> </a:t>
            </a:r>
            <a:r>
              <a:rPr lang="en-US" sz="2000" dirty="0" err="1"/>
              <a:t>org.hibernate.boot.registry.StandardServiceRegistry</a:t>
            </a:r>
            <a:r>
              <a:rPr lang="en-US" sz="2000" dirty="0"/>
              <a:t>;  </a:t>
            </a:r>
          </a:p>
          <a:p>
            <a:pPr>
              <a:spcBef>
                <a:spcPts val="0"/>
              </a:spcBef>
              <a:buNone/>
            </a:pPr>
            <a:r>
              <a:rPr lang="en-US" sz="2000" b="1" dirty="0"/>
              <a:t>import</a:t>
            </a:r>
            <a:r>
              <a:rPr lang="en-US" sz="2000" dirty="0"/>
              <a:t> </a:t>
            </a:r>
            <a:r>
              <a:rPr lang="en-US" sz="2000" dirty="0" err="1"/>
              <a:t>org.hibernate.boot.registry.StandardServiceRegistryBuilder</a:t>
            </a:r>
            <a:r>
              <a:rPr lang="en-US" sz="2000" dirty="0"/>
              <a:t>;  </a:t>
            </a:r>
          </a:p>
          <a:p>
            <a:pPr>
              <a:spcBef>
                <a:spcPts val="0"/>
              </a:spcBef>
              <a:buNone/>
            </a:pPr>
            <a:r>
              <a:rPr lang="en-US" sz="2000" dirty="0"/>
              <a:t>   </a:t>
            </a:r>
          </a:p>
          <a:p>
            <a:pPr>
              <a:spcBef>
                <a:spcPts val="0"/>
              </a:spcBef>
              <a:buNone/>
            </a:pPr>
            <a:r>
              <a:rPr lang="en-US" sz="2000" b="1" dirty="0"/>
              <a:t>public</a:t>
            </a:r>
            <a:r>
              <a:rPr lang="en-US" sz="2000" dirty="0"/>
              <a:t> </a:t>
            </a:r>
            <a:r>
              <a:rPr lang="en-US" sz="2000" b="1" dirty="0"/>
              <a:t>class</a:t>
            </a:r>
            <a:r>
              <a:rPr lang="en-US" sz="2000" dirty="0"/>
              <a:t> </a:t>
            </a:r>
            <a:r>
              <a:rPr lang="en-US" sz="2000" dirty="0" err="1"/>
              <a:t>UserDao</a:t>
            </a:r>
            <a:r>
              <a:rPr lang="en-US" sz="2000" dirty="0"/>
              <a:t> {    </a:t>
            </a:r>
          </a:p>
          <a:p>
            <a:pPr>
              <a:spcBef>
                <a:spcPts val="0"/>
              </a:spcBef>
              <a:buNone/>
            </a:pPr>
            <a:r>
              <a:rPr lang="en-US" sz="2000" dirty="0"/>
              <a:t>    </a:t>
            </a:r>
          </a:p>
          <a:p>
            <a:pPr>
              <a:spcBef>
                <a:spcPts val="0"/>
              </a:spcBef>
              <a:buNone/>
            </a:pPr>
            <a:r>
              <a:rPr lang="en-US" sz="2000" b="1" dirty="0"/>
              <a:t>public</a:t>
            </a:r>
            <a:r>
              <a:rPr lang="en-US" sz="2000" dirty="0"/>
              <a:t> </a:t>
            </a:r>
            <a:r>
              <a:rPr lang="en-US" sz="2000" b="1" dirty="0"/>
              <a:t>static</a:t>
            </a:r>
            <a:r>
              <a:rPr lang="en-US" sz="2000" dirty="0"/>
              <a:t> </a:t>
            </a:r>
            <a:r>
              <a:rPr lang="en-US" sz="2000" b="1" dirty="0" err="1"/>
              <a:t>int</a:t>
            </a:r>
            <a:r>
              <a:rPr lang="en-US" sz="2000" dirty="0"/>
              <a:t> register(User u){    </a:t>
            </a:r>
          </a:p>
          <a:p>
            <a:pPr>
              <a:spcBef>
                <a:spcPts val="0"/>
              </a:spcBef>
              <a:buNone/>
            </a:pPr>
            <a:r>
              <a:rPr lang="en-US" sz="2000" dirty="0"/>
              <a:t> </a:t>
            </a:r>
            <a:r>
              <a:rPr lang="en-US" sz="2000" b="1" dirty="0" err="1"/>
              <a:t>int</a:t>
            </a:r>
            <a:r>
              <a:rPr lang="en-US" sz="2000" dirty="0"/>
              <a:t> </a:t>
            </a:r>
            <a:r>
              <a:rPr lang="en-US" sz="2000" dirty="0" err="1"/>
              <a:t>i</a:t>
            </a:r>
            <a:r>
              <a:rPr lang="en-US" sz="2000" dirty="0"/>
              <a:t>=0;    </a:t>
            </a:r>
          </a:p>
          <a:p>
            <a:pPr>
              <a:spcBef>
                <a:spcPts val="0"/>
              </a:spcBef>
              <a:buNone/>
            </a:pPr>
            <a:r>
              <a:rPr lang="en-US" sz="2000" dirty="0"/>
              <a:t>  </a:t>
            </a:r>
          </a:p>
          <a:p>
            <a:pPr>
              <a:spcBef>
                <a:spcPts val="0"/>
              </a:spcBef>
              <a:buNone/>
            </a:pPr>
            <a:r>
              <a:rPr lang="en-US" sz="2000" dirty="0"/>
              <a:t> </a:t>
            </a:r>
            <a:r>
              <a:rPr lang="en-US" sz="2000" dirty="0" err="1"/>
              <a:t>StandardServiceRegistry</a:t>
            </a:r>
            <a:r>
              <a:rPr lang="en-US" sz="2000" dirty="0"/>
              <a:t> </a:t>
            </a:r>
            <a:r>
              <a:rPr lang="en-US" sz="2000" dirty="0" err="1"/>
              <a:t>ssr</a:t>
            </a:r>
            <a:r>
              <a:rPr lang="en-US" sz="2000" dirty="0"/>
              <a:t> = </a:t>
            </a:r>
            <a:r>
              <a:rPr lang="en-US" sz="2000" b="1" dirty="0"/>
              <a:t>new</a:t>
            </a:r>
            <a:r>
              <a:rPr lang="en-US" sz="2000" dirty="0"/>
              <a:t> </a:t>
            </a:r>
            <a:r>
              <a:rPr lang="en-US" sz="2000" dirty="0" err="1"/>
              <a:t>StandardServiceRegistryBuilder</a:t>
            </a:r>
            <a:r>
              <a:rPr lang="en-US" sz="2000" dirty="0"/>
              <a:t>().configure("</a:t>
            </a:r>
            <a:r>
              <a:rPr lang="en-US" sz="2000" dirty="0" err="1"/>
              <a:t>hibernate.cfg.xml</a:t>
            </a:r>
            <a:r>
              <a:rPr lang="en-US" sz="2000" dirty="0"/>
              <a:t>").build();  </a:t>
            </a:r>
          </a:p>
          <a:p>
            <a:pPr>
              <a:spcBef>
                <a:spcPts val="0"/>
              </a:spcBef>
              <a:buNone/>
            </a:pPr>
            <a:r>
              <a:rPr lang="en-US" sz="2000" dirty="0"/>
              <a:t> Metadata meta = </a:t>
            </a:r>
            <a:r>
              <a:rPr lang="en-US" sz="2000" b="1" dirty="0"/>
              <a:t>new</a:t>
            </a:r>
            <a:r>
              <a:rPr lang="en-US" sz="2000" dirty="0"/>
              <a:t> </a:t>
            </a:r>
            <a:r>
              <a:rPr lang="en-US" sz="2000" dirty="0" err="1"/>
              <a:t>MetadataSources</a:t>
            </a:r>
            <a:r>
              <a:rPr lang="en-US" sz="2000" dirty="0"/>
              <a:t>(</a:t>
            </a:r>
            <a:r>
              <a:rPr lang="en-US" sz="2000" dirty="0" err="1"/>
              <a:t>ssr</a:t>
            </a:r>
            <a:r>
              <a:rPr lang="en-US" sz="2000" dirty="0"/>
              <a:t>).</a:t>
            </a:r>
            <a:r>
              <a:rPr lang="en-US" sz="2000" dirty="0" err="1"/>
              <a:t>getMetadataBuilder</a:t>
            </a:r>
            <a:r>
              <a:rPr lang="en-US" sz="2000" dirty="0"/>
              <a:t>().build();  </a:t>
            </a:r>
          </a:p>
          <a:p>
            <a:pPr>
              <a:spcBef>
                <a:spcPts val="0"/>
              </a:spcBef>
              <a:buNone/>
            </a:pPr>
            <a:r>
              <a:rPr lang="en-US" sz="2000" dirty="0"/>
              <a:t>  </a:t>
            </a:r>
          </a:p>
          <a:p>
            <a:pPr>
              <a:spcBef>
                <a:spcPts val="0"/>
              </a:spcBef>
              <a:buNone/>
            </a:pPr>
            <a:r>
              <a:rPr lang="en-US" sz="2000" dirty="0" err="1"/>
              <a:t>SessionFactory</a:t>
            </a:r>
            <a:r>
              <a:rPr lang="en-US" sz="2000" dirty="0"/>
              <a:t> factory = </a:t>
            </a:r>
            <a:r>
              <a:rPr lang="en-US" sz="2000" dirty="0" err="1"/>
              <a:t>meta.getSessionFactoryBuilder</a:t>
            </a:r>
            <a:r>
              <a:rPr lang="en-US" sz="2000" dirty="0"/>
              <a:t>().build();  </a:t>
            </a:r>
          </a:p>
          <a:p>
            <a:pPr>
              <a:spcBef>
                <a:spcPts val="0"/>
              </a:spcBef>
              <a:buNone/>
            </a:pPr>
            <a:r>
              <a:rPr lang="en-US" sz="2000" dirty="0"/>
              <a:t>Session </a:t>
            </a:r>
            <a:r>
              <a:rPr lang="en-US" sz="2000" dirty="0" err="1"/>
              <a:t>session</a:t>
            </a:r>
            <a:r>
              <a:rPr lang="en-US" sz="2000" dirty="0"/>
              <a:t> = </a:t>
            </a:r>
            <a:r>
              <a:rPr lang="en-US" sz="2000" dirty="0" err="1"/>
              <a:t>factory.openSession</a:t>
            </a:r>
            <a:r>
              <a:rPr lang="en-US" sz="2000" dirty="0"/>
              <a:t>();  </a:t>
            </a:r>
          </a:p>
          <a:p>
            <a:pPr>
              <a:spcBef>
                <a:spcPts val="0"/>
              </a:spcBef>
              <a:buNone/>
            </a:pPr>
            <a:r>
              <a:rPr lang="en-US" sz="2000" dirty="0"/>
              <a:t>Transaction t = </a:t>
            </a:r>
            <a:r>
              <a:rPr lang="en-US" sz="2000" dirty="0" err="1"/>
              <a:t>session.beginTransaction</a:t>
            </a:r>
            <a:r>
              <a:rPr lang="en-US" sz="2000" dirty="0"/>
              <a:t>();   </a:t>
            </a:r>
          </a:p>
          <a:p>
            <a:pPr>
              <a:spcBef>
                <a:spcPts val="0"/>
              </a:spcBef>
              <a:buNone/>
            </a:pPr>
            <a:r>
              <a:rPr lang="en-US" sz="2000" dirty="0"/>
              <a:t>  </a:t>
            </a:r>
          </a:p>
          <a:p>
            <a:pPr>
              <a:spcBef>
                <a:spcPts val="0"/>
              </a:spcBef>
              <a:buNone/>
            </a:pPr>
            <a:r>
              <a:rPr lang="en-US" sz="2000" dirty="0" err="1"/>
              <a:t>i</a:t>
            </a:r>
            <a:r>
              <a:rPr lang="en-US" sz="2000" dirty="0"/>
              <a:t>=(Integer)</a:t>
            </a:r>
            <a:r>
              <a:rPr lang="en-US" sz="2000" dirty="0" err="1"/>
              <a:t>session.save</a:t>
            </a:r>
            <a:r>
              <a:rPr lang="en-US" sz="2000" dirty="0"/>
              <a:t>(u);    </a:t>
            </a:r>
          </a:p>
          <a:p>
            <a:pPr>
              <a:spcBef>
                <a:spcPts val="0"/>
              </a:spcBef>
              <a:buNone/>
            </a:pPr>
            <a:r>
              <a:rPr lang="en-US" sz="2000" dirty="0"/>
              <a:t>  </a:t>
            </a:r>
          </a:p>
          <a:p>
            <a:pPr>
              <a:spcBef>
                <a:spcPts val="0"/>
              </a:spcBef>
              <a:buNone/>
            </a:pPr>
            <a:r>
              <a:rPr lang="en-US" sz="2000" dirty="0" err="1"/>
              <a:t>t.commit</a:t>
            </a:r>
            <a:r>
              <a:rPr lang="en-US" sz="2000" dirty="0"/>
              <a:t>();    </a:t>
            </a:r>
          </a:p>
          <a:p>
            <a:pPr>
              <a:spcBef>
                <a:spcPts val="0"/>
              </a:spcBef>
              <a:buNone/>
            </a:pPr>
            <a:r>
              <a:rPr lang="en-US" sz="2000" dirty="0" err="1"/>
              <a:t>session.close</a:t>
            </a:r>
            <a:r>
              <a:rPr lang="en-US" sz="2000" dirty="0"/>
              <a:t>();    </a:t>
            </a:r>
          </a:p>
          <a:p>
            <a:pPr>
              <a:spcBef>
                <a:spcPts val="0"/>
              </a:spcBef>
              <a:buNone/>
            </a:pPr>
            <a:r>
              <a:rPr lang="en-US" sz="2000" dirty="0"/>
              <a:t>    </a:t>
            </a:r>
          </a:p>
          <a:p>
            <a:pPr>
              <a:spcBef>
                <a:spcPts val="0"/>
              </a:spcBef>
              <a:buNone/>
            </a:pPr>
            <a:r>
              <a:rPr lang="en-US" sz="2000" b="1" dirty="0"/>
              <a:t>return</a:t>
            </a:r>
            <a:r>
              <a:rPr lang="en-US" sz="2000" dirty="0"/>
              <a:t> </a:t>
            </a:r>
            <a:r>
              <a:rPr lang="en-US" sz="2000" dirty="0" err="1"/>
              <a:t>i</a:t>
            </a:r>
            <a:r>
              <a:rPr lang="en-US" sz="2000" dirty="0"/>
              <a:t>;    </a:t>
            </a:r>
          </a:p>
          <a:p>
            <a:pPr>
              <a:spcBef>
                <a:spcPts val="0"/>
              </a:spcBef>
              <a:buNone/>
            </a:pPr>
            <a:r>
              <a:rPr lang="en-US" sz="2000" dirty="0"/>
              <a:t>   </a:t>
            </a:r>
          </a:p>
          <a:p>
            <a:pPr>
              <a:spcBef>
                <a:spcPts val="0"/>
              </a:spcBef>
              <a:buNone/>
            </a:pPr>
            <a:r>
              <a:rPr lang="en-US" sz="2000" dirty="0"/>
              <a:t> }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50</a:t>
            </a:fld>
            <a:endParaRPr lang="en-US"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r>
              <a:rPr lang="en-US" dirty="0"/>
              <a:t>register.jsp</a:t>
            </a:r>
            <a:br>
              <a:rPr lang="en-US" dirty="0"/>
            </a:br>
            <a:endParaRPr lang="en-US" dirty="0"/>
          </a:p>
        </p:txBody>
      </p:sp>
      <p:sp>
        <p:nvSpPr>
          <p:cNvPr id="3" name="Content Placeholder 2"/>
          <p:cNvSpPr>
            <a:spLocks noGrp="1"/>
          </p:cNvSpPr>
          <p:nvPr>
            <p:ph idx="1"/>
          </p:nvPr>
        </p:nvSpPr>
        <p:spPr/>
        <p:txBody>
          <a:bodyPr/>
          <a:lstStyle/>
          <a:p>
            <a:r>
              <a:rPr lang="en-GB" dirty="0"/>
              <a:t>This file gets all request parameters and stores this information into an object of User class. Further, it calls the register method of </a:t>
            </a:r>
            <a:r>
              <a:rPr lang="en-GB" dirty="0" err="1"/>
              <a:t>UserDao</a:t>
            </a:r>
            <a:r>
              <a:rPr lang="en-GB" dirty="0"/>
              <a:t> class passing the User class object.</a:t>
            </a:r>
          </a:p>
          <a:p>
            <a:pPr>
              <a:spcBef>
                <a:spcPts val="0"/>
              </a:spcBef>
              <a:buNone/>
            </a:pPr>
            <a:r>
              <a:rPr lang="en-GB" dirty="0"/>
              <a:t>&lt;%@page </a:t>
            </a:r>
            <a:r>
              <a:rPr lang="en-GB" b="1" dirty="0"/>
              <a:t>import</a:t>
            </a:r>
            <a:r>
              <a:rPr lang="en-GB" dirty="0"/>
              <a:t>="</a:t>
            </a:r>
            <a:r>
              <a:rPr lang="en-GB" dirty="0" err="1"/>
              <a:t>com.javatpoint.mypack.UserDao</a:t>
            </a:r>
            <a:r>
              <a:rPr lang="en-GB" dirty="0"/>
              <a:t>"%&gt;  </a:t>
            </a:r>
          </a:p>
          <a:p>
            <a:pPr>
              <a:spcBef>
                <a:spcPts val="0"/>
              </a:spcBef>
              <a:buNone/>
            </a:pPr>
            <a:r>
              <a:rPr lang="en-GB" dirty="0"/>
              <a:t>&lt;</a:t>
            </a:r>
            <a:r>
              <a:rPr lang="en-GB" dirty="0" err="1"/>
              <a:t>jsp:useBean</a:t>
            </a:r>
            <a:r>
              <a:rPr lang="en-GB" dirty="0"/>
              <a:t> id="</a:t>
            </a:r>
            <a:r>
              <a:rPr lang="en-GB" dirty="0" err="1"/>
              <a:t>obj</a:t>
            </a:r>
            <a:r>
              <a:rPr lang="en-GB" dirty="0"/>
              <a:t>" </a:t>
            </a:r>
            <a:r>
              <a:rPr lang="en-GB" b="1" dirty="0"/>
              <a:t>class</a:t>
            </a:r>
            <a:r>
              <a:rPr lang="en-GB" dirty="0"/>
              <a:t>="</a:t>
            </a:r>
            <a:r>
              <a:rPr lang="en-GB" dirty="0" err="1"/>
              <a:t>com.javatpoint.mypack.User</a:t>
            </a:r>
            <a:r>
              <a:rPr lang="en-GB" dirty="0"/>
              <a:t>"&gt;  </a:t>
            </a:r>
          </a:p>
          <a:p>
            <a:pPr>
              <a:spcBef>
                <a:spcPts val="0"/>
              </a:spcBef>
              <a:buNone/>
            </a:pPr>
            <a:r>
              <a:rPr lang="en-GB" dirty="0"/>
              <a:t>&lt;/</a:t>
            </a:r>
            <a:r>
              <a:rPr lang="en-GB" dirty="0" err="1"/>
              <a:t>jsp:useBean</a:t>
            </a:r>
            <a:r>
              <a:rPr lang="en-GB" dirty="0"/>
              <a:t>&gt;  </a:t>
            </a:r>
          </a:p>
          <a:p>
            <a:pPr>
              <a:spcBef>
                <a:spcPts val="0"/>
              </a:spcBef>
              <a:buNone/>
            </a:pPr>
            <a:r>
              <a:rPr lang="en-GB" dirty="0"/>
              <a:t>&lt;</a:t>
            </a:r>
            <a:r>
              <a:rPr lang="en-GB" dirty="0" err="1"/>
              <a:t>jsp:setProperty</a:t>
            </a:r>
            <a:r>
              <a:rPr lang="en-GB" dirty="0"/>
              <a:t> property="*" name="</a:t>
            </a:r>
            <a:r>
              <a:rPr lang="en-GB" dirty="0" err="1"/>
              <a:t>obj</a:t>
            </a:r>
            <a:r>
              <a:rPr lang="en-GB" dirty="0"/>
              <a:t>"/&gt;  </a:t>
            </a:r>
          </a:p>
          <a:p>
            <a:pPr>
              <a:spcBef>
                <a:spcPts val="0"/>
              </a:spcBef>
              <a:buNone/>
            </a:pPr>
            <a:r>
              <a:rPr lang="en-GB" dirty="0"/>
              <a:t>  </a:t>
            </a:r>
          </a:p>
          <a:p>
            <a:pPr>
              <a:spcBef>
                <a:spcPts val="0"/>
              </a:spcBef>
              <a:buNone/>
            </a:pPr>
            <a:r>
              <a:rPr lang="en-GB" dirty="0"/>
              <a:t>&lt;%  </a:t>
            </a:r>
          </a:p>
          <a:p>
            <a:pPr>
              <a:spcBef>
                <a:spcPts val="0"/>
              </a:spcBef>
              <a:buNone/>
            </a:pPr>
            <a:r>
              <a:rPr lang="en-GB" b="1" dirty="0" err="1"/>
              <a:t>int</a:t>
            </a:r>
            <a:r>
              <a:rPr lang="en-GB" dirty="0"/>
              <a:t> </a:t>
            </a:r>
            <a:r>
              <a:rPr lang="en-GB" dirty="0" err="1"/>
              <a:t>i</a:t>
            </a:r>
            <a:r>
              <a:rPr lang="en-GB" dirty="0"/>
              <a:t>=</a:t>
            </a:r>
            <a:r>
              <a:rPr lang="en-GB" dirty="0" err="1"/>
              <a:t>UserDao.register</a:t>
            </a:r>
            <a:r>
              <a:rPr lang="en-GB" dirty="0"/>
              <a:t>(</a:t>
            </a:r>
            <a:r>
              <a:rPr lang="en-GB" dirty="0" err="1"/>
              <a:t>obj</a:t>
            </a:r>
            <a:r>
              <a:rPr lang="en-GB" dirty="0"/>
              <a:t>);  </a:t>
            </a:r>
          </a:p>
          <a:p>
            <a:pPr>
              <a:spcBef>
                <a:spcPts val="0"/>
              </a:spcBef>
              <a:buNone/>
            </a:pPr>
            <a:r>
              <a:rPr lang="en-GB" b="1" dirty="0"/>
              <a:t>if</a:t>
            </a:r>
            <a:r>
              <a:rPr lang="en-GB" dirty="0"/>
              <a:t>(</a:t>
            </a:r>
            <a:r>
              <a:rPr lang="en-GB" dirty="0" err="1"/>
              <a:t>i</a:t>
            </a:r>
            <a:r>
              <a:rPr lang="en-GB" dirty="0"/>
              <a:t>&gt;0)  </a:t>
            </a:r>
          </a:p>
          <a:p>
            <a:pPr>
              <a:spcBef>
                <a:spcPts val="0"/>
              </a:spcBef>
              <a:buNone/>
            </a:pPr>
            <a:r>
              <a:rPr lang="en-GB" dirty="0" err="1"/>
              <a:t>out.print</a:t>
            </a:r>
            <a:r>
              <a:rPr lang="en-GB" dirty="0"/>
              <a:t>("You are successfully registered");  </a:t>
            </a:r>
          </a:p>
          <a:p>
            <a:pPr>
              <a:spcBef>
                <a:spcPts val="0"/>
              </a:spcBef>
              <a:buNone/>
            </a:pPr>
            <a:r>
              <a:rPr lang="en-GB" dirty="0"/>
              <a:t>  </a:t>
            </a:r>
          </a:p>
          <a:p>
            <a:pPr>
              <a:spcBef>
                <a:spcPts val="0"/>
              </a:spcBef>
              <a:buNone/>
            </a:pPr>
            <a:r>
              <a:rPr lang="en-GB" dirty="0"/>
              <a:t>%&gt;  </a:t>
            </a:r>
          </a:p>
          <a:p>
            <a:pPr>
              <a:spcBef>
                <a:spcPts val="0"/>
              </a:spcBef>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51</a:t>
            </a:fld>
            <a:endParaRPr lang="en-US"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GB" dirty="0"/>
              <a:t> </a:t>
            </a:r>
            <a:r>
              <a:rPr lang="en-US" dirty="0" err="1"/>
              <a:t>user.hbm.xml</a:t>
            </a:r>
            <a:r>
              <a:rPr lang="en-US" dirty="0"/>
              <a:t/>
            </a:r>
            <a:br>
              <a:rPr lang="en-US" dirty="0"/>
            </a:br>
            <a:endParaRPr lang="en-US" dirty="0"/>
          </a:p>
        </p:txBody>
      </p:sp>
      <p:sp>
        <p:nvSpPr>
          <p:cNvPr id="3" name="Content Placeholder 2"/>
          <p:cNvSpPr>
            <a:spLocks noGrp="1"/>
          </p:cNvSpPr>
          <p:nvPr>
            <p:ph idx="1"/>
          </p:nvPr>
        </p:nvSpPr>
        <p:spPr>
          <a:xfrm>
            <a:off x="838200" y="1285860"/>
            <a:ext cx="10515600" cy="4891103"/>
          </a:xfrm>
        </p:spPr>
        <p:txBody>
          <a:bodyPr/>
          <a:lstStyle/>
          <a:p>
            <a:pPr algn="just"/>
            <a:r>
              <a:rPr lang="en-GB" dirty="0"/>
              <a:t>It maps the User class with the table of the database.</a:t>
            </a:r>
          </a:p>
          <a:p>
            <a:pPr algn="just">
              <a:spcBef>
                <a:spcPts val="0"/>
              </a:spcBef>
              <a:buNone/>
            </a:pPr>
            <a:r>
              <a:rPr lang="en-GB" dirty="0"/>
              <a:t>&lt;?xml version='1.0' encoding='UTF-8'?&gt;  </a:t>
            </a:r>
          </a:p>
          <a:p>
            <a:pPr algn="just">
              <a:spcBef>
                <a:spcPts val="0"/>
              </a:spcBef>
              <a:buNone/>
            </a:pPr>
            <a:r>
              <a:rPr lang="en-GB" dirty="0"/>
              <a:t>&lt;!DOCTYPE hibernate-mapping PUBLIC  </a:t>
            </a:r>
          </a:p>
          <a:p>
            <a:pPr algn="just">
              <a:spcBef>
                <a:spcPts val="0"/>
              </a:spcBef>
              <a:buNone/>
            </a:pPr>
            <a:r>
              <a:rPr lang="en-GB" dirty="0"/>
              <a:t> "-//Hibernate/Hibernate Mapping DTD 5.3//EN"  </a:t>
            </a:r>
          </a:p>
          <a:p>
            <a:pPr algn="just">
              <a:spcBef>
                <a:spcPts val="0"/>
              </a:spcBef>
              <a:buNone/>
            </a:pPr>
            <a:r>
              <a:rPr lang="en-GB" dirty="0"/>
              <a:t> "http://hibernate.sourceforge.net/hibernate-mapping-5.3.dtd"&gt;  </a:t>
            </a:r>
          </a:p>
          <a:p>
            <a:pPr algn="just">
              <a:spcBef>
                <a:spcPts val="0"/>
              </a:spcBef>
              <a:buNone/>
            </a:pPr>
            <a:r>
              <a:rPr lang="en-GB" dirty="0"/>
              <a:t>  </a:t>
            </a:r>
          </a:p>
          <a:p>
            <a:pPr algn="just">
              <a:spcBef>
                <a:spcPts val="0"/>
              </a:spcBef>
              <a:buNone/>
            </a:pPr>
            <a:r>
              <a:rPr lang="en-GB" dirty="0"/>
              <a:t> &lt;hibernate-mapping&gt;  </a:t>
            </a:r>
          </a:p>
          <a:p>
            <a:pPr algn="just">
              <a:spcBef>
                <a:spcPts val="0"/>
              </a:spcBef>
              <a:buNone/>
            </a:pPr>
            <a:r>
              <a:rPr lang="en-GB" dirty="0"/>
              <a:t> &lt;class name="</a:t>
            </a:r>
            <a:r>
              <a:rPr lang="en-GB" dirty="0" err="1"/>
              <a:t>com.javatpoint.mypack.User</a:t>
            </a:r>
            <a:r>
              <a:rPr lang="en-GB" dirty="0"/>
              <a:t>" table="u400"&gt;  </a:t>
            </a:r>
          </a:p>
          <a:p>
            <a:pPr algn="just">
              <a:spcBef>
                <a:spcPts val="0"/>
              </a:spcBef>
              <a:buNone/>
            </a:pPr>
            <a:r>
              <a:rPr lang="en-GB" dirty="0"/>
              <a:t> &lt;id name="id"&gt;  </a:t>
            </a:r>
          </a:p>
          <a:p>
            <a:pPr algn="just">
              <a:spcBef>
                <a:spcPts val="0"/>
              </a:spcBef>
              <a:buNone/>
            </a:pPr>
            <a:r>
              <a:rPr lang="en-GB" dirty="0"/>
              <a:t> &lt;generator class="increment"&gt;&lt;/generator&gt;  </a:t>
            </a:r>
          </a:p>
          <a:p>
            <a:pPr algn="just">
              <a:spcBef>
                <a:spcPts val="0"/>
              </a:spcBef>
              <a:buNone/>
            </a:pPr>
            <a:r>
              <a:rPr lang="en-GB" dirty="0"/>
              <a:t> &lt;/id&gt;  </a:t>
            </a:r>
          </a:p>
          <a:p>
            <a:pPr algn="just">
              <a:spcBef>
                <a:spcPts val="0"/>
              </a:spcBef>
              <a:buNone/>
            </a:pPr>
            <a:r>
              <a:rPr lang="en-GB" dirty="0"/>
              <a:t> &lt;property name="name"&gt;&lt;/property&gt;  </a:t>
            </a:r>
          </a:p>
          <a:p>
            <a:pPr algn="just">
              <a:spcBef>
                <a:spcPts val="0"/>
              </a:spcBef>
              <a:buNone/>
            </a:pPr>
            <a:r>
              <a:rPr lang="en-GB" dirty="0"/>
              <a:t> &lt;property name="password"&gt;&lt;/property&gt;  </a:t>
            </a:r>
          </a:p>
          <a:p>
            <a:pPr algn="just">
              <a:spcBef>
                <a:spcPts val="0"/>
              </a:spcBef>
              <a:buNone/>
            </a:pPr>
            <a:r>
              <a:rPr lang="en-GB" dirty="0"/>
              <a:t> &lt;property name="email"&gt;&lt;/property&gt;  </a:t>
            </a:r>
          </a:p>
          <a:p>
            <a:pPr algn="just">
              <a:spcBef>
                <a:spcPts val="0"/>
              </a:spcBef>
              <a:buNone/>
            </a:pPr>
            <a:r>
              <a:rPr lang="en-GB" dirty="0"/>
              <a:t> &lt;/class&gt;  </a:t>
            </a:r>
          </a:p>
          <a:p>
            <a:pPr algn="just">
              <a:spcBef>
                <a:spcPts val="0"/>
              </a:spcBef>
              <a:buNone/>
            </a:pPr>
            <a:r>
              <a:rPr lang="en-GB" dirty="0"/>
              <a:t>         </a:t>
            </a:r>
          </a:p>
          <a:p>
            <a:pPr algn="just">
              <a:spcBef>
                <a:spcPts val="0"/>
              </a:spcBef>
              <a:buNone/>
            </a:pPr>
            <a:r>
              <a:rPr lang="en-GB" dirty="0"/>
              <a:t> &lt;/hibernate-mapping&gt;  </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52</a:t>
            </a:fld>
            <a:endParaRPr lang="en-US"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hibernate.cfg.xml</a:t>
            </a:r>
            <a:r>
              <a:rPr lang="en-US" dirty="0"/>
              <a:t/>
            </a:r>
            <a:br>
              <a:rPr lang="en-US" dirty="0"/>
            </a:br>
            <a:endParaRPr lang="en-US" dirty="0"/>
          </a:p>
        </p:txBody>
      </p:sp>
      <p:sp>
        <p:nvSpPr>
          <p:cNvPr id="3" name="Content Placeholder 2"/>
          <p:cNvSpPr>
            <a:spLocks noGrp="1"/>
          </p:cNvSpPr>
          <p:nvPr>
            <p:ph idx="1"/>
          </p:nvPr>
        </p:nvSpPr>
        <p:spPr>
          <a:xfrm>
            <a:off x="838200" y="1214422"/>
            <a:ext cx="10515600" cy="4962541"/>
          </a:xfrm>
        </p:spPr>
        <p:txBody>
          <a:bodyPr/>
          <a:lstStyle/>
          <a:p>
            <a:r>
              <a:rPr lang="en-GB" dirty="0"/>
              <a:t>It is a configuration file, containing </a:t>
            </a:r>
            <a:r>
              <a:rPr lang="en-GB" dirty="0" err="1"/>
              <a:t>informations</a:t>
            </a:r>
            <a:r>
              <a:rPr lang="en-GB" dirty="0"/>
              <a:t> about the database and mapping file.</a:t>
            </a:r>
          </a:p>
          <a:p>
            <a:pPr>
              <a:spcBef>
                <a:spcPts val="0"/>
              </a:spcBef>
              <a:buNone/>
            </a:pPr>
            <a:r>
              <a:rPr lang="en-GB" sz="2000" dirty="0"/>
              <a:t>&lt;?xml version='1.0' encoding='UTF-8'?&gt;  </a:t>
            </a:r>
          </a:p>
          <a:p>
            <a:pPr>
              <a:spcBef>
                <a:spcPts val="0"/>
              </a:spcBef>
              <a:buNone/>
            </a:pPr>
            <a:r>
              <a:rPr lang="en-GB" sz="2000" dirty="0"/>
              <a:t>&lt;!DOCTYPE hibernate-configuration PUBLIC  </a:t>
            </a:r>
          </a:p>
          <a:p>
            <a:pPr>
              <a:spcBef>
                <a:spcPts val="0"/>
              </a:spcBef>
              <a:buNone/>
            </a:pPr>
            <a:r>
              <a:rPr lang="en-GB" sz="2000" dirty="0"/>
              <a:t>          "-//Hibernate/Hibernate Configuration DTD 5.3//EN"  </a:t>
            </a:r>
          </a:p>
          <a:p>
            <a:pPr>
              <a:spcBef>
                <a:spcPts val="0"/>
              </a:spcBef>
              <a:buNone/>
            </a:pPr>
            <a:r>
              <a:rPr lang="en-GB" sz="2000" dirty="0"/>
              <a:t>          "http://hibernate.sourceforge.net/hibernate-configuration-5.3.dtd"&gt;  </a:t>
            </a:r>
          </a:p>
          <a:p>
            <a:pPr>
              <a:spcBef>
                <a:spcPts val="0"/>
              </a:spcBef>
              <a:buNone/>
            </a:pPr>
            <a:r>
              <a:rPr lang="en-GB" sz="2000" dirty="0"/>
              <a:t>  </a:t>
            </a:r>
          </a:p>
          <a:p>
            <a:pPr>
              <a:spcBef>
                <a:spcPts val="0"/>
              </a:spcBef>
              <a:buNone/>
            </a:pPr>
            <a:r>
              <a:rPr lang="en-GB" sz="2000" dirty="0"/>
              <a:t>&lt;hibernate-configuration&gt;  </a:t>
            </a:r>
          </a:p>
          <a:p>
            <a:pPr>
              <a:spcBef>
                <a:spcPts val="0"/>
              </a:spcBef>
              <a:buNone/>
            </a:pPr>
            <a:r>
              <a:rPr lang="en-GB" sz="2000" dirty="0"/>
              <a:t>  </a:t>
            </a:r>
          </a:p>
          <a:p>
            <a:pPr>
              <a:spcBef>
                <a:spcPts val="0"/>
              </a:spcBef>
              <a:buNone/>
            </a:pPr>
            <a:r>
              <a:rPr lang="en-GB" sz="2000" dirty="0"/>
              <a:t>&lt;session-factory&gt;  </a:t>
            </a:r>
          </a:p>
          <a:p>
            <a:pPr>
              <a:spcBef>
                <a:spcPts val="0"/>
              </a:spcBef>
              <a:buNone/>
            </a:pPr>
            <a:r>
              <a:rPr lang="en-GB" sz="2000" dirty="0"/>
              <a:t> &lt;property name="hbm2ddl.auto"&gt;create&lt;/property&gt;  </a:t>
            </a:r>
          </a:p>
          <a:p>
            <a:pPr>
              <a:spcBef>
                <a:spcPts val="0"/>
              </a:spcBef>
              <a:buNone/>
            </a:pPr>
            <a:r>
              <a:rPr lang="en-GB" sz="2000" dirty="0"/>
              <a:t> &lt;property name="dialect"&gt;org.hibernate.dialect.Oracle9Dialect&lt;/property&gt;  </a:t>
            </a:r>
          </a:p>
          <a:p>
            <a:pPr>
              <a:spcBef>
                <a:spcPts val="0"/>
              </a:spcBef>
              <a:buNone/>
            </a:pPr>
            <a:r>
              <a:rPr lang="en-GB" sz="2000" dirty="0"/>
              <a:t> &lt;property name="connection.url"&gt;</a:t>
            </a:r>
            <a:r>
              <a:rPr lang="en-GB" sz="2000" dirty="0" err="1"/>
              <a:t>jdbc:oracle:thin</a:t>
            </a:r>
            <a:r>
              <a:rPr lang="en-GB" sz="2000" dirty="0"/>
              <a:t>:@localhost:1521:xe&lt;/property&gt;  </a:t>
            </a:r>
          </a:p>
          <a:p>
            <a:pPr>
              <a:spcBef>
                <a:spcPts val="0"/>
              </a:spcBef>
              <a:buNone/>
            </a:pPr>
            <a:r>
              <a:rPr lang="en-GB" sz="2000" dirty="0"/>
              <a:t> &lt;property name="</a:t>
            </a:r>
            <a:r>
              <a:rPr lang="en-GB" sz="2000" dirty="0" err="1"/>
              <a:t>connection.username</a:t>
            </a:r>
            <a:r>
              <a:rPr lang="en-GB" sz="2000" dirty="0"/>
              <a:t>"&gt;root&lt;/property&gt;  </a:t>
            </a:r>
          </a:p>
          <a:p>
            <a:pPr>
              <a:spcBef>
                <a:spcPts val="0"/>
              </a:spcBef>
              <a:buNone/>
            </a:pPr>
            <a:r>
              <a:rPr lang="en-GB" sz="2000" dirty="0"/>
              <a:t> &lt;property name="</a:t>
            </a:r>
            <a:r>
              <a:rPr lang="en-GB" sz="2000" dirty="0" err="1"/>
              <a:t>connection.password</a:t>
            </a:r>
            <a:r>
              <a:rPr lang="en-GB" sz="2000" dirty="0"/>
              <a:t>"&gt;admin123&lt;/property&gt;  </a:t>
            </a:r>
          </a:p>
          <a:p>
            <a:pPr>
              <a:spcBef>
                <a:spcPts val="0"/>
              </a:spcBef>
              <a:buNone/>
            </a:pPr>
            <a:r>
              <a:rPr lang="en-GB" sz="2000" dirty="0"/>
              <a:t> &lt;property name="</a:t>
            </a:r>
            <a:r>
              <a:rPr lang="en-GB" sz="2000" dirty="0" err="1"/>
              <a:t>connection.driver_class</a:t>
            </a:r>
            <a:r>
              <a:rPr lang="en-GB" sz="2000" dirty="0"/>
              <a:t>"&gt;</a:t>
            </a:r>
            <a:r>
              <a:rPr lang="en-GB" sz="2000" dirty="0" err="1"/>
              <a:t>oracle.jdbc.driver.OracleDriver</a:t>
            </a:r>
            <a:r>
              <a:rPr lang="en-GB" sz="2000" dirty="0"/>
              <a:t>&lt;/property&gt;  </a:t>
            </a:r>
          </a:p>
          <a:p>
            <a:pPr>
              <a:spcBef>
                <a:spcPts val="0"/>
              </a:spcBef>
              <a:buNone/>
            </a:pPr>
            <a:r>
              <a:rPr lang="en-GB" sz="2000" dirty="0"/>
              <a:t>      </a:t>
            </a:r>
          </a:p>
          <a:p>
            <a:pPr>
              <a:spcBef>
                <a:spcPts val="0"/>
              </a:spcBef>
              <a:buNone/>
            </a:pPr>
            <a:r>
              <a:rPr lang="en-GB" sz="2000" dirty="0"/>
              <a:t> &lt;mapping resource="</a:t>
            </a:r>
            <a:r>
              <a:rPr lang="en-GB" sz="2000" dirty="0" err="1"/>
              <a:t>user.hbm.xml</a:t>
            </a:r>
            <a:r>
              <a:rPr lang="en-GB" sz="2000" dirty="0"/>
              <a:t>"/&gt;  </a:t>
            </a:r>
          </a:p>
          <a:p>
            <a:pPr>
              <a:spcBef>
                <a:spcPts val="0"/>
              </a:spcBef>
              <a:buNone/>
            </a:pPr>
            <a:r>
              <a:rPr lang="en-GB" sz="2000" dirty="0"/>
              <a:t> &lt;/session-factory&gt;  </a:t>
            </a:r>
          </a:p>
          <a:p>
            <a:pPr>
              <a:spcBef>
                <a:spcPts val="0"/>
              </a:spcBef>
              <a:buNone/>
            </a:pPr>
            <a:r>
              <a:rPr lang="en-GB" sz="2000" dirty="0"/>
              <a:t>  </a:t>
            </a:r>
          </a:p>
          <a:p>
            <a:pPr>
              <a:spcBef>
                <a:spcPts val="0"/>
              </a:spcBef>
              <a:buNone/>
            </a:pPr>
            <a:r>
              <a:rPr lang="en-GB" sz="2000" dirty="0"/>
              <a:t>&lt;/hibernate-configuration&gt;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53</a:t>
            </a:fld>
            <a:endParaRPr lang="en-US"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54</a:t>
            </a:fld>
            <a:endParaRPr lang="en-US" altLang="en-US"/>
          </a:p>
        </p:txBody>
      </p:sp>
      <p:pic>
        <p:nvPicPr>
          <p:cNvPr id="5" name="Content Placeholder 4" descr="Hibernate Web Application Example 1"/>
          <p:cNvPicPr>
            <a:picLocks noGrp="1"/>
          </p:cNvPicPr>
          <p:nvPr>
            <p:ph idx="1"/>
          </p:nvPr>
        </p:nvPicPr>
        <p:blipFill>
          <a:blip r:embed="rId2"/>
          <a:srcRect/>
          <a:stretch>
            <a:fillRect/>
          </a:stretch>
        </p:blipFill>
        <p:spPr bwMode="auto">
          <a:xfrm>
            <a:off x="3733800" y="2872581"/>
            <a:ext cx="4724400" cy="2257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55</a:t>
            </a:fld>
            <a:endParaRPr lang="en-US" altLang="en-US"/>
          </a:p>
        </p:txBody>
      </p:sp>
      <p:pic>
        <p:nvPicPr>
          <p:cNvPr id="5" name="Picture 4" descr="Hibernate JSP Example 1"/>
          <p:cNvPicPr/>
          <p:nvPr/>
        </p:nvPicPr>
        <p:blipFill>
          <a:blip r:embed="rId2"/>
          <a:srcRect/>
          <a:stretch>
            <a:fillRect/>
          </a:stretch>
        </p:blipFill>
        <p:spPr bwMode="auto">
          <a:xfrm>
            <a:off x="3762375" y="2276157"/>
            <a:ext cx="4667250" cy="23056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pPr algn="ctr"/>
            <a:r>
              <a:rPr lang="en-US" dirty="0"/>
              <a:t>Generator classes in Hibernate</a:t>
            </a:r>
            <a:br>
              <a:rPr lang="en-US" dirty="0"/>
            </a:br>
            <a:endParaRPr lang="en-US" dirty="0"/>
          </a:p>
        </p:txBody>
      </p:sp>
      <p:sp>
        <p:nvSpPr>
          <p:cNvPr id="3" name="Content Placeholder 2"/>
          <p:cNvSpPr>
            <a:spLocks noGrp="1"/>
          </p:cNvSpPr>
          <p:nvPr>
            <p:ph idx="1"/>
          </p:nvPr>
        </p:nvSpPr>
        <p:spPr>
          <a:xfrm>
            <a:off x="838200" y="1285860"/>
            <a:ext cx="10515600" cy="4891103"/>
          </a:xfrm>
        </p:spPr>
        <p:txBody>
          <a:bodyPr/>
          <a:lstStyle/>
          <a:p>
            <a:r>
              <a:rPr lang="en-GB" sz="2000" dirty="0"/>
              <a:t>The &lt;generator&gt; class is a sub-element of id. It is used to generate the unique identifier for the objects of persistent class. There are many generator classes defined in the Hibernate Framework.</a:t>
            </a:r>
          </a:p>
          <a:p>
            <a:r>
              <a:rPr lang="en-GB" sz="2000" dirty="0"/>
              <a:t/>
            </a:r>
            <a:br>
              <a:rPr lang="en-GB" sz="2000" dirty="0"/>
            </a:br>
            <a:r>
              <a:rPr lang="en-GB" sz="2000" dirty="0"/>
              <a:t>All the generator classes implements the </a:t>
            </a:r>
            <a:r>
              <a:rPr lang="en-GB" sz="2000" b="1" dirty="0" err="1"/>
              <a:t>org.hibernate.id.IdentifierGenerator</a:t>
            </a:r>
            <a:r>
              <a:rPr lang="en-GB" sz="2000" b="1" dirty="0"/>
              <a:t> </a:t>
            </a:r>
            <a:r>
              <a:rPr lang="en-GB" sz="2000" b="1" dirty="0">
                <a:hlinkClick r:id="rId2"/>
              </a:rPr>
              <a:t>interface</a:t>
            </a:r>
            <a:r>
              <a:rPr lang="en-GB" sz="2000" dirty="0"/>
              <a:t>. The application programmer may create one's own generator classes by implementing the </a:t>
            </a:r>
            <a:r>
              <a:rPr lang="en-GB" sz="2000" dirty="0" err="1"/>
              <a:t>IdentifierGenerator</a:t>
            </a:r>
            <a:r>
              <a:rPr lang="en-GB" sz="2000" dirty="0"/>
              <a:t> interface. Hibernate framework provides many built-in generator classes:</a:t>
            </a:r>
          </a:p>
          <a:p>
            <a:pPr marL="457200" indent="-457200">
              <a:buFont typeface="+mj-lt"/>
              <a:buAutoNum type="arabicPeriod"/>
            </a:pPr>
            <a:r>
              <a:rPr lang="en-GB" sz="2000" dirty="0"/>
              <a:t>assigned</a:t>
            </a:r>
          </a:p>
          <a:p>
            <a:pPr marL="457200" indent="-457200">
              <a:buFont typeface="+mj-lt"/>
              <a:buAutoNum type="arabicPeriod"/>
            </a:pPr>
            <a:r>
              <a:rPr lang="en-GB" sz="2000" dirty="0"/>
              <a:t>increment</a:t>
            </a:r>
          </a:p>
          <a:p>
            <a:pPr marL="457200" indent="-457200">
              <a:buFont typeface="+mj-lt"/>
              <a:buAutoNum type="arabicPeriod"/>
            </a:pPr>
            <a:r>
              <a:rPr lang="en-GB" sz="2000" dirty="0"/>
              <a:t>sequence</a:t>
            </a:r>
          </a:p>
          <a:p>
            <a:pPr marL="457200" indent="-457200">
              <a:buFont typeface="+mj-lt"/>
              <a:buAutoNum type="arabicPeriod"/>
            </a:pPr>
            <a:r>
              <a:rPr lang="en-GB" sz="2000" dirty="0" err="1"/>
              <a:t>hilo</a:t>
            </a:r>
            <a:endParaRPr lang="en-GB" sz="2000" dirty="0"/>
          </a:p>
          <a:p>
            <a:pPr marL="457200" indent="-457200">
              <a:buFont typeface="+mj-lt"/>
              <a:buAutoNum type="arabicPeriod"/>
            </a:pPr>
            <a:r>
              <a:rPr lang="en-GB" sz="2000" dirty="0"/>
              <a:t>native</a:t>
            </a:r>
          </a:p>
          <a:p>
            <a:pPr marL="457200" indent="-457200">
              <a:buFont typeface="+mj-lt"/>
              <a:buAutoNum type="arabicPeriod"/>
            </a:pPr>
            <a:r>
              <a:rPr lang="en-GB" sz="2000" dirty="0"/>
              <a:t>identity</a:t>
            </a:r>
          </a:p>
          <a:p>
            <a:pPr marL="457200" indent="-457200">
              <a:buFont typeface="+mj-lt"/>
              <a:buAutoNum type="arabicPeriod"/>
            </a:pPr>
            <a:r>
              <a:rPr lang="en-GB" sz="2000" dirty="0" err="1"/>
              <a:t>seqhilo</a:t>
            </a:r>
            <a:endParaRPr lang="en-GB" sz="2000" dirty="0"/>
          </a:p>
          <a:p>
            <a:pPr marL="457200" indent="-457200">
              <a:buFont typeface="+mj-lt"/>
              <a:buAutoNum type="arabicPeriod"/>
            </a:pPr>
            <a:r>
              <a:rPr lang="en-GB" sz="2000" dirty="0" err="1"/>
              <a:t>uuid</a:t>
            </a:r>
            <a:endParaRPr lang="en-GB" sz="2000" dirty="0"/>
          </a:p>
          <a:p>
            <a:pPr marL="457200" indent="-457200">
              <a:buFont typeface="+mj-lt"/>
              <a:buAutoNum type="arabicPeriod"/>
            </a:pPr>
            <a:r>
              <a:rPr lang="en-GB" sz="2000" dirty="0" err="1"/>
              <a:t>guid</a:t>
            </a:r>
            <a:endParaRPr lang="en-GB" sz="2000" dirty="0"/>
          </a:p>
          <a:p>
            <a:pPr marL="457200" indent="-457200">
              <a:buFont typeface="+mj-lt"/>
              <a:buAutoNum type="arabicPeriod"/>
            </a:pPr>
            <a:r>
              <a:rPr lang="en-GB" sz="2000" dirty="0"/>
              <a:t>select</a:t>
            </a:r>
          </a:p>
          <a:p>
            <a:pPr marL="457200" indent="-457200">
              <a:buFont typeface="+mj-lt"/>
              <a:buAutoNum type="arabicPeriod"/>
            </a:pPr>
            <a:r>
              <a:rPr lang="en-GB" sz="2000" dirty="0"/>
              <a:t>foreign</a:t>
            </a:r>
          </a:p>
          <a:p>
            <a:pPr marL="457200" indent="-457200">
              <a:buFont typeface="+mj-lt"/>
              <a:buAutoNum type="arabicPeriod"/>
            </a:pPr>
            <a:r>
              <a:rPr lang="en-GB" sz="2000" dirty="0"/>
              <a:t>sequence-identity</a:t>
            </a:r>
          </a:p>
          <a:p>
            <a:endParaRPr lang="en-GB"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56</a:t>
            </a:fld>
            <a:endParaRPr lang="en-US"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Dialects in Hibernate</a:t>
            </a:r>
            <a:br>
              <a:rPr lang="en-US" dirty="0"/>
            </a:br>
            <a:endParaRPr lang="en-US" dirty="0"/>
          </a:p>
        </p:txBody>
      </p:sp>
      <p:sp>
        <p:nvSpPr>
          <p:cNvPr id="3" name="Content Placeholder 2"/>
          <p:cNvSpPr>
            <a:spLocks noGrp="1"/>
          </p:cNvSpPr>
          <p:nvPr>
            <p:ph idx="1"/>
          </p:nvPr>
        </p:nvSpPr>
        <p:spPr/>
        <p:txBody>
          <a:bodyPr/>
          <a:lstStyle/>
          <a:p>
            <a:r>
              <a:rPr lang="en-GB" dirty="0"/>
              <a:t>The dialect specifies the type of database used in hibernate so that hibernate generate appropriate type of SQL statements. For connecting any hibernate application with the database, it is required to provide the configuration of SQL dialect.</a:t>
            </a:r>
          </a:p>
          <a:p>
            <a:r>
              <a:rPr lang="en-GB" dirty="0"/>
              <a:t>Syntax of SQL Dialect</a:t>
            </a:r>
          </a:p>
          <a:p>
            <a:r>
              <a:rPr lang="en-GB" dirty="0"/>
              <a:t>&lt;property name="dialect"&gt;org.hibernate.dialect.Oracle9Dialect&lt;/property&gt;  </a:t>
            </a:r>
          </a:p>
          <a:p>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57</a:t>
            </a:fld>
            <a:endParaRPr lang="en-US"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SQL Dialects/</a:t>
            </a:r>
            <a:r>
              <a:rPr lang="en-GB" sz="2000"/>
              <a:t>There </a:t>
            </a:r>
            <a:r>
              <a:rPr lang="en-GB" sz="2000" dirty="0"/>
              <a:t>are many Dialects classes defined for RDBMS in the </a:t>
            </a:r>
            <a:r>
              <a:rPr lang="en-GB" sz="2000" b="1" dirty="0" err="1"/>
              <a:t>org.hibernate.dialect</a:t>
            </a:r>
            <a:r>
              <a:rPr lang="en-GB" sz="2000" dirty="0"/>
              <a:t> package.</a:t>
            </a:r>
            <a:r>
              <a:rPr lang="en-US" sz="2000" dirty="0"/>
              <a:t/>
            </a:r>
            <a:br>
              <a:rPr lang="en-US" sz="2000" dirty="0"/>
            </a:br>
            <a:endParaRPr lang="en-US" sz="2000" dirty="0"/>
          </a:p>
        </p:txBody>
      </p:sp>
      <p:graphicFrame>
        <p:nvGraphicFramePr>
          <p:cNvPr id="5" name="Content Placeholder 4"/>
          <p:cNvGraphicFramePr>
            <a:graphicFrameLocks noGrp="1"/>
          </p:cNvGraphicFramePr>
          <p:nvPr>
            <p:ph idx="1"/>
          </p:nvPr>
        </p:nvGraphicFramePr>
        <p:xfrm>
          <a:off x="838200" y="1825625"/>
          <a:ext cx="10515600" cy="10317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xmlns="" val="20000"/>
                    </a:ext>
                  </a:extLst>
                </a:gridCol>
                <a:gridCol w="5257800">
                  <a:extLst>
                    <a:ext uri="{9D8B030D-6E8A-4147-A177-3AD203B41FA5}">
                      <a16:colId xmlns:a16="http://schemas.microsoft.com/office/drawing/2014/main" xmlns="" val="20001"/>
                    </a:ext>
                  </a:extLst>
                </a:gridCol>
              </a:tblGrid>
              <a:tr h="370840">
                <a:tc>
                  <a:txBody>
                    <a:bodyPr/>
                    <a:lstStyle/>
                    <a:p>
                      <a:pPr algn="l" fontAlgn="t"/>
                      <a:r>
                        <a:rPr lang="en-US" dirty="0">
                          <a:solidFill>
                            <a:srgbClr val="000000"/>
                          </a:solidFill>
                          <a:latin typeface="times new roman"/>
                        </a:rPr>
                        <a:t>RDBMS</a:t>
                      </a:r>
                    </a:p>
                  </a:txBody>
                  <a:tcPr marL="114300" marR="114300" marT="114300" marB="114300"/>
                </a:tc>
                <a:tc>
                  <a:txBody>
                    <a:bodyPr/>
                    <a:lstStyle/>
                    <a:p>
                      <a:pPr algn="l" fontAlgn="t"/>
                      <a:r>
                        <a:rPr lang="en-US">
                          <a:solidFill>
                            <a:srgbClr val="000000"/>
                          </a:solidFill>
                          <a:latin typeface="times new roman"/>
                        </a:rPr>
                        <a:t>Dialect</a:t>
                      </a:r>
                    </a:p>
                  </a:txBody>
                  <a:tcPr marL="114300" marR="114300" marT="114300" marB="114300"/>
                </a:tc>
                <a:extLst>
                  <a:ext uri="{0D108BD9-81ED-4DB2-BD59-A6C34878D82A}">
                    <a16:rowId xmlns:a16="http://schemas.microsoft.com/office/drawing/2014/main" xmlns="" val="10000"/>
                  </a:ext>
                </a:extLst>
              </a:tr>
              <a:tr h="370840">
                <a:tc>
                  <a:txBody>
                    <a:bodyPr/>
                    <a:lstStyle/>
                    <a:p>
                      <a:pPr algn="just" fontAlgn="t"/>
                      <a:r>
                        <a:rPr lang="en-US">
                          <a:solidFill>
                            <a:srgbClr val="333333"/>
                          </a:solidFill>
                          <a:latin typeface="inter-regular"/>
                        </a:rPr>
                        <a:t>Oracle (any version)</a:t>
                      </a:r>
                    </a:p>
                  </a:txBody>
                  <a:tcPr marL="76200" marR="76200" marT="76200" marB="76200"/>
                </a:tc>
                <a:tc>
                  <a:txBody>
                    <a:bodyPr/>
                    <a:lstStyle/>
                    <a:p>
                      <a:pPr algn="just" fontAlgn="t"/>
                      <a:r>
                        <a:rPr lang="en-US">
                          <a:solidFill>
                            <a:srgbClr val="333333"/>
                          </a:solidFill>
                          <a:latin typeface="inter-regular"/>
                        </a:rPr>
                        <a:t>org.hibernate.dialect.OracleDialect</a:t>
                      </a:r>
                    </a:p>
                  </a:txBody>
                  <a:tcPr marL="76200" marR="76200" marT="76200" marB="76200"/>
                </a:tc>
                <a:extLst>
                  <a:ext uri="{0D108BD9-81ED-4DB2-BD59-A6C34878D82A}">
                    <a16:rowId xmlns:a16="http://schemas.microsoft.com/office/drawing/2014/main" xmlns="" val="10001"/>
                  </a:ext>
                </a:extLst>
              </a:tr>
              <a:tr h="370840">
                <a:tc>
                  <a:txBody>
                    <a:bodyPr/>
                    <a:lstStyle/>
                    <a:p>
                      <a:pPr algn="just" fontAlgn="t"/>
                      <a:r>
                        <a:rPr lang="en-US">
                          <a:solidFill>
                            <a:srgbClr val="333333"/>
                          </a:solidFill>
                          <a:latin typeface="inter-regular"/>
                        </a:rPr>
                        <a:t>Oracle9i</a:t>
                      </a:r>
                    </a:p>
                  </a:txBody>
                  <a:tcPr marL="76200" marR="76200" marT="76200" marB="76200"/>
                </a:tc>
                <a:tc>
                  <a:txBody>
                    <a:bodyPr/>
                    <a:lstStyle/>
                    <a:p>
                      <a:pPr algn="just" fontAlgn="t"/>
                      <a:r>
                        <a:rPr lang="en-US">
                          <a:solidFill>
                            <a:srgbClr val="333333"/>
                          </a:solidFill>
                          <a:latin typeface="inter-regular"/>
                        </a:rPr>
                        <a:t>org.hibernate.dialect.Oracle9iDialect</a:t>
                      </a:r>
                    </a:p>
                  </a:txBody>
                  <a:tcPr marL="76200" marR="76200" marT="76200" marB="76200"/>
                </a:tc>
                <a:extLst>
                  <a:ext uri="{0D108BD9-81ED-4DB2-BD59-A6C34878D82A}">
                    <a16:rowId xmlns:a16="http://schemas.microsoft.com/office/drawing/2014/main" xmlns="" val="10002"/>
                  </a:ext>
                </a:extLst>
              </a:tr>
              <a:tr h="370840">
                <a:tc>
                  <a:txBody>
                    <a:bodyPr/>
                    <a:lstStyle/>
                    <a:p>
                      <a:pPr algn="just" fontAlgn="t"/>
                      <a:r>
                        <a:rPr lang="en-US">
                          <a:solidFill>
                            <a:srgbClr val="333333"/>
                          </a:solidFill>
                          <a:latin typeface="inter-regular"/>
                        </a:rPr>
                        <a:t>Oracle10g</a:t>
                      </a:r>
                    </a:p>
                  </a:txBody>
                  <a:tcPr marL="76200" marR="76200" marT="76200" marB="76200"/>
                </a:tc>
                <a:tc>
                  <a:txBody>
                    <a:bodyPr/>
                    <a:lstStyle/>
                    <a:p>
                      <a:pPr algn="just" fontAlgn="t"/>
                      <a:r>
                        <a:rPr lang="en-US">
                          <a:solidFill>
                            <a:srgbClr val="333333"/>
                          </a:solidFill>
                          <a:latin typeface="inter-regular"/>
                        </a:rPr>
                        <a:t>org.hibernate.dialect.Oracle10gDialect</a:t>
                      </a:r>
                    </a:p>
                  </a:txBody>
                  <a:tcPr marL="76200" marR="76200" marT="76200" marB="76200"/>
                </a:tc>
                <a:extLst>
                  <a:ext uri="{0D108BD9-81ED-4DB2-BD59-A6C34878D82A}">
                    <a16:rowId xmlns:a16="http://schemas.microsoft.com/office/drawing/2014/main" xmlns="" val="10003"/>
                  </a:ext>
                </a:extLst>
              </a:tr>
              <a:tr h="370840">
                <a:tc>
                  <a:txBody>
                    <a:bodyPr/>
                    <a:lstStyle/>
                    <a:p>
                      <a:pPr algn="just" fontAlgn="t"/>
                      <a:r>
                        <a:rPr lang="en-US">
                          <a:solidFill>
                            <a:srgbClr val="333333"/>
                          </a:solidFill>
                          <a:latin typeface="inter-regular"/>
                        </a:rPr>
                        <a:t>MySQL</a:t>
                      </a:r>
                    </a:p>
                  </a:txBody>
                  <a:tcPr marL="76200" marR="76200" marT="76200" marB="76200"/>
                </a:tc>
                <a:tc>
                  <a:txBody>
                    <a:bodyPr/>
                    <a:lstStyle/>
                    <a:p>
                      <a:pPr algn="just" fontAlgn="t"/>
                      <a:r>
                        <a:rPr lang="en-US">
                          <a:solidFill>
                            <a:srgbClr val="333333"/>
                          </a:solidFill>
                          <a:latin typeface="inter-regular"/>
                        </a:rPr>
                        <a:t>org.hibernate.dialect.MySQLDialect</a:t>
                      </a:r>
                    </a:p>
                  </a:txBody>
                  <a:tcPr marL="76200" marR="76200" marT="76200" marB="76200"/>
                </a:tc>
                <a:extLst>
                  <a:ext uri="{0D108BD9-81ED-4DB2-BD59-A6C34878D82A}">
                    <a16:rowId xmlns:a16="http://schemas.microsoft.com/office/drawing/2014/main" xmlns="" val="10004"/>
                  </a:ext>
                </a:extLst>
              </a:tr>
              <a:tr h="370840">
                <a:tc>
                  <a:txBody>
                    <a:bodyPr/>
                    <a:lstStyle/>
                    <a:p>
                      <a:pPr algn="just" fontAlgn="t"/>
                      <a:r>
                        <a:rPr lang="en-US">
                          <a:solidFill>
                            <a:srgbClr val="333333"/>
                          </a:solidFill>
                          <a:latin typeface="inter-regular"/>
                        </a:rPr>
                        <a:t>MySQL with InnoDB</a:t>
                      </a:r>
                    </a:p>
                  </a:txBody>
                  <a:tcPr marL="76200" marR="76200" marT="76200" marB="76200"/>
                </a:tc>
                <a:tc>
                  <a:txBody>
                    <a:bodyPr/>
                    <a:lstStyle/>
                    <a:p>
                      <a:pPr algn="just" fontAlgn="t"/>
                      <a:r>
                        <a:rPr lang="en-US">
                          <a:solidFill>
                            <a:srgbClr val="333333"/>
                          </a:solidFill>
                          <a:latin typeface="inter-regular"/>
                        </a:rPr>
                        <a:t>org.hibernate.dialect.MySQLInnoDBDialect</a:t>
                      </a:r>
                    </a:p>
                  </a:txBody>
                  <a:tcPr marL="76200" marR="76200" marT="76200" marB="76200"/>
                </a:tc>
                <a:extLst>
                  <a:ext uri="{0D108BD9-81ED-4DB2-BD59-A6C34878D82A}">
                    <a16:rowId xmlns:a16="http://schemas.microsoft.com/office/drawing/2014/main" xmlns="" val="10005"/>
                  </a:ext>
                </a:extLst>
              </a:tr>
              <a:tr h="370840">
                <a:tc>
                  <a:txBody>
                    <a:bodyPr/>
                    <a:lstStyle/>
                    <a:p>
                      <a:pPr algn="just" fontAlgn="t"/>
                      <a:r>
                        <a:rPr lang="en-US">
                          <a:solidFill>
                            <a:srgbClr val="333333"/>
                          </a:solidFill>
                          <a:latin typeface="inter-regular"/>
                        </a:rPr>
                        <a:t>MySQL with MyISAM</a:t>
                      </a:r>
                    </a:p>
                  </a:txBody>
                  <a:tcPr marL="76200" marR="76200" marT="76200" marB="76200"/>
                </a:tc>
                <a:tc>
                  <a:txBody>
                    <a:bodyPr/>
                    <a:lstStyle/>
                    <a:p>
                      <a:pPr algn="just" fontAlgn="t"/>
                      <a:r>
                        <a:rPr lang="en-US">
                          <a:solidFill>
                            <a:srgbClr val="333333"/>
                          </a:solidFill>
                          <a:latin typeface="inter-regular"/>
                        </a:rPr>
                        <a:t>org.hibernate.dialect.MySQLMyISAMDialect</a:t>
                      </a:r>
                    </a:p>
                  </a:txBody>
                  <a:tcPr marL="76200" marR="76200" marT="76200" marB="76200"/>
                </a:tc>
                <a:extLst>
                  <a:ext uri="{0D108BD9-81ED-4DB2-BD59-A6C34878D82A}">
                    <a16:rowId xmlns:a16="http://schemas.microsoft.com/office/drawing/2014/main" xmlns="" val="10006"/>
                  </a:ext>
                </a:extLst>
              </a:tr>
              <a:tr h="370840">
                <a:tc>
                  <a:txBody>
                    <a:bodyPr/>
                    <a:lstStyle/>
                    <a:p>
                      <a:pPr algn="just" fontAlgn="t"/>
                      <a:r>
                        <a:rPr lang="en-US">
                          <a:solidFill>
                            <a:srgbClr val="333333"/>
                          </a:solidFill>
                          <a:latin typeface="inter-regular"/>
                        </a:rPr>
                        <a:t>DB2</a:t>
                      </a:r>
                    </a:p>
                  </a:txBody>
                  <a:tcPr marL="76200" marR="76200" marT="76200" marB="76200"/>
                </a:tc>
                <a:tc>
                  <a:txBody>
                    <a:bodyPr/>
                    <a:lstStyle/>
                    <a:p>
                      <a:pPr algn="just" fontAlgn="t"/>
                      <a:r>
                        <a:rPr lang="en-US">
                          <a:solidFill>
                            <a:srgbClr val="333333"/>
                          </a:solidFill>
                          <a:latin typeface="inter-regular"/>
                        </a:rPr>
                        <a:t>org.hibernate.dialect.DB2Dialect</a:t>
                      </a:r>
                    </a:p>
                  </a:txBody>
                  <a:tcPr marL="76200" marR="76200" marT="76200" marB="76200"/>
                </a:tc>
                <a:extLst>
                  <a:ext uri="{0D108BD9-81ED-4DB2-BD59-A6C34878D82A}">
                    <a16:rowId xmlns:a16="http://schemas.microsoft.com/office/drawing/2014/main" xmlns="" val="10007"/>
                  </a:ext>
                </a:extLst>
              </a:tr>
              <a:tr h="370840">
                <a:tc>
                  <a:txBody>
                    <a:bodyPr/>
                    <a:lstStyle/>
                    <a:p>
                      <a:pPr algn="just" fontAlgn="t"/>
                      <a:r>
                        <a:rPr lang="en-US">
                          <a:solidFill>
                            <a:srgbClr val="333333"/>
                          </a:solidFill>
                          <a:latin typeface="inter-regular"/>
                        </a:rPr>
                        <a:t>DB2 AS/400</a:t>
                      </a:r>
                    </a:p>
                  </a:txBody>
                  <a:tcPr marL="76200" marR="76200" marT="76200" marB="76200"/>
                </a:tc>
                <a:tc>
                  <a:txBody>
                    <a:bodyPr/>
                    <a:lstStyle/>
                    <a:p>
                      <a:pPr algn="just" fontAlgn="t"/>
                      <a:r>
                        <a:rPr lang="en-US">
                          <a:solidFill>
                            <a:srgbClr val="333333"/>
                          </a:solidFill>
                          <a:latin typeface="inter-regular"/>
                        </a:rPr>
                        <a:t>org.hibernate.dialect.DB2400Dialect</a:t>
                      </a:r>
                    </a:p>
                  </a:txBody>
                  <a:tcPr marL="76200" marR="76200" marT="76200" marB="76200"/>
                </a:tc>
                <a:extLst>
                  <a:ext uri="{0D108BD9-81ED-4DB2-BD59-A6C34878D82A}">
                    <a16:rowId xmlns:a16="http://schemas.microsoft.com/office/drawing/2014/main" xmlns="" val="10008"/>
                  </a:ext>
                </a:extLst>
              </a:tr>
              <a:tr h="370840">
                <a:tc>
                  <a:txBody>
                    <a:bodyPr/>
                    <a:lstStyle/>
                    <a:p>
                      <a:pPr algn="just" fontAlgn="t"/>
                      <a:r>
                        <a:rPr lang="en-US">
                          <a:solidFill>
                            <a:srgbClr val="333333"/>
                          </a:solidFill>
                          <a:latin typeface="inter-regular"/>
                        </a:rPr>
                        <a:t>DB2 OS390</a:t>
                      </a:r>
                    </a:p>
                  </a:txBody>
                  <a:tcPr marL="76200" marR="76200" marT="76200" marB="76200"/>
                </a:tc>
                <a:tc>
                  <a:txBody>
                    <a:bodyPr/>
                    <a:lstStyle/>
                    <a:p>
                      <a:pPr algn="just" fontAlgn="t"/>
                      <a:r>
                        <a:rPr lang="en-US">
                          <a:solidFill>
                            <a:srgbClr val="333333"/>
                          </a:solidFill>
                          <a:latin typeface="inter-regular"/>
                        </a:rPr>
                        <a:t>org.hibernate.dialect.DB2390Dialect</a:t>
                      </a:r>
                    </a:p>
                  </a:txBody>
                  <a:tcPr marL="76200" marR="76200" marT="76200" marB="76200"/>
                </a:tc>
                <a:extLst>
                  <a:ext uri="{0D108BD9-81ED-4DB2-BD59-A6C34878D82A}">
                    <a16:rowId xmlns:a16="http://schemas.microsoft.com/office/drawing/2014/main" xmlns="" val="10009"/>
                  </a:ext>
                </a:extLst>
              </a:tr>
              <a:tr h="370840">
                <a:tc>
                  <a:txBody>
                    <a:bodyPr/>
                    <a:lstStyle/>
                    <a:p>
                      <a:pPr algn="just" fontAlgn="t"/>
                      <a:r>
                        <a:rPr lang="en-US">
                          <a:solidFill>
                            <a:srgbClr val="333333"/>
                          </a:solidFill>
                          <a:latin typeface="inter-regular"/>
                        </a:rPr>
                        <a:t>Microsoft SQL Server</a:t>
                      </a:r>
                    </a:p>
                  </a:txBody>
                  <a:tcPr marL="76200" marR="76200" marT="76200" marB="76200"/>
                </a:tc>
                <a:tc>
                  <a:txBody>
                    <a:bodyPr/>
                    <a:lstStyle/>
                    <a:p>
                      <a:pPr algn="just" fontAlgn="t"/>
                      <a:r>
                        <a:rPr lang="en-US">
                          <a:solidFill>
                            <a:srgbClr val="333333"/>
                          </a:solidFill>
                          <a:latin typeface="inter-regular"/>
                        </a:rPr>
                        <a:t>org.hibernate.dialect.SQLServerDialect</a:t>
                      </a:r>
                    </a:p>
                  </a:txBody>
                  <a:tcPr marL="76200" marR="76200" marT="76200" marB="76200"/>
                </a:tc>
                <a:extLst>
                  <a:ext uri="{0D108BD9-81ED-4DB2-BD59-A6C34878D82A}">
                    <a16:rowId xmlns:a16="http://schemas.microsoft.com/office/drawing/2014/main" xmlns="" val="10010"/>
                  </a:ext>
                </a:extLst>
              </a:tr>
              <a:tr h="370840">
                <a:tc>
                  <a:txBody>
                    <a:bodyPr/>
                    <a:lstStyle/>
                    <a:p>
                      <a:pPr algn="just" fontAlgn="t"/>
                      <a:r>
                        <a:rPr lang="en-US">
                          <a:solidFill>
                            <a:srgbClr val="333333"/>
                          </a:solidFill>
                          <a:latin typeface="inter-regular"/>
                        </a:rPr>
                        <a:t>Sybase</a:t>
                      </a:r>
                    </a:p>
                  </a:txBody>
                  <a:tcPr marL="76200" marR="76200" marT="76200" marB="76200"/>
                </a:tc>
                <a:tc>
                  <a:txBody>
                    <a:bodyPr/>
                    <a:lstStyle/>
                    <a:p>
                      <a:pPr algn="just" fontAlgn="t"/>
                      <a:r>
                        <a:rPr lang="en-US">
                          <a:solidFill>
                            <a:srgbClr val="333333"/>
                          </a:solidFill>
                          <a:latin typeface="inter-regular"/>
                        </a:rPr>
                        <a:t>org.hibernate.dialect.SybaseDialect</a:t>
                      </a:r>
                    </a:p>
                  </a:txBody>
                  <a:tcPr marL="76200" marR="76200" marT="76200" marB="76200"/>
                </a:tc>
                <a:extLst>
                  <a:ext uri="{0D108BD9-81ED-4DB2-BD59-A6C34878D82A}">
                    <a16:rowId xmlns:a16="http://schemas.microsoft.com/office/drawing/2014/main" xmlns="" val="10011"/>
                  </a:ext>
                </a:extLst>
              </a:tr>
              <a:tr h="370840">
                <a:tc>
                  <a:txBody>
                    <a:bodyPr/>
                    <a:lstStyle/>
                    <a:p>
                      <a:pPr algn="just" fontAlgn="t"/>
                      <a:r>
                        <a:rPr lang="en-US" dirty="0">
                          <a:solidFill>
                            <a:srgbClr val="333333"/>
                          </a:solidFill>
                          <a:latin typeface="inter-regular"/>
                        </a:rPr>
                        <a:t>Sybase Anywhere</a:t>
                      </a:r>
                    </a:p>
                  </a:txBody>
                  <a:tcPr marL="76200" marR="76200" marT="76200" marB="76200"/>
                </a:tc>
                <a:tc>
                  <a:txBody>
                    <a:bodyPr/>
                    <a:lstStyle/>
                    <a:p>
                      <a:pPr algn="just" fontAlgn="t"/>
                      <a:r>
                        <a:rPr lang="en-US">
                          <a:solidFill>
                            <a:srgbClr val="333333"/>
                          </a:solidFill>
                          <a:latin typeface="inter-regular"/>
                        </a:rPr>
                        <a:t>org.hibernate.dialect.SybaseAnywhereDialect</a:t>
                      </a:r>
                    </a:p>
                  </a:txBody>
                  <a:tcPr marL="76200" marR="76200" marT="76200" marB="76200"/>
                </a:tc>
                <a:extLst>
                  <a:ext uri="{0D108BD9-81ED-4DB2-BD59-A6C34878D82A}">
                    <a16:rowId xmlns:a16="http://schemas.microsoft.com/office/drawing/2014/main" xmlns="" val="10012"/>
                  </a:ext>
                </a:extLst>
              </a:tr>
              <a:tr h="370840">
                <a:tc>
                  <a:txBody>
                    <a:bodyPr/>
                    <a:lstStyle/>
                    <a:p>
                      <a:pPr algn="just" fontAlgn="t"/>
                      <a:r>
                        <a:rPr lang="en-US">
                          <a:solidFill>
                            <a:srgbClr val="333333"/>
                          </a:solidFill>
                          <a:latin typeface="inter-regular"/>
                        </a:rPr>
                        <a:t>PostgreSQL</a:t>
                      </a:r>
                    </a:p>
                  </a:txBody>
                  <a:tcPr marL="76200" marR="76200" marT="76200" marB="76200"/>
                </a:tc>
                <a:tc>
                  <a:txBody>
                    <a:bodyPr/>
                    <a:lstStyle/>
                    <a:p>
                      <a:pPr algn="just" fontAlgn="t"/>
                      <a:r>
                        <a:rPr lang="en-US">
                          <a:solidFill>
                            <a:srgbClr val="333333"/>
                          </a:solidFill>
                          <a:latin typeface="inter-regular"/>
                        </a:rPr>
                        <a:t>org.hibernate.dialect.PostgreSQLDialect</a:t>
                      </a:r>
                    </a:p>
                  </a:txBody>
                  <a:tcPr marL="76200" marR="76200" marT="76200" marB="76200"/>
                </a:tc>
                <a:extLst>
                  <a:ext uri="{0D108BD9-81ED-4DB2-BD59-A6C34878D82A}">
                    <a16:rowId xmlns:a16="http://schemas.microsoft.com/office/drawing/2014/main" xmlns="" val="10013"/>
                  </a:ext>
                </a:extLst>
              </a:tr>
              <a:tr h="370840">
                <a:tc>
                  <a:txBody>
                    <a:bodyPr/>
                    <a:lstStyle/>
                    <a:p>
                      <a:pPr algn="just" fontAlgn="t"/>
                      <a:r>
                        <a:rPr lang="en-US">
                          <a:solidFill>
                            <a:srgbClr val="333333"/>
                          </a:solidFill>
                          <a:latin typeface="inter-regular"/>
                        </a:rPr>
                        <a:t>SAP DB</a:t>
                      </a:r>
                    </a:p>
                  </a:txBody>
                  <a:tcPr marL="76200" marR="76200" marT="76200" marB="76200"/>
                </a:tc>
                <a:tc>
                  <a:txBody>
                    <a:bodyPr/>
                    <a:lstStyle/>
                    <a:p>
                      <a:pPr algn="just" fontAlgn="t"/>
                      <a:r>
                        <a:rPr lang="en-US">
                          <a:solidFill>
                            <a:srgbClr val="333333"/>
                          </a:solidFill>
                          <a:latin typeface="inter-regular"/>
                        </a:rPr>
                        <a:t>org.hibernate.dialect.SAPDBDialect</a:t>
                      </a:r>
                    </a:p>
                  </a:txBody>
                  <a:tcPr marL="76200" marR="76200" marT="76200" marB="76200"/>
                </a:tc>
                <a:extLst>
                  <a:ext uri="{0D108BD9-81ED-4DB2-BD59-A6C34878D82A}">
                    <a16:rowId xmlns:a16="http://schemas.microsoft.com/office/drawing/2014/main" xmlns="" val="10014"/>
                  </a:ext>
                </a:extLst>
              </a:tr>
              <a:tr h="370840">
                <a:tc>
                  <a:txBody>
                    <a:bodyPr/>
                    <a:lstStyle/>
                    <a:p>
                      <a:pPr algn="just" fontAlgn="t"/>
                      <a:r>
                        <a:rPr lang="en-US">
                          <a:solidFill>
                            <a:srgbClr val="333333"/>
                          </a:solidFill>
                          <a:latin typeface="inter-regular"/>
                        </a:rPr>
                        <a:t>Informix</a:t>
                      </a:r>
                    </a:p>
                  </a:txBody>
                  <a:tcPr marL="76200" marR="76200" marT="76200" marB="76200"/>
                </a:tc>
                <a:tc>
                  <a:txBody>
                    <a:bodyPr/>
                    <a:lstStyle/>
                    <a:p>
                      <a:pPr algn="just" fontAlgn="t"/>
                      <a:r>
                        <a:rPr lang="en-US">
                          <a:solidFill>
                            <a:srgbClr val="333333"/>
                          </a:solidFill>
                          <a:latin typeface="inter-regular"/>
                        </a:rPr>
                        <a:t>org.hibernate.dialect.InformixDialect</a:t>
                      </a:r>
                    </a:p>
                  </a:txBody>
                  <a:tcPr marL="76200" marR="76200" marT="76200" marB="76200"/>
                </a:tc>
                <a:extLst>
                  <a:ext uri="{0D108BD9-81ED-4DB2-BD59-A6C34878D82A}">
                    <a16:rowId xmlns:a16="http://schemas.microsoft.com/office/drawing/2014/main" xmlns="" val="10015"/>
                  </a:ext>
                </a:extLst>
              </a:tr>
              <a:tr h="370840">
                <a:tc>
                  <a:txBody>
                    <a:bodyPr/>
                    <a:lstStyle/>
                    <a:p>
                      <a:pPr algn="just" fontAlgn="t"/>
                      <a:r>
                        <a:rPr lang="en-US">
                          <a:solidFill>
                            <a:srgbClr val="333333"/>
                          </a:solidFill>
                          <a:latin typeface="inter-regular"/>
                        </a:rPr>
                        <a:t>HypersonicSQL</a:t>
                      </a:r>
                    </a:p>
                  </a:txBody>
                  <a:tcPr marL="76200" marR="76200" marT="76200" marB="76200"/>
                </a:tc>
                <a:tc>
                  <a:txBody>
                    <a:bodyPr/>
                    <a:lstStyle/>
                    <a:p>
                      <a:pPr algn="just" fontAlgn="t"/>
                      <a:r>
                        <a:rPr lang="en-US">
                          <a:solidFill>
                            <a:srgbClr val="333333"/>
                          </a:solidFill>
                          <a:latin typeface="inter-regular"/>
                        </a:rPr>
                        <a:t>org.hibernate.dialect.HSQLDialect</a:t>
                      </a:r>
                    </a:p>
                  </a:txBody>
                  <a:tcPr marL="76200" marR="76200" marT="76200" marB="76200"/>
                </a:tc>
                <a:extLst>
                  <a:ext uri="{0D108BD9-81ED-4DB2-BD59-A6C34878D82A}">
                    <a16:rowId xmlns:a16="http://schemas.microsoft.com/office/drawing/2014/main" xmlns="" val="10016"/>
                  </a:ext>
                </a:extLst>
              </a:tr>
              <a:tr h="370840">
                <a:tc>
                  <a:txBody>
                    <a:bodyPr/>
                    <a:lstStyle/>
                    <a:p>
                      <a:pPr algn="just" fontAlgn="t"/>
                      <a:r>
                        <a:rPr lang="en-US">
                          <a:solidFill>
                            <a:srgbClr val="333333"/>
                          </a:solidFill>
                          <a:latin typeface="inter-regular"/>
                        </a:rPr>
                        <a:t>Ingres</a:t>
                      </a:r>
                    </a:p>
                  </a:txBody>
                  <a:tcPr marL="76200" marR="76200" marT="76200" marB="76200"/>
                </a:tc>
                <a:tc>
                  <a:txBody>
                    <a:bodyPr/>
                    <a:lstStyle/>
                    <a:p>
                      <a:pPr algn="just" fontAlgn="t"/>
                      <a:r>
                        <a:rPr lang="en-US">
                          <a:solidFill>
                            <a:srgbClr val="333333"/>
                          </a:solidFill>
                          <a:latin typeface="inter-regular"/>
                        </a:rPr>
                        <a:t>org.hibernate.dialect.IngresDialect</a:t>
                      </a:r>
                    </a:p>
                  </a:txBody>
                  <a:tcPr marL="76200" marR="76200" marT="76200" marB="76200"/>
                </a:tc>
                <a:extLst>
                  <a:ext uri="{0D108BD9-81ED-4DB2-BD59-A6C34878D82A}">
                    <a16:rowId xmlns:a16="http://schemas.microsoft.com/office/drawing/2014/main" xmlns="" val="10017"/>
                  </a:ext>
                </a:extLst>
              </a:tr>
              <a:tr h="370840">
                <a:tc>
                  <a:txBody>
                    <a:bodyPr/>
                    <a:lstStyle/>
                    <a:p>
                      <a:pPr algn="just" fontAlgn="t"/>
                      <a:r>
                        <a:rPr lang="en-US">
                          <a:solidFill>
                            <a:srgbClr val="333333"/>
                          </a:solidFill>
                          <a:latin typeface="inter-regular"/>
                        </a:rPr>
                        <a:t>Progress</a:t>
                      </a:r>
                    </a:p>
                  </a:txBody>
                  <a:tcPr marL="76200" marR="76200" marT="76200" marB="76200"/>
                </a:tc>
                <a:tc>
                  <a:txBody>
                    <a:bodyPr/>
                    <a:lstStyle/>
                    <a:p>
                      <a:pPr algn="just" fontAlgn="t"/>
                      <a:r>
                        <a:rPr lang="en-US">
                          <a:solidFill>
                            <a:srgbClr val="333333"/>
                          </a:solidFill>
                          <a:latin typeface="inter-regular"/>
                        </a:rPr>
                        <a:t>org.hibernate.dialect.ProgressDialect</a:t>
                      </a:r>
                    </a:p>
                  </a:txBody>
                  <a:tcPr marL="76200" marR="76200" marT="76200" marB="76200"/>
                </a:tc>
                <a:extLst>
                  <a:ext uri="{0D108BD9-81ED-4DB2-BD59-A6C34878D82A}">
                    <a16:rowId xmlns:a16="http://schemas.microsoft.com/office/drawing/2014/main" xmlns="" val="10018"/>
                  </a:ext>
                </a:extLst>
              </a:tr>
              <a:tr h="370840">
                <a:tc>
                  <a:txBody>
                    <a:bodyPr/>
                    <a:lstStyle/>
                    <a:p>
                      <a:pPr algn="just" fontAlgn="t"/>
                      <a:r>
                        <a:rPr lang="en-US">
                          <a:solidFill>
                            <a:srgbClr val="333333"/>
                          </a:solidFill>
                          <a:latin typeface="inter-regular"/>
                        </a:rPr>
                        <a:t>Mckoi SQL</a:t>
                      </a:r>
                    </a:p>
                  </a:txBody>
                  <a:tcPr marL="76200" marR="76200" marT="76200" marB="76200"/>
                </a:tc>
                <a:tc>
                  <a:txBody>
                    <a:bodyPr/>
                    <a:lstStyle/>
                    <a:p>
                      <a:pPr algn="just" fontAlgn="t"/>
                      <a:r>
                        <a:rPr lang="en-US">
                          <a:solidFill>
                            <a:srgbClr val="333333"/>
                          </a:solidFill>
                          <a:latin typeface="inter-regular"/>
                        </a:rPr>
                        <a:t>org.hibernate.dialect.MckoiDialect</a:t>
                      </a:r>
                    </a:p>
                  </a:txBody>
                  <a:tcPr marL="76200" marR="76200" marT="76200" marB="76200"/>
                </a:tc>
                <a:extLst>
                  <a:ext uri="{0D108BD9-81ED-4DB2-BD59-A6C34878D82A}">
                    <a16:rowId xmlns:a16="http://schemas.microsoft.com/office/drawing/2014/main" xmlns="" val="10019"/>
                  </a:ext>
                </a:extLst>
              </a:tr>
              <a:tr h="370840">
                <a:tc>
                  <a:txBody>
                    <a:bodyPr/>
                    <a:lstStyle/>
                    <a:p>
                      <a:pPr algn="just" fontAlgn="t"/>
                      <a:r>
                        <a:rPr lang="en-US">
                          <a:solidFill>
                            <a:srgbClr val="333333"/>
                          </a:solidFill>
                          <a:latin typeface="inter-regular"/>
                        </a:rPr>
                        <a:t>Interbase</a:t>
                      </a:r>
                    </a:p>
                  </a:txBody>
                  <a:tcPr marL="76200" marR="76200" marT="76200" marB="76200"/>
                </a:tc>
                <a:tc>
                  <a:txBody>
                    <a:bodyPr/>
                    <a:lstStyle/>
                    <a:p>
                      <a:pPr algn="just" fontAlgn="t"/>
                      <a:r>
                        <a:rPr lang="en-US">
                          <a:solidFill>
                            <a:srgbClr val="333333"/>
                          </a:solidFill>
                          <a:latin typeface="inter-regular"/>
                        </a:rPr>
                        <a:t>org.hibernate.dialect.InterbaseDialect</a:t>
                      </a:r>
                    </a:p>
                  </a:txBody>
                  <a:tcPr marL="76200" marR="76200" marT="76200" marB="76200"/>
                </a:tc>
                <a:extLst>
                  <a:ext uri="{0D108BD9-81ED-4DB2-BD59-A6C34878D82A}">
                    <a16:rowId xmlns:a16="http://schemas.microsoft.com/office/drawing/2014/main" xmlns="" val="10020"/>
                  </a:ext>
                </a:extLst>
              </a:tr>
              <a:tr h="370840">
                <a:tc>
                  <a:txBody>
                    <a:bodyPr/>
                    <a:lstStyle/>
                    <a:p>
                      <a:pPr algn="just" fontAlgn="t"/>
                      <a:r>
                        <a:rPr lang="en-US">
                          <a:solidFill>
                            <a:srgbClr val="333333"/>
                          </a:solidFill>
                          <a:latin typeface="inter-regular"/>
                        </a:rPr>
                        <a:t>Pointbase</a:t>
                      </a:r>
                    </a:p>
                  </a:txBody>
                  <a:tcPr marL="76200" marR="76200" marT="76200" marB="76200"/>
                </a:tc>
                <a:tc>
                  <a:txBody>
                    <a:bodyPr/>
                    <a:lstStyle/>
                    <a:p>
                      <a:pPr algn="just" fontAlgn="t"/>
                      <a:r>
                        <a:rPr lang="en-US">
                          <a:solidFill>
                            <a:srgbClr val="333333"/>
                          </a:solidFill>
                          <a:latin typeface="inter-regular"/>
                        </a:rPr>
                        <a:t>org.hibernate.dialect.PointbaseDialect</a:t>
                      </a:r>
                    </a:p>
                  </a:txBody>
                  <a:tcPr marL="76200" marR="76200" marT="76200" marB="76200"/>
                </a:tc>
                <a:extLst>
                  <a:ext uri="{0D108BD9-81ED-4DB2-BD59-A6C34878D82A}">
                    <a16:rowId xmlns:a16="http://schemas.microsoft.com/office/drawing/2014/main" xmlns="" val="10021"/>
                  </a:ext>
                </a:extLst>
              </a:tr>
              <a:tr h="370840">
                <a:tc>
                  <a:txBody>
                    <a:bodyPr/>
                    <a:lstStyle/>
                    <a:p>
                      <a:pPr algn="just" fontAlgn="t"/>
                      <a:r>
                        <a:rPr lang="en-US">
                          <a:solidFill>
                            <a:srgbClr val="333333"/>
                          </a:solidFill>
                          <a:latin typeface="inter-regular"/>
                        </a:rPr>
                        <a:t>FrontBase</a:t>
                      </a:r>
                    </a:p>
                  </a:txBody>
                  <a:tcPr marL="76200" marR="76200" marT="76200" marB="76200"/>
                </a:tc>
                <a:tc>
                  <a:txBody>
                    <a:bodyPr/>
                    <a:lstStyle/>
                    <a:p>
                      <a:pPr algn="just" fontAlgn="t"/>
                      <a:r>
                        <a:rPr lang="en-US">
                          <a:solidFill>
                            <a:srgbClr val="333333"/>
                          </a:solidFill>
                          <a:latin typeface="inter-regular"/>
                        </a:rPr>
                        <a:t>org.hibernate.dialect.FrontbaseDialect</a:t>
                      </a:r>
                    </a:p>
                  </a:txBody>
                  <a:tcPr marL="76200" marR="76200" marT="76200" marB="76200"/>
                </a:tc>
                <a:extLst>
                  <a:ext uri="{0D108BD9-81ED-4DB2-BD59-A6C34878D82A}">
                    <a16:rowId xmlns:a16="http://schemas.microsoft.com/office/drawing/2014/main" xmlns="" val="10022"/>
                  </a:ext>
                </a:extLst>
              </a:tr>
              <a:tr h="370840">
                <a:tc>
                  <a:txBody>
                    <a:bodyPr/>
                    <a:lstStyle/>
                    <a:p>
                      <a:pPr algn="just" fontAlgn="t"/>
                      <a:r>
                        <a:rPr lang="en-US" dirty="0">
                          <a:solidFill>
                            <a:srgbClr val="333333"/>
                          </a:solidFill>
                          <a:latin typeface="inter-regular"/>
                        </a:rPr>
                        <a:t>Firebird</a:t>
                      </a:r>
                    </a:p>
                  </a:txBody>
                  <a:tcPr marL="76200" marR="76200" marT="76200" marB="76200"/>
                </a:tc>
                <a:tc>
                  <a:txBody>
                    <a:bodyPr/>
                    <a:lstStyle/>
                    <a:p>
                      <a:pPr algn="just" fontAlgn="t"/>
                      <a:r>
                        <a:rPr lang="en-US" dirty="0" err="1">
                          <a:solidFill>
                            <a:srgbClr val="333333"/>
                          </a:solidFill>
                          <a:latin typeface="inter-regular"/>
                        </a:rPr>
                        <a:t>org.hibernate.dialect.FirebirdDialect</a:t>
                      </a:r>
                      <a:endParaRPr lang="en-US" dirty="0">
                        <a:solidFill>
                          <a:srgbClr val="333333"/>
                        </a:solidFill>
                        <a:latin typeface="inter-regular"/>
                      </a:endParaRPr>
                    </a:p>
                  </a:txBody>
                  <a:tcPr marL="76200" marR="76200" marT="76200" marB="76200"/>
                </a:tc>
                <a:extLst>
                  <a:ext uri="{0D108BD9-81ED-4DB2-BD59-A6C34878D82A}">
                    <a16:rowId xmlns:a16="http://schemas.microsoft.com/office/drawing/2014/main" xmlns="" val="10023"/>
                  </a:ext>
                </a:extLst>
              </a:tr>
            </a:tbl>
          </a:graphicData>
        </a:graphic>
      </p:graphicFrame>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58</a:t>
            </a:fld>
            <a:endParaRPr lang="en-US"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HQL</a:t>
            </a:r>
            <a:endParaRPr lang="en-US" dirty="0"/>
          </a:p>
        </p:txBody>
      </p:sp>
      <p:sp>
        <p:nvSpPr>
          <p:cNvPr id="6" name="Subtitle 5"/>
          <p:cNvSpPr>
            <a:spLocks noGrp="1"/>
          </p:cNvSpPr>
          <p:nvPr>
            <p:ph type="subTitle" idx="1"/>
          </p:nvPr>
        </p:nvSpPr>
        <p:spPr/>
        <p:txBody>
          <a:bodyPr/>
          <a:lstStyle/>
          <a:p>
            <a:r>
              <a:rPr lang="en-GB" dirty="0"/>
              <a:t>Querying</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59</a:t>
            </a:fld>
            <a:endParaRPr lang="en-US"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b="1" dirty="0"/>
              <a:t> Java Class with proper constructors and associated public function and  objects are to be stored and retrieved into the following RDBMS table </a:t>
            </a:r>
            <a:endParaRPr lang="en-US" sz="2400" b="1" dirty="0"/>
          </a:p>
        </p:txBody>
      </p:sp>
      <p:sp>
        <p:nvSpPr>
          <p:cNvPr id="3" name="Content Placeholder 2"/>
          <p:cNvSpPr>
            <a:spLocks noGrp="1"/>
          </p:cNvSpPr>
          <p:nvPr>
            <p:ph idx="1"/>
          </p:nvPr>
        </p:nvSpPr>
        <p:spPr/>
        <p:txBody>
          <a:bodyPr/>
          <a:lstStyle/>
          <a:p>
            <a:r>
              <a:rPr lang="en-US" sz="1800" dirty="0"/>
              <a:t>public class Employee { private </a:t>
            </a:r>
            <a:r>
              <a:rPr lang="en-US" sz="1800" dirty="0" err="1"/>
              <a:t>int</a:t>
            </a:r>
            <a:r>
              <a:rPr lang="en-US" sz="1800" dirty="0"/>
              <a:t> id; private String </a:t>
            </a:r>
            <a:r>
              <a:rPr lang="en-US" sz="1800" dirty="0" err="1"/>
              <a:t>first_name</a:t>
            </a:r>
            <a:r>
              <a:rPr lang="en-US" sz="1800" dirty="0"/>
              <a:t>; private String </a:t>
            </a:r>
            <a:r>
              <a:rPr lang="en-US" sz="1800" dirty="0" err="1"/>
              <a:t>last_name</a:t>
            </a:r>
            <a:r>
              <a:rPr lang="en-US" sz="1800" dirty="0"/>
              <a:t>; private </a:t>
            </a:r>
            <a:r>
              <a:rPr lang="en-US" sz="1800" dirty="0" err="1"/>
              <a:t>int</a:t>
            </a:r>
            <a:r>
              <a:rPr lang="en-US" sz="1800" dirty="0"/>
              <a:t> salary; public Employee() {} public Employee(String </a:t>
            </a:r>
            <a:r>
              <a:rPr lang="en-US" sz="1800" dirty="0" err="1"/>
              <a:t>fname</a:t>
            </a:r>
            <a:r>
              <a:rPr lang="en-US" sz="1800" dirty="0"/>
              <a:t>, String </a:t>
            </a:r>
            <a:r>
              <a:rPr lang="en-US" sz="1800" dirty="0" err="1"/>
              <a:t>lname</a:t>
            </a:r>
            <a:r>
              <a:rPr lang="en-US" sz="1800" dirty="0"/>
              <a:t>, </a:t>
            </a:r>
            <a:r>
              <a:rPr lang="en-US" sz="1800" dirty="0" err="1"/>
              <a:t>int</a:t>
            </a:r>
            <a:r>
              <a:rPr lang="en-US" sz="1800" dirty="0"/>
              <a:t> salary) { </a:t>
            </a:r>
            <a:r>
              <a:rPr lang="en-US" sz="1800" dirty="0" err="1"/>
              <a:t>this.first_name</a:t>
            </a:r>
            <a:r>
              <a:rPr lang="en-US" sz="1800" dirty="0"/>
              <a:t> = </a:t>
            </a:r>
            <a:r>
              <a:rPr lang="en-US" sz="1800" dirty="0" err="1"/>
              <a:t>fname</a:t>
            </a:r>
            <a:r>
              <a:rPr lang="en-US" sz="1800" dirty="0"/>
              <a:t>; </a:t>
            </a:r>
            <a:r>
              <a:rPr lang="en-US" sz="1800" dirty="0" err="1"/>
              <a:t>this.last_name</a:t>
            </a:r>
            <a:r>
              <a:rPr lang="en-US" sz="1800" dirty="0"/>
              <a:t> = </a:t>
            </a:r>
            <a:r>
              <a:rPr lang="en-US" sz="1800" dirty="0" err="1"/>
              <a:t>lname</a:t>
            </a:r>
            <a:r>
              <a:rPr lang="en-US" sz="1800" dirty="0"/>
              <a:t>; </a:t>
            </a:r>
            <a:r>
              <a:rPr lang="en-US" sz="1800" dirty="0" err="1"/>
              <a:t>this.salary</a:t>
            </a:r>
            <a:r>
              <a:rPr lang="en-US" sz="1800" dirty="0"/>
              <a:t> = salary; } public </a:t>
            </a:r>
            <a:r>
              <a:rPr lang="en-US" sz="1800" dirty="0" err="1"/>
              <a:t>int</a:t>
            </a:r>
            <a:r>
              <a:rPr lang="en-US" sz="1800" dirty="0"/>
              <a:t> </a:t>
            </a:r>
            <a:r>
              <a:rPr lang="en-US" sz="1800" dirty="0" err="1"/>
              <a:t>getId</a:t>
            </a:r>
            <a:r>
              <a:rPr lang="en-US" sz="1800" dirty="0"/>
              <a:t>() { return id; } public String </a:t>
            </a:r>
            <a:r>
              <a:rPr lang="en-US" sz="1800" dirty="0" err="1"/>
              <a:t>getFirstName</a:t>
            </a:r>
            <a:r>
              <a:rPr lang="en-US" sz="1800" dirty="0"/>
              <a:t>() { return </a:t>
            </a:r>
            <a:r>
              <a:rPr lang="en-US" sz="1800" dirty="0" err="1"/>
              <a:t>first_name</a:t>
            </a:r>
            <a:r>
              <a:rPr lang="en-US" sz="1800" dirty="0"/>
              <a:t>; } public String </a:t>
            </a:r>
            <a:r>
              <a:rPr lang="en-US" sz="1800" dirty="0" err="1"/>
              <a:t>getLastName</a:t>
            </a:r>
            <a:r>
              <a:rPr lang="en-US" sz="1800" dirty="0"/>
              <a:t>() { return </a:t>
            </a:r>
            <a:r>
              <a:rPr lang="en-US" sz="1800" dirty="0" err="1"/>
              <a:t>last_name</a:t>
            </a:r>
            <a:r>
              <a:rPr lang="en-US" sz="1800" dirty="0"/>
              <a:t>; } public </a:t>
            </a:r>
            <a:r>
              <a:rPr lang="en-US" sz="1800" dirty="0" err="1"/>
              <a:t>int</a:t>
            </a:r>
            <a:r>
              <a:rPr lang="en-US" sz="1800" dirty="0"/>
              <a:t> </a:t>
            </a:r>
            <a:r>
              <a:rPr lang="en-US" sz="1800" dirty="0" err="1"/>
              <a:t>getSalary</a:t>
            </a:r>
            <a:r>
              <a:rPr lang="en-US" sz="1800" dirty="0"/>
              <a:t>() { return salary; } }</a:t>
            </a:r>
          </a:p>
          <a:p>
            <a:r>
              <a:rPr lang="en-GB" sz="1800" dirty="0"/>
              <a:t>create table EMPLOYEE ( id INT NOT NULL </a:t>
            </a:r>
            <a:r>
              <a:rPr lang="en-GB" sz="1800" dirty="0" err="1"/>
              <a:t>auto_increment</a:t>
            </a:r>
            <a:r>
              <a:rPr lang="en-GB" sz="1800" dirty="0"/>
              <a:t>, </a:t>
            </a:r>
            <a:r>
              <a:rPr lang="en-GB" sz="1800" dirty="0" err="1"/>
              <a:t>first_name</a:t>
            </a:r>
            <a:r>
              <a:rPr lang="en-GB" sz="1800" dirty="0"/>
              <a:t> VARCHAR(20) default NULL, </a:t>
            </a:r>
            <a:r>
              <a:rPr lang="en-GB" sz="1800" dirty="0" err="1"/>
              <a:t>last_name</a:t>
            </a:r>
            <a:r>
              <a:rPr lang="en-GB" sz="1800" dirty="0"/>
              <a:t> VARCHAR(20) default NULL, salary INT default NULL, PRIMARY KEY (id) );</a:t>
            </a:r>
            <a:endParaRPr lang="en-US" sz="18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6</a:t>
            </a:fld>
            <a:endParaRPr lang="en-US"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421"/>
          </a:xfrm>
        </p:spPr>
        <p:txBody>
          <a:bodyPr/>
          <a:lstStyle/>
          <a:p>
            <a:pPr algn="ctr"/>
            <a:r>
              <a:rPr lang="en-GB" dirty="0"/>
              <a:t>Definition</a:t>
            </a:r>
            <a:endParaRPr lang="en-US" dirty="0"/>
          </a:p>
        </p:txBody>
      </p:sp>
      <p:sp>
        <p:nvSpPr>
          <p:cNvPr id="3" name="Content Placeholder 2"/>
          <p:cNvSpPr>
            <a:spLocks noGrp="1"/>
          </p:cNvSpPr>
          <p:nvPr>
            <p:ph idx="1"/>
          </p:nvPr>
        </p:nvSpPr>
        <p:spPr>
          <a:xfrm>
            <a:off x="838200" y="1500174"/>
            <a:ext cx="10515600" cy="4676789"/>
          </a:xfrm>
        </p:spPr>
        <p:txBody>
          <a:bodyPr/>
          <a:lstStyle/>
          <a:p>
            <a:r>
              <a:rPr lang="en-GB" dirty="0"/>
              <a:t>Hibernate Query Language (HQL) is same as SQL (Structured Query Language) but it doesn't depends on the table of the database.</a:t>
            </a:r>
          </a:p>
          <a:p>
            <a:r>
              <a:rPr lang="en-GB" dirty="0"/>
              <a:t> Instead of table name, use class name in HQL. So it is database independent query language.</a:t>
            </a:r>
          </a:p>
          <a:p>
            <a:r>
              <a:rPr lang="en-GB" u="sng" dirty="0"/>
              <a:t>Advantage of HQL</a:t>
            </a:r>
          </a:p>
          <a:p>
            <a:r>
              <a:rPr lang="en-GB" dirty="0"/>
              <a:t> database independent</a:t>
            </a:r>
          </a:p>
          <a:p>
            <a:r>
              <a:rPr lang="en-GB" dirty="0"/>
              <a:t>supports polymorphic queries</a:t>
            </a:r>
          </a:p>
          <a:p>
            <a:r>
              <a:rPr lang="en-GB" dirty="0"/>
              <a:t>easy to learn for Java Programmer</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60</a:t>
            </a:fld>
            <a:endParaRPr lang="en-US"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421"/>
          </a:xfrm>
        </p:spPr>
        <p:txBody>
          <a:bodyPr/>
          <a:lstStyle/>
          <a:p>
            <a:pPr algn="ctr"/>
            <a:r>
              <a:rPr lang="en-US" dirty="0"/>
              <a:t>Query Interface</a:t>
            </a:r>
            <a:br>
              <a:rPr lang="en-US" dirty="0"/>
            </a:br>
            <a:endParaRPr lang="en-US" dirty="0"/>
          </a:p>
        </p:txBody>
      </p:sp>
      <p:sp>
        <p:nvSpPr>
          <p:cNvPr id="3" name="Content Placeholder 2"/>
          <p:cNvSpPr>
            <a:spLocks noGrp="1"/>
          </p:cNvSpPr>
          <p:nvPr>
            <p:ph idx="1"/>
          </p:nvPr>
        </p:nvSpPr>
        <p:spPr>
          <a:xfrm>
            <a:off x="838200" y="1071546"/>
            <a:ext cx="10515600" cy="5105417"/>
          </a:xfrm>
        </p:spPr>
        <p:txBody>
          <a:bodyPr/>
          <a:lstStyle/>
          <a:p>
            <a:r>
              <a:rPr lang="en-GB" dirty="0"/>
              <a:t>It is an object oriented representation of Hibernate Query. </a:t>
            </a:r>
          </a:p>
          <a:p>
            <a:r>
              <a:rPr lang="en-GB" dirty="0"/>
              <a:t>The object of Query can be obtained by calling the </a:t>
            </a:r>
            <a:r>
              <a:rPr lang="en-GB" dirty="0" err="1"/>
              <a:t>createQuery</a:t>
            </a:r>
            <a:r>
              <a:rPr lang="en-GB" dirty="0"/>
              <a:t>() method Session interface.</a:t>
            </a:r>
          </a:p>
          <a:p>
            <a:r>
              <a:rPr lang="en-GB" u="sng" dirty="0"/>
              <a:t>Commonly used methods</a:t>
            </a:r>
          </a:p>
          <a:p>
            <a:r>
              <a:rPr lang="en-GB" sz="2000" b="1" dirty="0"/>
              <a:t>public </a:t>
            </a:r>
            <a:r>
              <a:rPr lang="en-GB" sz="2000" b="1" dirty="0" err="1"/>
              <a:t>int</a:t>
            </a:r>
            <a:r>
              <a:rPr lang="en-GB" sz="2000" b="1" dirty="0"/>
              <a:t> </a:t>
            </a:r>
            <a:r>
              <a:rPr lang="en-GB" sz="2000" b="1" dirty="0" err="1"/>
              <a:t>executeUpdate</a:t>
            </a:r>
            <a:r>
              <a:rPr lang="en-GB" sz="2000" b="1" dirty="0"/>
              <a:t>()</a:t>
            </a:r>
            <a:r>
              <a:rPr lang="en-GB" sz="2000" dirty="0"/>
              <a:t> is used to execute the update or delete query.</a:t>
            </a:r>
          </a:p>
          <a:p>
            <a:r>
              <a:rPr lang="en-GB" sz="2000" b="1" dirty="0"/>
              <a:t>public List </a:t>
            </a:r>
            <a:r>
              <a:rPr lang="en-GB" sz="2000" b="1" dirty="0" err="1"/>
              <a:t>list</a:t>
            </a:r>
            <a:r>
              <a:rPr lang="en-GB" sz="2000" b="1" dirty="0"/>
              <a:t>()</a:t>
            </a:r>
            <a:r>
              <a:rPr lang="en-GB" sz="2000" dirty="0"/>
              <a:t> returns the result of the </a:t>
            </a:r>
            <a:r>
              <a:rPr lang="en-GB" sz="2000" dirty="0" err="1"/>
              <a:t>ralation</a:t>
            </a:r>
            <a:r>
              <a:rPr lang="en-GB" sz="2000" dirty="0"/>
              <a:t> as a list.</a:t>
            </a:r>
          </a:p>
          <a:p>
            <a:r>
              <a:rPr lang="en-GB" sz="2000" b="1" dirty="0"/>
              <a:t>public Query </a:t>
            </a:r>
            <a:r>
              <a:rPr lang="en-GB" sz="2000" b="1" dirty="0" err="1"/>
              <a:t>setFirstResult</a:t>
            </a:r>
            <a:r>
              <a:rPr lang="en-GB" sz="2000" b="1" dirty="0"/>
              <a:t>(</a:t>
            </a:r>
            <a:r>
              <a:rPr lang="en-GB" sz="2000" b="1" dirty="0" err="1"/>
              <a:t>int</a:t>
            </a:r>
            <a:r>
              <a:rPr lang="en-GB" sz="2000" b="1" dirty="0"/>
              <a:t> </a:t>
            </a:r>
            <a:r>
              <a:rPr lang="en-GB" sz="2000" b="1" dirty="0" err="1"/>
              <a:t>rowno</a:t>
            </a:r>
            <a:r>
              <a:rPr lang="en-GB" sz="2000" b="1" dirty="0"/>
              <a:t>)</a:t>
            </a:r>
            <a:r>
              <a:rPr lang="en-GB" sz="2000" dirty="0"/>
              <a:t> specifies the row number from where record will be retrieved.</a:t>
            </a:r>
          </a:p>
          <a:p>
            <a:r>
              <a:rPr lang="en-GB" sz="2000" b="1" dirty="0"/>
              <a:t>public Query </a:t>
            </a:r>
            <a:r>
              <a:rPr lang="en-GB" sz="2000" b="1" dirty="0" err="1"/>
              <a:t>setMaxResult</a:t>
            </a:r>
            <a:r>
              <a:rPr lang="en-GB" sz="2000" b="1" dirty="0"/>
              <a:t>(</a:t>
            </a:r>
            <a:r>
              <a:rPr lang="en-GB" sz="2000" b="1" dirty="0" err="1"/>
              <a:t>int</a:t>
            </a:r>
            <a:r>
              <a:rPr lang="en-GB" sz="2000" b="1" dirty="0"/>
              <a:t> </a:t>
            </a:r>
            <a:r>
              <a:rPr lang="en-GB" sz="2000" b="1" dirty="0" err="1"/>
              <a:t>rowno</a:t>
            </a:r>
            <a:r>
              <a:rPr lang="en-GB" sz="2000" b="1" dirty="0"/>
              <a:t>)</a:t>
            </a:r>
            <a:r>
              <a:rPr lang="en-GB" sz="2000" dirty="0"/>
              <a:t> specifies the no. of records to be retrieved from the relation (table).</a:t>
            </a:r>
          </a:p>
          <a:p>
            <a:r>
              <a:rPr lang="en-GB" sz="2000" b="1" dirty="0"/>
              <a:t>public Query </a:t>
            </a:r>
            <a:r>
              <a:rPr lang="en-GB" sz="2000" b="1" dirty="0" err="1"/>
              <a:t>setParameter</a:t>
            </a:r>
            <a:r>
              <a:rPr lang="en-GB" sz="2000" b="1" dirty="0"/>
              <a:t>(</a:t>
            </a:r>
            <a:r>
              <a:rPr lang="en-GB" sz="2000" b="1" dirty="0" err="1"/>
              <a:t>int</a:t>
            </a:r>
            <a:r>
              <a:rPr lang="en-GB" sz="2000" b="1" dirty="0"/>
              <a:t> position, Object value)</a:t>
            </a:r>
            <a:r>
              <a:rPr lang="en-GB" sz="2000" dirty="0"/>
              <a:t> it sets the value to the JDBC style query parameter.</a:t>
            </a:r>
          </a:p>
          <a:p>
            <a:r>
              <a:rPr lang="en-GB" sz="2000" b="1" dirty="0"/>
              <a:t>public Query </a:t>
            </a:r>
            <a:r>
              <a:rPr lang="en-GB" sz="2000" b="1" dirty="0" err="1"/>
              <a:t>setParameter</a:t>
            </a:r>
            <a:r>
              <a:rPr lang="en-GB" sz="2000" b="1" dirty="0"/>
              <a:t>(String name, Object value)</a:t>
            </a:r>
            <a:r>
              <a:rPr lang="en-GB" sz="2000" dirty="0"/>
              <a:t> it sets the value to a named query parameter.</a:t>
            </a:r>
          </a:p>
          <a:p>
            <a:pPr>
              <a:buNone/>
            </a:pPr>
            <a:r>
              <a:rPr lang="en-GB" dirty="0"/>
              <a:t/>
            </a:r>
            <a:br>
              <a:rPr lang="en-GB"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61</a:t>
            </a:fld>
            <a:endParaRPr lang="en-US"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endParaRPr lang="en-US" dirty="0"/>
          </a:p>
        </p:txBody>
      </p:sp>
      <p:sp>
        <p:nvSpPr>
          <p:cNvPr id="3" name="Content Placeholder 2"/>
          <p:cNvSpPr>
            <a:spLocks noGrp="1"/>
          </p:cNvSpPr>
          <p:nvPr>
            <p:ph idx="1"/>
          </p:nvPr>
        </p:nvSpPr>
        <p:spPr>
          <a:xfrm>
            <a:off x="838200" y="1825625"/>
            <a:ext cx="10901402" cy="4351338"/>
          </a:xfrm>
        </p:spPr>
        <p:txBody>
          <a:bodyPr/>
          <a:lstStyle/>
          <a:p>
            <a:r>
              <a:rPr lang="en-GB" u="sng" dirty="0"/>
              <a:t>Example of HQL to get all the records</a:t>
            </a:r>
          </a:p>
          <a:p>
            <a:r>
              <a:rPr lang="en-GB" dirty="0"/>
              <a:t>Query </a:t>
            </a:r>
            <a:r>
              <a:rPr lang="en-GB" dirty="0" err="1"/>
              <a:t>query</a:t>
            </a:r>
            <a:r>
              <a:rPr lang="en-GB" dirty="0"/>
              <a:t>=</a:t>
            </a:r>
            <a:r>
              <a:rPr lang="en-GB" dirty="0" err="1"/>
              <a:t>session.createQuery</a:t>
            </a:r>
            <a:r>
              <a:rPr lang="en-GB" dirty="0"/>
              <a:t>("from </a:t>
            </a:r>
            <a:r>
              <a:rPr lang="en-GB" dirty="0" err="1"/>
              <a:t>Emp</a:t>
            </a:r>
            <a:r>
              <a:rPr lang="en-GB" dirty="0"/>
              <a:t>");//here persistent class name is </a:t>
            </a:r>
            <a:r>
              <a:rPr lang="en-GB" dirty="0" err="1"/>
              <a:t>Emp</a:t>
            </a:r>
            <a:r>
              <a:rPr lang="en-GB" dirty="0"/>
              <a:t>  </a:t>
            </a:r>
          </a:p>
          <a:p>
            <a:r>
              <a:rPr lang="en-GB" dirty="0"/>
              <a:t>List </a:t>
            </a:r>
            <a:r>
              <a:rPr lang="en-GB" dirty="0" err="1"/>
              <a:t>list</a:t>
            </a:r>
            <a:r>
              <a:rPr lang="en-GB" dirty="0"/>
              <a:t>=</a:t>
            </a:r>
            <a:r>
              <a:rPr lang="en-GB" dirty="0" err="1"/>
              <a:t>query.list</a:t>
            </a:r>
            <a:r>
              <a:rPr lang="en-GB" dirty="0"/>
              <a:t>();  </a:t>
            </a:r>
          </a:p>
          <a:p>
            <a:r>
              <a:rPr lang="en-GB" u="sng" dirty="0"/>
              <a:t>Example of HQL to get records with pagination</a:t>
            </a:r>
          </a:p>
          <a:p>
            <a:r>
              <a:rPr lang="en-GB" dirty="0"/>
              <a:t>Query </a:t>
            </a:r>
            <a:r>
              <a:rPr lang="en-GB" dirty="0" err="1"/>
              <a:t>query</a:t>
            </a:r>
            <a:r>
              <a:rPr lang="en-GB" dirty="0"/>
              <a:t>=</a:t>
            </a:r>
            <a:r>
              <a:rPr lang="en-GB" dirty="0" err="1"/>
              <a:t>session.createQuery</a:t>
            </a:r>
            <a:r>
              <a:rPr lang="en-GB" dirty="0"/>
              <a:t>("from </a:t>
            </a:r>
            <a:r>
              <a:rPr lang="en-GB" dirty="0" err="1"/>
              <a:t>Emp</a:t>
            </a:r>
            <a:r>
              <a:rPr lang="en-GB" dirty="0"/>
              <a:t>");  </a:t>
            </a:r>
          </a:p>
          <a:p>
            <a:r>
              <a:rPr lang="en-GB" dirty="0" err="1"/>
              <a:t>query.setFirstResult</a:t>
            </a:r>
            <a:r>
              <a:rPr lang="en-GB" dirty="0"/>
              <a:t>(5);  </a:t>
            </a:r>
          </a:p>
          <a:p>
            <a:r>
              <a:rPr lang="en-GB" dirty="0" err="1"/>
              <a:t>query.setMaxResult</a:t>
            </a:r>
            <a:r>
              <a:rPr lang="en-GB" dirty="0"/>
              <a:t>(10);  </a:t>
            </a:r>
          </a:p>
          <a:p>
            <a:r>
              <a:rPr lang="en-GB" dirty="0"/>
              <a:t>List </a:t>
            </a:r>
            <a:r>
              <a:rPr lang="en-GB" dirty="0" err="1"/>
              <a:t>list</a:t>
            </a:r>
            <a:r>
              <a:rPr lang="en-GB" dirty="0"/>
              <a:t>=</a:t>
            </a:r>
            <a:r>
              <a:rPr lang="en-GB" dirty="0" err="1"/>
              <a:t>query.list</a:t>
            </a:r>
            <a:r>
              <a:rPr lang="en-GB" dirty="0"/>
              <a:t>();//will return the records from 5 to 10th number </a:t>
            </a:r>
          </a:p>
          <a:p>
            <a:endParaRPr lang="en-GB" dirty="0"/>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62</a:t>
            </a:fld>
            <a:endParaRPr lang="en-US"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63</a:t>
            </a:fld>
            <a:endParaRPr lang="en-US" altLang="en-US"/>
          </a:p>
        </p:txBody>
      </p:sp>
      <p:sp>
        <p:nvSpPr>
          <p:cNvPr id="6" name="Content Placeholder 5"/>
          <p:cNvSpPr>
            <a:spLocks noGrp="1"/>
          </p:cNvSpPr>
          <p:nvPr>
            <p:ph idx="1"/>
          </p:nvPr>
        </p:nvSpPr>
        <p:spPr/>
        <p:txBody>
          <a:bodyPr/>
          <a:lstStyle/>
          <a:p>
            <a:r>
              <a:rPr lang="en-US" u="sng" dirty="0"/>
              <a:t>Example of HQL update query</a:t>
            </a:r>
          </a:p>
          <a:p>
            <a:pPr>
              <a:spcBef>
                <a:spcPts val="0"/>
              </a:spcBef>
            </a:pPr>
            <a:r>
              <a:rPr lang="en-US" dirty="0"/>
              <a:t>Transaction </a:t>
            </a:r>
            <a:r>
              <a:rPr lang="en-US" dirty="0" err="1"/>
              <a:t>tx</a:t>
            </a:r>
            <a:r>
              <a:rPr lang="en-US" dirty="0"/>
              <a:t>=</a:t>
            </a:r>
            <a:r>
              <a:rPr lang="en-US" dirty="0" err="1"/>
              <a:t>session.beginTransaction</a:t>
            </a:r>
            <a:r>
              <a:rPr lang="en-US" dirty="0"/>
              <a:t>();  </a:t>
            </a:r>
          </a:p>
          <a:p>
            <a:pPr>
              <a:spcBef>
                <a:spcPts val="0"/>
              </a:spcBef>
            </a:pPr>
            <a:r>
              <a:rPr lang="en-US" dirty="0"/>
              <a:t>Query q=</a:t>
            </a:r>
            <a:r>
              <a:rPr lang="en-US" dirty="0" err="1"/>
              <a:t>session.createQuery</a:t>
            </a:r>
            <a:r>
              <a:rPr lang="en-US" dirty="0"/>
              <a:t>("update User set name=:n where id=:</a:t>
            </a:r>
            <a:r>
              <a:rPr lang="en-US" dirty="0" err="1"/>
              <a:t>i</a:t>
            </a:r>
            <a:r>
              <a:rPr lang="en-US" dirty="0"/>
              <a:t>");  </a:t>
            </a:r>
          </a:p>
          <a:p>
            <a:pPr>
              <a:spcBef>
                <a:spcPts val="0"/>
              </a:spcBef>
            </a:pPr>
            <a:r>
              <a:rPr lang="en-US" dirty="0" err="1"/>
              <a:t>q.setParameter</a:t>
            </a:r>
            <a:r>
              <a:rPr lang="en-US" dirty="0"/>
              <a:t>("</a:t>
            </a:r>
            <a:r>
              <a:rPr lang="en-US" dirty="0" err="1"/>
              <a:t>n","Udit</a:t>
            </a:r>
            <a:r>
              <a:rPr lang="en-US" dirty="0"/>
              <a:t> Kumar");  </a:t>
            </a:r>
          </a:p>
          <a:p>
            <a:pPr>
              <a:spcBef>
                <a:spcPts val="0"/>
              </a:spcBef>
            </a:pPr>
            <a:r>
              <a:rPr lang="en-US" dirty="0" err="1"/>
              <a:t>q.setParameter</a:t>
            </a:r>
            <a:r>
              <a:rPr lang="en-US" dirty="0"/>
              <a:t>("i",111);  </a:t>
            </a:r>
          </a:p>
          <a:p>
            <a:pPr>
              <a:spcBef>
                <a:spcPts val="0"/>
              </a:spcBef>
            </a:pPr>
            <a:r>
              <a:rPr lang="en-US" dirty="0"/>
              <a:t>  </a:t>
            </a:r>
          </a:p>
          <a:p>
            <a:pPr>
              <a:spcBef>
                <a:spcPts val="0"/>
              </a:spcBef>
            </a:pPr>
            <a:r>
              <a:rPr lang="en-US" b="1" dirty="0" err="1"/>
              <a:t>int</a:t>
            </a:r>
            <a:r>
              <a:rPr lang="en-US" dirty="0"/>
              <a:t> status=</a:t>
            </a:r>
            <a:r>
              <a:rPr lang="en-US" dirty="0" err="1"/>
              <a:t>q.executeUpdate</a:t>
            </a:r>
            <a:r>
              <a:rPr lang="en-US" dirty="0"/>
              <a:t>();  </a:t>
            </a:r>
          </a:p>
          <a:p>
            <a:pPr>
              <a:spcBef>
                <a:spcPts val="0"/>
              </a:spcBef>
            </a:pPr>
            <a:r>
              <a:rPr lang="en-US" dirty="0" err="1"/>
              <a:t>System.out.println</a:t>
            </a:r>
            <a:r>
              <a:rPr lang="en-US" dirty="0"/>
              <a:t>(status);  </a:t>
            </a:r>
          </a:p>
          <a:p>
            <a:pPr>
              <a:spcBef>
                <a:spcPts val="0"/>
              </a:spcBef>
            </a:pPr>
            <a:r>
              <a:rPr lang="en-US" dirty="0" err="1"/>
              <a:t>tx.commit</a:t>
            </a:r>
            <a:r>
              <a:rPr lang="en-US" dirty="0"/>
              <a:t>();  </a:t>
            </a:r>
          </a:p>
          <a:p>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endParaRPr lang="en-US" dirty="0"/>
          </a:p>
        </p:txBody>
      </p:sp>
      <p:sp>
        <p:nvSpPr>
          <p:cNvPr id="3" name="Content Placeholder 2"/>
          <p:cNvSpPr>
            <a:spLocks noGrp="1"/>
          </p:cNvSpPr>
          <p:nvPr>
            <p:ph idx="1"/>
          </p:nvPr>
        </p:nvSpPr>
        <p:spPr/>
        <p:txBody>
          <a:bodyPr/>
          <a:lstStyle/>
          <a:p>
            <a:r>
              <a:rPr lang="en-US" u="sng" dirty="0"/>
              <a:t>Example of HQL delete query</a:t>
            </a:r>
          </a:p>
          <a:p>
            <a:r>
              <a:rPr lang="en-US" dirty="0"/>
              <a:t>Query </a:t>
            </a:r>
            <a:r>
              <a:rPr lang="en-US" dirty="0" err="1"/>
              <a:t>query</a:t>
            </a:r>
            <a:r>
              <a:rPr lang="en-US" dirty="0"/>
              <a:t>=</a:t>
            </a:r>
            <a:r>
              <a:rPr lang="en-US" dirty="0" err="1"/>
              <a:t>session.createQuery</a:t>
            </a:r>
            <a:r>
              <a:rPr lang="en-US" dirty="0"/>
              <a:t>("delete from </a:t>
            </a:r>
            <a:r>
              <a:rPr lang="en-US" dirty="0" err="1"/>
              <a:t>Emp</a:t>
            </a:r>
            <a:r>
              <a:rPr lang="en-US" dirty="0"/>
              <a:t> where id=100");  //specifying class name (</a:t>
            </a:r>
            <a:r>
              <a:rPr lang="en-US" dirty="0" err="1"/>
              <a:t>Emp</a:t>
            </a:r>
            <a:r>
              <a:rPr lang="en-US" dirty="0"/>
              <a:t>) not </a:t>
            </a:r>
            <a:r>
              <a:rPr lang="en-US" dirty="0" err="1"/>
              <a:t>tablename</a:t>
            </a:r>
            <a:r>
              <a:rPr lang="en-US" dirty="0"/>
              <a:t>  </a:t>
            </a:r>
          </a:p>
          <a:p>
            <a:r>
              <a:rPr lang="en-US" dirty="0" err="1"/>
              <a:t>query.executeUpdate</a:t>
            </a:r>
            <a:r>
              <a:rPr lang="en-US" dirty="0"/>
              <a:t>();  </a:t>
            </a:r>
          </a:p>
          <a:p>
            <a:r>
              <a:rPr lang="en-GB" u="sng" dirty="0"/>
              <a:t>HQL with Aggregate functions</a:t>
            </a:r>
          </a:p>
          <a:p>
            <a:r>
              <a:rPr lang="en-GB" dirty="0"/>
              <a:t>call </a:t>
            </a:r>
            <a:r>
              <a:rPr lang="en-GB" dirty="0" err="1"/>
              <a:t>avg</a:t>
            </a:r>
            <a:r>
              <a:rPr lang="en-GB" dirty="0"/>
              <a:t>(), min(), max() etc. aggregate functions by HQL.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64</a:t>
            </a:fld>
            <a:endParaRPr lang="en-US"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endParaRPr lang="en-US" dirty="0"/>
          </a:p>
        </p:txBody>
      </p:sp>
      <p:sp>
        <p:nvSpPr>
          <p:cNvPr id="3" name="Content Placeholder 2"/>
          <p:cNvSpPr>
            <a:spLocks noGrp="1"/>
          </p:cNvSpPr>
          <p:nvPr>
            <p:ph idx="1"/>
          </p:nvPr>
        </p:nvSpPr>
        <p:spPr/>
        <p:txBody>
          <a:bodyPr/>
          <a:lstStyle/>
          <a:p>
            <a:r>
              <a:rPr lang="en-US" sz="1800" b="1" dirty="0"/>
              <a:t> </a:t>
            </a:r>
            <a:r>
              <a:rPr lang="en-GB" sz="1800" u="sng" dirty="0"/>
              <a:t>Example to get total salary of all the employees</a:t>
            </a:r>
          </a:p>
          <a:p>
            <a:r>
              <a:rPr lang="en-GB" sz="1800" dirty="0"/>
              <a:t>Query q=</a:t>
            </a:r>
            <a:r>
              <a:rPr lang="en-GB" sz="1800" dirty="0" err="1"/>
              <a:t>session.createQuery</a:t>
            </a:r>
            <a:r>
              <a:rPr lang="en-GB" sz="1800" dirty="0"/>
              <a:t>("select sum(salary) from </a:t>
            </a:r>
            <a:r>
              <a:rPr lang="en-GB" sz="1800" dirty="0" err="1"/>
              <a:t>Emp</a:t>
            </a:r>
            <a:r>
              <a:rPr lang="en-GB" sz="1800" dirty="0"/>
              <a:t>");  </a:t>
            </a:r>
          </a:p>
          <a:p>
            <a:r>
              <a:rPr lang="en-GB" sz="1800" dirty="0"/>
              <a:t>List&lt;Integer&gt; list=</a:t>
            </a:r>
            <a:r>
              <a:rPr lang="en-GB" sz="1800" dirty="0" err="1"/>
              <a:t>q.list</a:t>
            </a:r>
            <a:r>
              <a:rPr lang="en-GB" sz="1800" dirty="0"/>
              <a:t>();  </a:t>
            </a:r>
          </a:p>
          <a:p>
            <a:r>
              <a:rPr lang="en-GB" sz="1800" dirty="0" err="1"/>
              <a:t>System.out.println</a:t>
            </a:r>
            <a:r>
              <a:rPr lang="en-GB" sz="1800" dirty="0"/>
              <a:t>(</a:t>
            </a:r>
            <a:r>
              <a:rPr lang="en-GB" sz="1800" dirty="0" err="1"/>
              <a:t>list.get</a:t>
            </a:r>
            <a:r>
              <a:rPr lang="en-GB" sz="1800" dirty="0"/>
              <a:t>(0));  </a:t>
            </a:r>
          </a:p>
          <a:p>
            <a:r>
              <a:rPr lang="en-GB" sz="1800" u="sng" dirty="0"/>
              <a:t>Example to get maximum salary of employee</a:t>
            </a:r>
          </a:p>
          <a:p>
            <a:r>
              <a:rPr lang="en-GB" sz="1800" dirty="0"/>
              <a:t>Query q=</a:t>
            </a:r>
            <a:r>
              <a:rPr lang="en-GB" sz="1800" dirty="0" err="1"/>
              <a:t>session.createQuery</a:t>
            </a:r>
            <a:r>
              <a:rPr lang="en-GB" sz="1800" dirty="0"/>
              <a:t>("select max(salary) from </a:t>
            </a:r>
            <a:r>
              <a:rPr lang="en-GB" sz="1800" dirty="0" err="1"/>
              <a:t>Emp</a:t>
            </a:r>
            <a:r>
              <a:rPr lang="en-GB" sz="1800" dirty="0"/>
              <a:t>");  </a:t>
            </a:r>
          </a:p>
          <a:p>
            <a:r>
              <a:rPr lang="en-GB" sz="1800" u="sng" dirty="0"/>
              <a:t>Example to get minimum salary of employee</a:t>
            </a:r>
          </a:p>
          <a:p>
            <a:r>
              <a:rPr lang="en-GB" sz="1800" dirty="0"/>
              <a:t>Query q=</a:t>
            </a:r>
            <a:r>
              <a:rPr lang="en-GB" sz="1800" dirty="0" err="1"/>
              <a:t>session.createQuery</a:t>
            </a:r>
            <a:r>
              <a:rPr lang="en-GB" sz="1800" dirty="0"/>
              <a:t>("select min(salary) from </a:t>
            </a:r>
            <a:r>
              <a:rPr lang="en-GB" sz="1800" dirty="0" err="1"/>
              <a:t>Emp</a:t>
            </a:r>
            <a:r>
              <a:rPr lang="en-GB" sz="1800" dirty="0"/>
              <a:t>");  </a:t>
            </a:r>
          </a:p>
          <a:p>
            <a:r>
              <a:rPr lang="en-GB" sz="1800" u="sng" dirty="0"/>
              <a:t>Example to count total number of employee ID</a:t>
            </a:r>
          </a:p>
          <a:p>
            <a:r>
              <a:rPr lang="en-GB" sz="1800" dirty="0"/>
              <a:t>Query q=</a:t>
            </a:r>
            <a:r>
              <a:rPr lang="en-GB" sz="1800" dirty="0" err="1"/>
              <a:t>session.createQuery</a:t>
            </a:r>
            <a:r>
              <a:rPr lang="en-GB" sz="1800" dirty="0"/>
              <a:t>("select count(id) from </a:t>
            </a:r>
            <a:r>
              <a:rPr lang="en-GB" sz="1800" dirty="0" err="1"/>
              <a:t>Emp</a:t>
            </a:r>
            <a:r>
              <a:rPr lang="en-GB" sz="1800" dirty="0"/>
              <a:t>");  </a:t>
            </a:r>
          </a:p>
          <a:p>
            <a:r>
              <a:rPr lang="en-GB" sz="1800" dirty="0"/>
              <a:t>Example to get average salary of each employees</a:t>
            </a:r>
          </a:p>
          <a:p>
            <a:r>
              <a:rPr lang="en-GB" sz="1800" dirty="0"/>
              <a:t>Query q=</a:t>
            </a:r>
            <a:r>
              <a:rPr lang="en-GB" sz="1800" dirty="0" err="1"/>
              <a:t>session.createQuery</a:t>
            </a:r>
            <a:r>
              <a:rPr lang="en-GB" sz="1800" dirty="0"/>
              <a:t>("select </a:t>
            </a:r>
            <a:r>
              <a:rPr lang="en-GB" sz="1800" dirty="0" err="1"/>
              <a:t>avg</a:t>
            </a:r>
            <a:r>
              <a:rPr lang="en-GB" sz="1800" dirty="0"/>
              <a:t>(salary) from </a:t>
            </a:r>
            <a:r>
              <a:rPr lang="en-GB" sz="1800" dirty="0" err="1"/>
              <a:t>Emp</a:t>
            </a:r>
            <a:r>
              <a:rPr lang="en-GB" sz="1800" dirty="0"/>
              <a:t>");  </a:t>
            </a:r>
          </a:p>
          <a:p>
            <a:pPr>
              <a:spcBef>
                <a:spcPts val="0"/>
              </a:spcBef>
              <a:buNone/>
            </a:pPr>
            <a:endParaRPr lang="en-US" sz="1800" dirty="0"/>
          </a:p>
          <a:p>
            <a:pPr>
              <a:spcBef>
                <a:spcPts val="0"/>
              </a:spcBef>
              <a:buNone/>
            </a:pPr>
            <a:r>
              <a:rPr lang="en-US" sz="1800" dirty="0"/>
              <a:t>   </a:t>
            </a:r>
          </a:p>
          <a:p>
            <a:pPr>
              <a:spcBef>
                <a:spcPts val="0"/>
              </a:spcBef>
            </a:pPr>
            <a:endParaRPr lang="en-US" sz="18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65</a:t>
            </a:fld>
            <a:endParaRPr lang="en-US"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HCQL</a:t>
            </a:r>
          </a:p>
        </p:txBody>
      </p:sp>
      <p:sp>
        <p:nvSpPr>
          <p:cNvPr id="6" name="Subtitle 5"/>
          <p:cNvSpPr>
            <a:spLocks noGrp="1"/>
          </p:cNvSpPr>
          <p:nvPr>
            <p:ph type="subTitle" idx="1"/>
          </p:nvPr>
        </p:nvSpPr>
        <p:spPr/>
        <p:txBody>
          <a:bodyPr/>
          <a:lstStyle/>
          <a:p>
            <a:r>
              <a:rPr lang="en-US" dirty="0"/>
              <a:t>Hibernate Criteria Query Language</a:t>
            </a:r>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66</a:t>
            </a:fld>
            <a:endParaRPr lang="en-US"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HCQL - Definition</a:t>
            </a:r>
          </a:p>
        </p:txBody>
      </p:sp>
      <p:sp>
        <p:nvSpPr>
          <p:cNvPr id="3" name="Content Placeholder 2"/>
          <p:cNvSpPr>
            <a:spLocks noGrp="1"/>
          </p:cNvSpPr>
          <p:nvPr>
            <p:ph idx="1"/>
          </p:nvPr>
        </p:nvSpPr>
        <p:spPr>
          <a:xfrm>
            <a:off x="838200" y="1571612"/>
            <a:ext cx="10515600" cy="4605351"/>
          </a:xfrm>
        </p:spPr>
        <p:txBody>
          <a:bodyPr/>
          <a:lstStyle/>
          <a:p>
            <a:r>
              <a:rPr lang="en-GB" dirty="0"/>
              <a:t>The Hibernate Criteria Query Language (HCQL) is used to fetch the records based on the specific criteria. The Criteria interface provides methods to apply criteria such as </a:t>
            </a:r>
            <a:r>
              <a:rPr lang="en-GB" dirty="0" err="1"/>
              <a:t>retreiving</a:t>
            </a:r>
            <a:r>
              <a:rPr lang="en-GB" dirty="0"/>
              <a:t> all the records of table whose salary is greater than 50000 etc.</a:t>
            </a:r>
          </a:p>
          <a:p>
            <a:r>
              <a:rPr lang="en-GB" u="sng" dirty="0"/>
              <a:t>Advantage of HCQL</a:t>
            </a:r>
          </a:p>
          <a:p>
            <a:r>
              <a:rPr lang="en-GB" dirty="0"/>
              <a:t>The HCQL provides methods to add criteria, so it is </a:t>
            </a:r>
            <a:r>
              <a:rPr lang="en-GB" b="1" dirty="0"/>
              <a:t>easy</a:t>
            </a:r>
            <a:r>
              <a:rPr lang="en-GB" dirty="0"/>
              <a:t> for the java programmer to add criteria. The java programmer is able to add many criteria on a query.</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67</a:t>
            </a:fld>
            <a:endParaRPr lang="en-US"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63611"/>
          </a:xfrm>
        </p:spPr>
        <p:txBody>
          <a:bodyPr/>
          <a:lstStyle/>
          <a:p>
            <a:r>
              <a:rPr lang="en-GB" dirty="0"/>
              <a:t>Criteria Interface</a:t>
            </a:r>
          </a:p>
        </p:txBody>
      </p:sp>
      <p:sp>
        <p:nvSpPr>
          <p:cNvPr id="3" name="Content Placeholder 2"/>
          <p:cNvSpPr>
            <a:spLocks noGrp="1"/>
          </p:cNvSpPr>
          <p:nvPr>
            <p:ph idx="1"/>
          </p:nvPr>
        </p:nvSpPr>
        <p:spPr>
          <a:xfrm>
            <a:off x="838200" y="1571612"/>
            <a:ext cx="10515600" cy="4605351"/>
          </a:xfrm>
        </p:spPr>
        <p:txBody>
          <a:bodyPr/>
          <a:lstStyle/>
          <a:p>
            <a:r>
              <a:rPr lang="en-GB" dirty="0"/>
              <a:t>The Criteria interface provides many methods to specify criteria. The object of Criteria can be obtained by calling the </a:t>
            </a:r>
            <a:r>
              <a:rPr lang="en-GB" b="1" dirty="0" err="1"/>
              <a:t>createCriteria</a:t>
            </a:r>
            <a:r>
              <a:rPr lang="en-GB" b="1" dirty="0"/>
              <a:t>()</a:t>
            </a:r>
            <a:r>
              <a:rPr lang="en-GB" dirty="0"/>
              <a:t> method of Session interface.</a:t>
            </a:r>
          </a:p>
          <a:p>
            <a:r>
              <a:rPr lang="en-GB" b="1" dirty="0"/>
              <a:t>Syntax of </a:t>
            </a:r>
            <a:r>
              <a:rPr lang="en-GB" b="1" dirty="0" err="1"/>
              <a:t>createCriteria</a:t>
            </a:r>
            <a:r>
              <a:rPr lang="en-GB" b="1" dirty="0"/>
              <a:t>() method of Session interface</a:t>
            </a:r>
          </a:p>
          <a:p>
            <a:r>
              <a:rPr lang="en-GB" b="1" dirty="0"/>
              <a:t>public</a:t>
            </a:r>
            <a:r>
              <a:rPr lang="en-GB" dirty="0"/>
              <a:t> Criteria </a:t>
            </a:r>
            <a:r>
              <a:rPr lang="en-GB" dirty="0" err="1"/>
              <a:t>createCriteria</a:t>
            </a:r>
            <a:r>
              <a:rPr lang="en-GB" dirty="0"/>
              <a:t>(Class c)  </a:t>
            </a:r>
          </a:p>
          <a:p>
            <a:r>
              <a:rPr lang="en-GB" dirty="0"/>
              <a:t>The </a:t>
            </a:r>
            <a:r>
              <a:rPr lang="en-GB" u="sng" dirty="0"/>
              <a:t>commonly used methods of Criteria interface </a:t>
            </a:r>
            <a:r>
              <a:rPr lang="en-GB" dirty="0"/>
              <a:t>are as follows:</a:t>
            </a:r>
          </a:p>
          <a:p>
            <a:r>
              <a:rPr lang="en-GB" sz="2000" b="1" dirty="0"/>
              <a:t>public Criteria add(Criterion c)</a:t>
            </a:r>
            <a:r>
              <a:rPr lang="en-GB" sz="2000" dirty="0"/>
              <a:t> is used to add restrictions.</a:t>
            </a:r>
          </a:p>
          <a:p>
            <a:r>
              <a:rPr lang="en-GB" sz="2000" b="1" dirty="0"/>
              <a:t>public Criteria </a:t>
            </a:r>
            <a:r>
              <a:rPr lang="en-GB" sz="2000" b="1" dirty="0" err="1"/>
              <a:t>addOrder</a:t>
            </a:r>
            <a:r>
              <a:rPr lang="en-GB" sz="2000" b="1" dirty="0"/>
              <a:t>(Order o)</a:t>
            </a:r>
            <a:r>
              <a:rPr lang="en-GB" sz="2000" dirty="0"/>
              <a:t> specifies ordering.</a:t>
            </a:r>
          </a:p>
          <a:p>
            <a:r>
              <a:rPr lang="en-GB" sz="2000" b="1" dirty="0"/>
              <a:t>public Criteria </a:t>
            </a:r>
            <a:r>
              <a:rPr lang="en-GB" sz="2000" b="1" dirty="0" err="1"/>
              <a:t>setFirstResult</a:t>
            </a:r>
            <a:r>
              <a:rPr lang="en-GB" sz="2000" b="1" dirty="0"/>
              <a:t>(</a:t>
            </a:r>
            <a:r>
              <a:rPr lang="en-GB" sz="2000" b="1" dirty="0" err="1"/>
              <a:t>int</a:t>
            </a:r>
            <a:r>
              <a:rPr lang="en-GB" sz="2000" b="1" dirty="0"/>
              <a:t> </a:t>
            </a:r>
            <a:r>
              <a:rPr lang="en-GB" sz="2000" b="1" dirty="0" err="1"/>
              <a:t>firstResult</a:t>
            </a:r>
            <a:r>
              <a:rPr lang="en-GB" sz="2000" b="1" dirty="0"/>
              <a:t>)</a:t>
            </a:r>
            <a:r>
              <a:rPr lang="en-GB" sz="2000" dirty="0"/>
              <a:t> specifies the first number of record to be </a:t>
            </a:r>
            <a:r>
              <a:rPr lang="en-GB" sz="2000" dirty="0" err="1"/>
              <a:t>retreived</a:t>
            </a:r>
            <a:r>
              <a:rPr lang="en-GB" sz="2000" dirty="0"/>
              <a:t>.</a:t>
            </a:r>
          </a:p>
          <a:p>
            <a:r>
              <a:rPr lang="en-GB" sz="2000" b="1" dirty="0"/>
              <a:t>public Criteria </a:t>
            </a:r>
            <a:r>
              <a:rPr lang="en-GB" sz="2000" b="1" dirty="0" err="1"/>
              <a:t>setMaxResult</a:t>
            </a:r>
            <a:r>
              <a:rPr lang="en-GB" sz="2000" b="1" dirty="0"/>
              <a:t>(</a:t>
            </a:r>
            <a:r>
              <a:rPr lang="en-GB" sz="2000" b="1" dirty="0" err="1"/>
              <a:t>int</a:t>
            </a:r>
            <a:r>
              <a:rPr lang="en-GB" sz="2000" b="1" dirty="0"/>
              <a:t> </a:t>
            </a:r>
            <a:r>
              <a:rPr lang="en-GB" sz="2000" b="1" dirty="0" err="1"/>
              <a:t>totalResult</a:t>
            </a:r>
            <a:r>
              <a:rPr lang="en-GB" sz="2000" b="1" dirty="0"/>
              <a:t>)</a:t>
            </a:r>
            <a:r>
              <a:rPr lang="en-GB" sz="2000" dirty="0"/>
              <a:t> specifies the total number of records to be </a:t>
            </a:r>
            <a:r>
              <a:rPr lang="en-GB" sz="2000" dirty="0" err="1"/>
              <a:t>retreived</a:t>
            </a:r>
            <a:r>
              <a:rPr lang="en-GB" sz="2000" dirty="0"/>
              <a:t>.</a:t>
            </a:r>
          </a:p>
          <a:p>
            <a:r>
              <a:rPr lang="en-GB" sz="2000" b="1" dirty="0"/>
              <a:t>public List </a:t>
            </a:r>
            <a:r>
              <a:rPr lang="en-GB" sz="2000" b="1" dirty="0" err="1"/>
              <a:t>list</a:t>
            </a:r>
            <a:r>
              <a:rPr lang="en-GB" sz="2000" b="1" dirty="0"/>
              <a:t>()</a:t>
            </a:r>
            <a:r>
              <a:rPr lang="en-GB" sz="2000" dirty="0"/>
              <a:t> returns list containing object.</a:t>
            </a:r>
          </a:p>
          <a:p>
            <a:r>
              <a:rPr lang="en-GB" sz="2000" b="1" dirty="0"/>
              <a:t>public Criteria </a:t>
            </a:r>
            <a:r>
              <a:rPr lang="en-GB" sz="2000" b="1" dirty="0" err="1"/>
              <a:t>setProjection</a:t>
            </a:r>
            <a:r>
              <a:rPr lang="en-GB" sz="2000" b="1" dirty="0"/>
              <a:t>(Projection </a:t>
            </a:r>
            <a:r>
              <a:rPr lang="en-GB" sz="2000" b="1" dirty="0" err="1"/>
              <a:t>projection</a:t>
            </a:r>
            <a:r>
              <a:rPr lang="en-GB" sz="2000" b="1" dirty="0"/>
              <a:t>)</a:t>
            </a:r>
            <a:r>
              <a:rPr lang="en-GB" sz="2000" dirty="0"/>
              <a:t> specifies the projection.</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68</a:t>
            </a:fld>
            <a:endParaRPr lang="en-US"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Restrictions class</a:t>
            </a:r>
          </a:p>
        </p:txBody>
      </p:sp>
      <p:sp>
        <p:nvSpPr>
          <p:cNvPr id="3" name="Content Placeholder 2"/>
          <p:cNvSpPr>
            <a:spLocks noGrp="1"/>
          </p:cNvSpPr>
          <p:nvPr>
            <p:ph idx="1"/>
          </p:nvPr>
        </p:nvSpPr>
        <p:spPr>
          <a:xfrm>
            <a:off x="838200" y="1571612"/>
            <a:ext cx="10515600" cy="4605351"/>
          </a:xfrm>
        </p:spPr>
        <p:txBody>
          <a:bodyPr/>
          <a:lstStyle/>
          <a:p>
            <a:r>
              <a:rPr lang="en-GB" dirty="0"/>
              <a:t>Restrictions class provides methods that can be used as Criterion. The commonly used methods of Restrictions class are as follows:</a:t>
            </a:r>
          </a:p>
          <a:p>
            <a:r>
              <a:rPr lang="en-GB" sz="2000" b="1" dirty="0"/>
              <a:t>public static </a:t>
            </a:r>
            <a:r>
              <a:rPr lang="en-GB" sz="2000" b="1" dirty="0" err="1"/>
              <a:t>SimpleExpression</a:t>
            </a:r>
            <a:r>
              <a:rPr lang="en-GB" sz="2000" b="1" dirty="0"/>
              <a:t> </a:t>
            </a:r>
            <a:r>
              <a:rPr lang="en-GB" sz="2000" b="1" dirty="0" err="1"/>
              <a:t>lt</a:t>
            </a:r>
            <a:r>
              <a:rPr lang="en-GB" sz="2000" b="1" dirty="0"/>
              <a:t>(String </a:t>
            </a:r>
            <a:r>
              <a:rPr lang="en-GB" sz="2000" b="1" dirty="0" err="1"/>
              <a:t>propertyName,Object</a:t>
            </a:r>
            <a:r>
              <a:rPr lang="en-GB" sz="2000" b="1" dirty="0"/>
              <a:t> value)</a:t>
            </a:r>
            <a:r>
              <a:rPr lang="en-GB" sz="2000" dirty="0"/>
              <a:t> sets the </a:t>
            </a:r>
            <a:r>
              <a:rPr lang="en-GB" sz="2000" b="1" dirty="0"/>
              <a:t>less than</a:t>
            </a:r>
            <a:r>
              <a:rPr lang="en-GB" sz="2000" dirty="0"/>
              <a:t> constraint to the given property.</a:t>
            </a:r>
          </a:p>
          <a:p>
            <a:r>
              <a:rPr lang="en-GB" sz="2000" b="1" dirty="0"/>
              <a:t>public static </a:t>
            </a:r>
            <a:r>
              <a:rPr lang="en-GB" sz="2000" b="1" dirty="0" err="1"/>
              <a:t>SimpleExpression</a:t>
            </a:r>
            <a:r>
              <a:rPr lang="en-GB" sz="2000" b="1" dirty="0"/>
              <a:t> le(String </a:t>
            </a:r>
            <a:r>
              <a:rPr lang="en-GB" sz="2000" b="1" dirty="0" err="1"/>
              <a:t>propertyName,Object</a:t>
            </a:r>
            <a:r>
              <a:rPr lang="en-GB" sz="2000" b="1" dirty="0"/>
              <a:t> value)</a:t>
            </a:r>
            <a:r>
              <a:rPr lang="en-GB" sz="2000" dirty="0"/>
              <a:t> sets the </a:t>
            </a:r>
            <a:r>
              <a:rPr lang="en-GB" sz="2000" b="1" dirty="0"/>
              <a:t>less than or equal</a:t>
            </a:r>
            <a:r>
              <a:rPr lang="en-GB" sz="2000" dirty="0"/>
              <a:t> constraint to the given property.</a:t>
            </a:r>
          </a:p>
          <a:p>
            <a:r>
              <a:rPr lang="en-GB" sz="2000" b="1" dirty="0"/>
              <a:t>public static </a:t>
            </a:r>
            <a:r>
              <a:rPr lang="en-GB" sz="2000" b="1" dirty="0" err="1"/>
              <a:t>SimpleExpression</a:t>
            </a:r>
            <a:r>
              <a:rPr lang="en-GB" sz="2000" b="1" dirty="0"/>
              <a:t> </a:t>
            </a:r>
            <a:r>
              <a:rPr lang="en-GB" sz="2000" b="1" dirty="0" err="1"/>
              <a:t>gt</a:t>
            </a:r>
            <a:r>
              <a:rPr lang="en-GB" sz="2000" b="1" dirty="0"/>
              <a:t>(String </a:t>
            </a:r>
            <a:r>
              <a:rPr lang="en-GB" sz="2000" b="1" dirty="0" err="1"/>
              <a:t>propertyName,Object</a:t>
            </a:r>
            <a:r>
              <a:rPr lang="en-GB" sz="2000" b="1" dirty="0"/>
              <a:t> value)</a:t>
            </a:r>
            <a:r>
              <a:rPr lang="en-GB" sz="2000" dirty="0"/>
              <a:t> sets the </a:t>
            </a:r>
            <a:r>
              <a:rPr lang="en-GB" sz="2000" b="1" dirty="0"/>
              <a:t>greater than</a:t>
            </a:r>
            <a:r>
              <a:rPr lang="en-GB" sz="2000" dirty="0"/>
              <a:t> constraint to the given property.</a:t>
            </a:r>
          </a:p>
          <a:p>
            <a:r>
              <a:rPr lang="en-GB" sz="2000" b="1" dirty="0"/>
              <a:t>public static </a:t>
            </a:r>
            <a:r>
              <a:rPr lang="en-GB" sz="2000" b="1" dirty="0" err="1"/>
              <a:t>SimpleExpression</a:t>
            </a:r>
            <a:r>
              <a:rPr lang="en-GB" sz="2000" b="1" dirty="0"/>
              <a:t> </a:t>
            </a:r>
            <a:r>
              <a:rPr lang="en-GB" sz="2000" b="1" dirty="0" err="1"/>
              <a:t>ge</a:t>
            </a:r>
            <a:r>
              <a:rPr lang="en-GB" sz="2000" b="1" dirty="0"/>
              <a:t>(String </a:t>
            </a:r>
            <a:r>
              <a:rPr lang="en-GB" sz="2000" b="1" dirty="0" err="1"/>
              <a:t>propertyName,Object</a:t>
            </a:r>
            <a:r>
              <a:rPr lang="en-GB" sz="2000" b="1" dirty="0"/>
              <a:t> value)</a:t>
            </a:r>
            <a:r>
              <a:rPr lang="en-GB" sz="2000" dirty="0"/>
              <a:t> sets the </a:t>
            </a:r>
            <a:r>
              <a:rPr lang="en-GB" sz="2000" b="1" dirty="0"/>
              <a:t>greater than or equal</a:t>
            </a:r>
            <a:r>
              <a:rPr lang="en-GB" sz="2000" dirty="0"/>
              <a:t> than constraint to the given property.</a:t>
            </a:r>
          </a:p>
          <a:p>
            <a:r>
              <a:rPr lang="en-GB" sz="2000" b="1" dirty="0"/>
              <a:t>public static </a:t>
            </a:r>
            <a:r>
              <a:rPr lang="en-GB" sz="2000" b="1" dirty="0" err="1"/>
              <a:t>SimpleExpression</a:t>
            </a:r>
            <a:r>
              <a:rPr lang="en-GB" sz="2000" b="1" dirty="0"/>
              <a:t> ne(String </a:t>
            </a:r>
            <a:r>
              <a:rPr lang="en-GB" sz="2000" b="1" dirty="0" err="1"/>
              <a:t>propertyName,Object</a:t>
            </a:r>
            <a:r>
              <a:rPr lang="en-GB" sz="2000" b="1" dirty="0"/>
              <a:t> value)</a:t>
            </a:r>
            <a:r>
              <a:rPr lang="en-GB" sz="2000" dirty="0"/>
              <a:t> sets the </a:t>
            </a:r>
            <a:r>
              <a:rPr lang="en-GB" sz="2000" b="1" dirty="0"/>
              <a:t>not equal</a:t>
            </a:r>
            <a:r>
              <a:rPr lang="en-GB" sz="2000" dirty="0"/>
              <a:t> constraint to the given property.</a:t>
            </a:r>
          </a:p>
          <a:p>
            <a:r>
              <a:rPr lang="en-GB" sz="2000" b="1" dirty="0"/>
              <a:t>public static </a:t>
            </a:r>
            <a:r>
              <a:rPr lang="en-GB" sz="2000" b="1" dirty="0" err="1"/>
              <a:t>SimpleExpression</a:t>
            </a:r>
            <a:r>
              <a:rPr lang="en-GB" sz="2000" b="1" dirty="0"/>
              <a:t> </a:t>
            </a:r>
            <a:r>
              <a:rPr lang="en-GB" sz="2000" b="1" dirty="0" err="1"/>
              <a:t>eq</a:t>
            </a:r>
            <a:r>
              <a:rPr lang="en-GB" sz="2000" b="1" dirty="0"/>
              <a:t>(String </a:t>
            </a:r>
            <a:r>
              <a:rPr lang="en-GB" sz="2000" b="1" dirty="0" err="1"/>
              <a:t>propertyName,Object</a:t>
            </a:r>
            <a:r>
              <a:rPr lang="en-GB" sz="2000" b="1" dirty="0"/>
              <a:t> value)</a:t>
            </a:r>
            <a:r>
              <a:rPr lang="en-GB" sz="2000" dirty="0"/>
              <a:t> sets the </a:t>
            </a:r>
            <a:r>
              <a:rPr lang="en-GB" sz="2000" b="1" dirty="0"/>
              <a:t>equal</a:t>
            </a:r>
            <a:r>
              <a:rPr lang="en-GB" sz="2000" dirty="0"/>
              <a:t> constraint to the given property.</a:t>
            </a:r>
          </a:p>
          <a:p>
            <a:r>
              <a:rPr lang="en-GB" sz="2000" b="1" dirty="0"/>
              <a:t>public static Criterion between(String </a:t>
            </a:r>
            <a:r>
              <a:rPr lang="en-GB" sz="2000" b="1" dirty="0" err="1"/>
              <a:t>propertyName</a:t>
            </a:r>
            <a:r>
              <a:rPr lang="en-GB" sz="2000" b="1" dirty="0"/>
              <a:t>, Object low, Object high)</a:t>
            </a:r>
            <a:r>
              <a:rPr lang="en-GB" sz="2000" dirty="0"/>
              <a:t> sets the </a:t>
            </a:r>
            <a:r>
              <a:rPr lang="en-GB" sz="2000" b="1" dirty="0"/>
              <a:t>between</a:t>
            </a:r>
            <a:r>
              <a:rPr lang="en-GB" sz="2000" dirty="0"/>
              <a:t> constraint.</a:t>
            </a:r>
          </a:p>
          <a:p>
            <a:r>
              <a:rPr lang="en-GB" sz="2000" b="1" dirty="0"/>
              <a:t>public static </a:t>
            </a:r>
            <a:r>
              <a:rPr lang="en-GB" sz="2000" b="1" dirty="0" err="1"/>
              <a:t>SimpleExpression</a:t>
            </a:r>
            <a:r>
              <a:rPr lang="en-GB" sz="2000" b="1" dirty="0"/>
              <a:t> like(String </a:t>
            </a:r>
            <a:r>
              <a:rPr lang="en-GB" sz="2000" b="1" dirty="0" err="1"/>
              <a:t>propertyName</a:t>
            </a:r>
            <a:r>
              <a:rPr lang="en-GB" sz="2000" b="1" dirty="0"/>
              <a:t>, Object value)</a:t>
            </a:r>
            <a:r>
              <a:rPr lang="en-GB" sz="2000" dirty="0"/>
              <a:t> sets the </a:t>
            </a:r>
            <a:r>
              <a:rPr lang="en-GB" sz="2000" b="1" dirty="0"/>
              <a:t>like</a:t>
            </a:r>
            <a:r>
              <a:rPr lang="en-GB" sz="2000" dirty="0"/>
              <a:t> constraint to the given property.</a:t>
            </a:r>
          </a:p>
          <a:p>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69</a:t>
            </a:fld>
            <a:endParaRPr lang="en-US"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796" y="44701"/>
            <a:ext cx="10515600" cy="1325563"/>
          </a:xfrm>
        </p:spPr>
        <p:txBody>
          <a:bodyPr/>
          <a:lstStyle/>
          <a:p>
            <a:r>
              <a:rPr lang="en-GB" dirty="0"/>
              <a:t>Problems  between object link with table</a:t>
            </a:r>
            <a:endParaRPr lang="en-US" dirty="0"/>
          </a:p>
        </p:txBody>
      </p:sp>
      <p:sp>
        <p:nvSpPr>
          <p:cNvPr id="3" name="Content Placeholder 2"/>
          <p:cNvSpPr>
            <a:spLocks noGrp="1"/>
          </p:cNvSpPr>
          <p:nvPr>
            <p:ph idx="1"/>
          </p:nvPr>
        </p:nvSpPr>
        <p:spPr>
          <a:xfrm>
            <a:off x="191344" y="1202999"/>
            <a:ext cx="10515600" cy="4351338"/>
          </a:xfrm>
        </p:spPr>
        <p:txBody>
          <a:bodyPr/>
          <a:lstStyle/>
          <a:p>
            <a:r>
              <a:rPr lang="en-GB" dirty="0"/>
              <a:t>modify the design </a:t>
            </a:r>
            <a:endParaRPr lang="en-GB" dirty="0" smtClean="0"/>
          </a:p>
          <a:p>
            <a:pPr marL="0" indent="0">
              <a:buNone/>
            </a:pPr>
            <a:r>
              <a:rPr lang="en-GB" dirty="0" smtClean="0"/>
              <a:t>of  </a:t>
            </a:r>
            <a:r>
              <a:rPr lang="en-GB" dirty="0"/>
              <a:t>database after </a:t>
            </a:r>
            <a:endParaRPr lang="en-GB" dirty="0" smtClean="0"/>
          </a:p>
          <a:p>
            <a:pPr marL="0" indent="0">
              <a:buNone/>
            </a:pPr>
            <a:r>
              <a:rPr lang="en-GB" dirty="0" smtClean="0"/>
              <a:t>having </a:t>
            </a:r>
            <a:r>
              <a:rPr lang="en-GB" dirty="0"/>
              <a:t>developed a </a:t>
            </a:r>
            <a:endParaRPr lang="en-GB" dirty="0" smtClean="0"/>
          </a:p>
          <a:p>
            <a:pPr marL="0" indent="0">
              <a:buNone/>
            </a:pPr>
            <a:r>
              <a:rPr lang="en-GB" dirty="0" smtClean="0"/>
              <a:t>few </a:t>
            </a:r>
            <a:r>
              <a:rPr lang="en-GB" dirty="0"/>
              <a:t>pages or our </a:t>
            </a:r>
            <a:endParaRPr lang="en-GB" dirty="0" smtClean="0"/>
          </a:p>
          <a:p>
            <a:pPr marL="0" indent="0">
              <a:buNone/>
            </a:pPr>
            <a:r>
              <a:rPr lang="en-GB" dirty="0" smtClean="0"/>
              <a:t>application</a:t>
            </a:r>
            <a:endParaRPr lang="en-GB" dirty="0"/>
          </a:p>
          <a:p>
            <a:r>
              <a:rPr lang="en-GB" dirty="0"/>
              <a:t>loading and storing </a:t>
            </a:r>
            <a:endParaRPr lang="en-GB" dirty="0" smtClean="0"/>
          </a:p>
          <a:p>
            <a:pPr marL="0" indent="0">
              <a:buNone/>
            </a:pPr>
            <a:r>
              <a:rPr lang="en-GB" dirty="0" smtClean="0"/>
              <a:t>objects </a:t>
            </a:r>
            <a:r>
              <a:rPr lang="en-GB" dirty="0"/>
              <a:t>in a </a:t>
            </a:r>
            <a:endParaRPr lang="en-GB" dirty="0" smtClean="0"/>
          </a:p>
          <a:p>
            <a:pPr marL="0" indent="0">
              <a:buNone/>
            </a:pPr>
            <a:r>
              <a:rPr lang="en-GB" dirty="0" smtClean="0"/>
              <a:t>relational </a:t>
            </a:r>
            <a:r>
              <a:rPr lang="en-GB" dirty="0"/>
              <a:t>database </a:t>
            </a:r>
            <a:endParaRPr lang="en-GB" dirty="0" smtClean="0"/>
          </a:p>
          <a:p>
            <a:pPr marL="0" indent="0">
              <a:buNone/>
            </a:pPr>
            <a:endParaRPr lang="en-GB" dirty="0" smtClean="0"/>
          </a:p>
          <a:p>
            <a:pPr marL="0" indent="0">
              <a:buNone/>
            </a:pPr>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7</a:t>
            </a:fld>
            <a:endParaRPr lang="en-US" altLang="en-US"/>
          </a:p>
        </p:txBody>
      </p:sp>
      <p:graphicFrame>
        <p:nvGraphicFramePr>
          <p:cNvPr id="5" name="Table 4"/>
          <p:cNvGraphicFramePr>
            <a:graphicFrameLocks noGrp="1"/>
          </p:cNvGraphicFramePr>
          <p:nvPr>
            <p:extLst>
              <p:ext uri="{D42A27DB-BD31-4B8C-83A1-F6EECF244321}">
                <p14:modId xmlns:p14="http://schemas.microsoft.com/office/powerpoint/2010/main" val="517928437"/>
              </p:ext>
            </p:extLst>
          </p:nvPr>
        </p:nvGraphicFramePr>
        <p:xfrm>
          <a:off x="3431704" y="1207381"/>
          <a:ext cx="8128000" cy="5577840"/>
        </p:xfrm>
        <a:graphic>
          <a:graphicData uri="http://schemas.openxmlformats.org/drawingml/2006/table">
            <a:tbl>
              <a:tblPr firstRow="1" bandRow="1">
                <a:tableStyleId>{5C22544A-7EE6-4342-B048-85BDC9FD1C3A}</a:tableStyleId>
              </a:tblPr>
              <a:tblGrid>
                <a:gridCol w="857256">
                  <a:extLst>
                    <a:ext uri="{9D8B030D-6E8A-4147-A177-3AD203B41FA5}">
                      <a16:colId xmlns:a16="http://schemas.microsoft.com/office/drawing/2014/main" xmlns="" val="20000"/>
                    </a:ext>
                  </a:extLst>
                </a:gridCol>
                <a:gridCol w="7270744">
                  <a:extLst>
                    <a:ext uri="{9D8B030D-6E8A-4147-A177-3AD203B41FA5}">
                      <a16:colId xmlns:a16="http://schemas.microsoft.com/office/drawing/2014/main" xmlns="" val="20001"/>
                    </a:ext>
                  </a:extLst>
                </a:gridCol>
              </a:tblGrid>
              <a:tr h="370840">
                <a:tc>
                  <a:txBody>
                    <a:bodyPr/>
                    <a:lstStyle/>
                    <a:p>
                      <a:pPr algn="l"/>
                      <a:r>
                        <a:rPr lang="en-US" b="1" dirty="0" err="1">
                          <a:solidFill>
                            <a:srgbClr val="000000"/>
                          </a:solidFill>
                          <a:latin typeface="inherit"/>
                        </a:rPr>
                        <a:t>Sr.No</a:t>
                      </a:r>
                      <a:r>
                        <a:rPr lang="en-US" b="1" dirty="0">
                          <a:solidFill>
                            <a:srgbClr val="000000"/>
                          </a:solidFill>
                          <a:latin typeface="inherit"/>
                        </a:rPr>
                        <a:t>.</a:t>
                      </a:r>
                    </a:p>
                  </a:txBody>
                  <a:tcPr marL="76200" marR="76200" marT="76200" marB="76200" anchor="ctr"/>
                </a:tc>
                <a:tc>
                  <a:txBody>
                    <a:bodyPr/>
                    <a:lstStyle/>
                    <a:p>
                      <a:pPr algn="ctr"/>
                      <a:r>
                        <a:rPr lang="en-US" b="1">
                          <a:solidFill>
                            <a:srgbClr val="000000"/>
                          </a:solidFill>
                          <a:latin typeface="inherit"/>
                        </a:rPr>
                        <a:t>Mismatch &amp; Description</a:t>
                      </a:r>
                    </a:p>
                  </a:txBody>
                  <a:tcPr marL="76200" marR="76200" marT="76200" marB="76200" anchor="ctr"/>
                </a:tc>
                <a:extLst>
                  <a:ext uri="{0D108BD9-81ED-4DB2-BD59-A6C34878D82A}">
                    <a16:rowId xmlns:a16="http://schemas.microsoft.com/office/drawing/2014/main" xmlns="" val="10000"/>
                  </a:ext>
                </a:extLst>
              </a:tr>
              <a:tr h="370840">
                <a:tc>
                  <a:txBody>
                    <a:bodyPr/>
                    <a:lstStyle/>
                    <a:p>
                      <a:pPr algn="ctr"/>
                      <a:r>
                        <a:rPr lang="en-US"/>
                        <a:t>1</a:t>
                      </a:r>
                    </a:p>
                  </a:txBody>
                  <a:tcPr marL="76200" marR="76200" marT="76200" marB="76200" anchor="ctr"/>
                </a:tc>
                <a:tc>
                  <a:txBody>
                    <a:bodyPr/>
                    <a:lstStyle/>
                    <a:p>
                      <a:pPr algn="l"/>
                      <a:r>
                        <a:rPr lang="en-GB" b="1" dirty="0">
                          <a:latin typeface="inherit"/>
                        </a:rPr>
                        <a:t>Granularity</a:t>
                      </a:r>
                      <a:endParaRPr lang="en-GB" dirty="0"/>
                    </a:p>
                    <a:p>
                      <a:pPr algn="l"/>
                      <a:r>
                        <a:rPr lang="en-GB" dirty="0"/>
                        <a:t>Sometimes you will have an object model, which has more classes than the number of corresponding tables in the database.</a:t>
                      </a:r>
                    </a:p>
                  </a:txBody>
                  <a:tcPr marL="76200" marR="76200" marT="76200" marB="76200" anchor="ctr"/>
                </a:tc>
                <a:extLst>
                  <a:ext uri="{0D108BD9-81ED-4DB2-BD59-A6C34878D82A}">
                    <a16:rowId xmlns:a16="http://schemas.microsoft.com/office/drawing/2014/main" xmlns="" val="10001"/>
                  </a:ext>
                </a:extLst>
              </a:tr>
              <a:tr h="370840">
                <a:tc>
                  <a:txBody>
                    <a:bodyPr/>
                    <a:lstStyle/>
                    <a:p>
                      <a:pPr algn="ctr"/>
                      <a:r>
                        <a:rPr lang="en-US"/>
                        <a:t>2</a:t>
                      </a:r>
                    </a:p>
                  </a:txBody>
                  <a:tcPr marL="76200" marR="76200" marT="76200" marB="76200" anchor="ctr"/>
                </a:tc>
                <a:tc>
                  <a:txBody>
                    <a:bodyPr/>
                    <a:lstStyle/>
                    <a:p>
                      <a:pPr algn="l"/>
                      <a:r>
                        <a:rPr lang="en-GB" b="1">
                          <a:latin typeface="inherit"/>
                        </a:rPr>
                        <a:t>Inheritance</a:t>
                      </a:r>
                      <a:endParaRPr lang="en-GB"/>
                    </a:p>
                    <a:p>
                      <a:pPr algn="l"/>
                      <a:r>
                        <a:rPr lang="en-GB"/>
                        <a:t>RDBMSs do not define anything similar to Inheritance, which is a natural paradigm in object-oriented programming languages.</a:t>
                      </a:r>
                    </a:p>
                  </a:txBody>
                  <a:tcPr marL="76200" marR="76200" marT="76200" marB="76200" anchor="ctr"/>
                </a:tc>
                <a:extLst>
                  <a:ext uri="{0D108BD9-81ED-4DB2-BD59-A6C34878D82A}">
                    <a16:rowId xmlns:a16="http://schemas.microsoft.com/office/drawing/2014/main" xmlns="" val="10002"/>
                  </a:ext>
                </a:extLst>
              </a:tr>
              <a:tr h="370840">
                <a:tc>
                  <a:txBody>
                    <a:bodyPr/>
                    <a:lstStyle/>
                    <a:p>
                      <a:pPr algn="ctr"/>
                      <a:r>
                        <a:rPr lang="en-US"/>
                        <a:t>3</a:t>
                      </a:r>
                    </a:p>
                  </a:txBody>
                  <a:tcPr marL="76200" marR="76200" marT="76200" marB="76200" anchor="ctr"/>
                </a:tc>
                <a:tc>
                  <a:txBody>
                    <a:bodyPr/>
                    <a:lstStyle/>
                    <a:p>
                      <a:pPr algn="l"/>
                      <a:r>
                        <a:rPr lang="en-GB" b="1" dirty="0">
                          <a:latin typeface="inherit"/>
                        </a:rPr>
                        <a:t>Identity</a:t>
                      </a:r>
                      <a:endParaRPr lang="en-GB" dirty="0"/>
                    </a:p>
                    <a:p>
                      <a:pPr algn="l"/>
                      <a:r>
                        <a:rPr lang="en-GB" dirty="0"/>
                        <a:t>An RDBMS defines exactly one notion of 'sameness': the primary key. Java, however, defines both object identity (a==b) and object equality (</a:t>
                      </a:r>
                      <a:r>
                        <a:rPr lang="en-GB" dirty="0" err="1"/>
                        <a:t>a.equals</a:t>
                      </a:r>
                      <a:r>
                        <a:rPr lang="en-GB" dirty="0"/>
                        <a:t>(b)).</a:t>
                      </a:r>
                    </a:p>
                  </a:txBody>
                  <a:tcPr marL="76200" marR="76200" marT="76200" marB="76200" anchor="ctr"/>
                </a:tc>
                <a:extLst>
                  <a:ext uri="{0D108BD9-81ED-4DB2-BD59-A6C34878D82A}">
                    <a16:rowId xmlns:a16="http://schemas.microsoft.com/office/drawing/2014/main" xmlns="" val="10003"/>
                  </a:ext>
                </a:extLst>
              </a:tr>
              <a:tr h="370840">
                <a:tc>
                  <a:txBody>
                    <a:bodyPr/>
                    <a:lstStyle/>
                    <a:p>
                      <a:pPr algn="ctr"/>
                      <a:r>
                        <a:rPr lang="en-US"/>
                        <a:t>4</a:t>
                      </a:r>
                    </a:p>
                  </a:txBody>
                  <a:tcPr marL="76200" marR="76200" marT="76200" marB="76200" anchor="ctr"/>
                </a:tc>
                <a:tc>
                  <a:txBody>
                    <a:bodyPr/>
                    <a:lstStyle/>
                    <a:p>
                      <a:pPr algn="l"/>
                      <a:r>
                        <a:rPr lang="en-GB" b="1">
                          <a:latin typeface="inherit"/>
                        </a:rPr>
                        <a:t>Associations</a:t>
                      </a:r>
                      <a:endParaRPr lang="en-GB"/>
                    </a:p>
                    <a:p>
                      <a:pPr algn="l"/>
                      <a:r>
                        <a:rPr lang="en-GB"/>
                        <a:t>Object-oriented languages represent associations using object references whereas an RDBMS represents an association as a foreign key column.</a:t>
                      </a:r>
                    </a:p>
                  </a:txBody>
                  <a:tcPr marL="76200" marR="76200" marT="76200" marB="76200" anchor="ctr"/>
                </a:tc>
                <a:extLst>
                  <a:ext uri="{0D108BD9-81ED-4DB2-BD59-A6C34878D82A}">
                    <a16:rowId xmlns:a16="http://schemas.microsoft.com/office/drawing/2014/main" xmlns="" val="10004"/>
                  </a:ext>
                </a:extLst>
              </a:tr>
              <a:tr h="370840">
                <a:tc>
                  <a:txBody>
                    <a:bodyPr/>
                    <a:lstStyle/>
                    <a:p>
                      <a:pPr algn="ctr"/>
                      <a:r>
                        <a:rPr lang="en-US"/>
                        <a:t>5</a:t>
                      </a:r>
                    </a:p>
                  </a:txBody>
                  <a:tcPr marL="76200" marR="76200" marT="76200" marB="76200" anchor="ctr"/>
                </a:tc>
                <a:tc>
                  <a:txBody>
                    <a:bodyPr/>
                    <a:lstStyle/>
                    <a:p>
                      <a:pPr algn="l"/>
                      <a:r>
                        <a:rPr lang="en-GB" b="1" dirty="0">
                          <a:latin typeface="inherit"/>
                        </a:rPr>
                        <a:t>Navigation</a:t>
                      </a:r>
                      <a:endParaRPr lang="en-GB" dirty="0"/>
                    </a:p>
                    <a:p>
                      <a:pPr algn="l"/>
                      <a:r>
                        <a:rPr lang="en-GB" dirty="0"/>
                        <a:t>The ways you access objects in Java and in RDBMS are fundamentally different.</a:t>
                      </a:r>
                    </a:p>
                  </a:txBody>
                  <a:tcPr marL="76200" marR="76200" marT="76200" marB="76200" anchor="ctr"/>
                </a:tc>
                <a:extLst>
                  <a:ext uri="{0D108BD9-81ED-4DB2-BD59-A6C34878D82A}">
                    <a16:rowId xmlns:a16="http://schemas.microsoft.com/office/drawing/2014/main" xmlns="" val="10005"/>
                  </a:ext>
                </a:extLst>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class</a:t>
            </a:r>
          </a:p>
        </p:txBody>
      </p:sp>
      <p:sp>
        <p:nvSpPr>
          <p:cNvPr id="3" name="Content Placeholder 2"/>
          <p:cNvSpPr>
            <a:spLocks noGrp="1"/>
          </p:cNvSpPr>
          <p:nvPr>
            <p:ph idx="1"/>
          </p:nvPr>
        </p:nvSpPr>
        <p:spPr>
          <a:xfrm>
            <a:off x="838200" y="1857364"/>
            <a:ext cx="10515600" cy="4319599"/>
          </a:xfrm>
        </p:spPr>
        <p:txBody>
          <a:bodyPr/>
          <a:lstStyle/>
          <a:p>
            <a:r>
              <a:rPr lang="en-GB" dirty="0"/>
              <a:t>The Order class represents an order. The commonly used methods of Restrictions class are as follows:</a:t>
            </a:r>
          </a:p>
          <a:p>
            <a:r>
              <a:rPr lang="en-GB" b="1" dirty="0"/>
              <a:t>public static Order </a:t>
            </a:r>
            <a:r>
              <a:rPr lang="en-GB" b="1" dirty="0" err="1"/>
              <a:t>asc</a:t>
            </a:r>
            <a:r>
              <a:rPr lang="en-GB" b="1" dirty="0"/>
              <a:t>(String </a:t>
            </a:r>
            <a:r>
              <a:rPr lang="en-GB" b="1" dirty="0" err="1"/>
              <a:t>propertyName</a:t>
            </a:r>
            <a:r>
              <a:rPr lang="en-GB" b="1" dirty="0"/>
              <a:t>)</a:t>
            </a:r>
            <a:r>
              <a:rPr lang="en-GB" dirty="0"/>
              <a:t> applies the ascending order on the basis of given property.</a:t>
            </a:r>
          </a:p>
          <a:p>
            <a:r>
              <a:rPr lang="en-GB" b="1" dirty="0"/>
              <a:t>public static Order </a:t>
            </a:r>
            <a:r>
              <a:rPr lang="en-GB" b="1" dirty="0" err="1"/>
              <a:t>desc</a:t>
            </a:r>
            <a:r>
              <a:rPr lang="en-GB" b="1" dirty="0"/>
              <a:t>(String </a:t>
            </a:r>
            <a:r>
              <a:rPr lang="en-GB" b="1" dirty="0" err="1"/>
              <a:t>propertyName</a:t>
            </a:r>
            <a:r>
              <a:rPr lang="en-GB" b="1" dirty="0"/>
              <a:t>)</a:t>
            </a:r>
            <a:r>
              <a:rPr lang="en-GB" dirty="0"/>
              <a:t> applies the descending order on the basis of given property.</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70</a:t>
            </a:fld>
            <a:endParaRPr lang="en-US"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US" dirty="0"/>
              <a:t>Examples</a:t>
            </a:r>
            <a:br>
              <a:rPr lang="en-US" dirty="0"/>
            </a:br>
            <a:endParaRPr lang="en-US" dirty="0"/>
          </a:p>
        </p:txBody>
      </p:sp>
      <p:sp>
        <p:nvSpPr>
          <p:cNvPr id="3" name="Content Placeholder 2"/>
          <p:cNvSpPr>
            <a:spLocks noGrp="1"/>
          </p:cNvSpPr>
          <p:nvPr>
            <p:ph idx="1"/>
          </p:nvPr>
        </p:nvSpPr>
        <p:spPr>
          <a:xfrm>
            <a:off x="838200" y="928670"/>
            <a:ext cx="10515600" cy="5248293"/>
          </a:xfrm>
        </p:spPr>
        <p:txBody>
          <a:bodyPr/>
          <a:lstStyle/>
          <a:p>
            <a:pPr>
              <a:spcBef>
                <a:spcPts val="0"/>
              </a:spcBef>
            </a:pPr>
            <a:r>
              <a:rPr lang="en-GB" sz="2000" u="sng" dirty="0"/>
              <a:t>Example of HCQL to get all the records</a:t>
            </a:r>
          </a:p>
          <a:p>
            <a:pPr>
              <a:spcBef>
                <a:spcPts val="0"/>
              </a:spcBef>
              <a:buNone/>
            </a:pPr>
            <a:r>
              <a:rPr lang="en-GB" sz="2000" dirty="0" err="1"/>
              <a:t>Crietria</a:t>
            </a:r>
            <a:r>
              <a:rPr lang="en-GB" sz="2000" dirty="0"/>
              <a:t> c=</a:t>
            </a:r>
            <a:r>
              <a:rPr lang="en-GB" sz="2000" dirty="0" err="1"/>
              <a:t>session.createCriteria</a:t>
            </a:r>
            <a:r>
              <a:rPr lang="en-GB" sz="2000" dirty="0"/>
              <a:t>(</a:t>
            </a:r>
            <a:r>
              <a:rPr lang="en-GB" sz="2000" dirty="0" err="1"/>
              <a:t>Emp.</a:t>
            </a:r>
            <a:r>
              <a:rPr lang="en-GB" sz="2000" b="1" dirty="0" err="1"/>
              <a:t>class</a:t>
            </a:r>
            <a:r>
              <a:rPr lang="en-GB" sz="2000" dirty="0"/>
              <a:t>);//passing Class </a:t>
            </a:r>
            <a:r>
              <a:rPr lang="en-GB" sz="2000" dirty="0" err="1"/>
              <a:t>class</a:t>
            </a:r>
            <a:r>
              <a:rPr lang="en-GB" sz="2000" dirty="0"/>
              <a:t> argument  </a:t>
            </a:r>
          </a:p>
          <a:p>
            <a:pPr>
              <a:spcBef>
                <a:spcPts val="0"/>
              </a:spcBef>
              <a:buNone/>
            </a:pPr>
            <a:r>
              <a:rPr lang="en-GB" sz="2000" dirty="0"/>
              <a:t>List </a:t>
            </a:r>
            <a:r>
              <a:rPr lang="en-GB" sz="2000" dirty="0" err="1"/>
              <a:t>list</a:t>
            </a:r>
            <a:r>
              <a:rPr lang="en-GB" sz="2000" dirty="0"/>
              <a:t>=</a:t>
            </a:r>
            <a:r>
              <a:rPr lang="en-GB" sz="2000" dirty="0" err="1"/>
              <a:t>c.list</a:t>
            </a:r>
            <a:r>
              <a:rPr lang="en-GB" sz="2000" dirty="0"/>
              <a:t>();  </a:t>
            </a:r>
          </a:p>
          <a:p>
            <a:pPr>
              <a:spcBef>
                <a:spcPts val="0"/>
              </a:spcBef>
            </a:pPr>
            <a:r>
              <a:rPr lang="en-GB" sz="2000" u="sng" dirty="0"/>
              <a:t>Example of HCQL to get the 10th to 20th record</a:t>
            </a:r>
          </a:p>
          <a:p>
            <a:pPr>
              <a:spcBef>
                <a:spcPts val="0"/>
              </a:spcBef>
              <a:buNone/>
            </a:pPr>
            <a:r>
              <a:rPr lang="en-GB" sz="2000" dirty="0" err="1"/>
              <a:t>Crietria</a:t>
            </a:r>
            <a:r>
              <a:rPr lang="en-GB" sz="2000" dirty="0"/>
              <a:t> c=</a:t>
            </a:r>
            <a:r>
              <a:rPr lang="en-GB" sz="2000" dirty="0" err="1"/>
              <a:t>session.createCriteria</a:t>
            </a:r>
            <a:r>
              <a:rPr lang="en-GB" sz="2000" dirty="0"/>
              <a:t>(</a:t>
            </a:r>
            <a:r>
              <a:rPr lang="en-GB" sz="2000" dirty="0" err="1"/>
              <a:t>Emp.</a:t>
            </a:r>
            <a:r>
              <a:rPr lang="en-GB" sz="2000" b="1" dirty="0" err="1"/>
              <a:t>class</a:t>
            </a:r>
            <a:r>
              <a:rPr lang="en-GB" sz="2000" dirty="0"/>
              <a:t>);  </a:t>
            </a:r>
          </a:p>
          <a:p>
            <a:pPr>
              <a:spcBef>
                <a:spcPts val="0"/>
              </a:spcBef>
              <a:buNone/>
            </a:pPr>
            <a:r>
              <a:rPr lang="en-GB" sz="2000" dirty="0" err="1"/>
              <a:t>c.setFirstResult</a:t>
            </a:r>
            <a:r>
              <a:rPr lang="en-GB" sz="2000" dirty="0"/>
              <a:t>(10);  </a:t>
            </a:r>
          </a:p>
          <a:p>
            <a:pPr>
              <a:spcBef>
                <a:spcPts val="0"/>
              </a:spcBef>
              <a:buNone/>
            </a:pPr>
            <a:r>
              <a:rPr lang="en-GB" sz="2000" dirty="0" err="1"/>
              <a:t>c.setMaxResult</a:t>
            </a:r>
            <a:r>
              <a:rPr lang="en-GB" sz="2000" dirty="0"/>
              <a:t>(20);  </a:t>
            </a:r>
          </a:p>
          <a:p>
            <a:pPr>
              <a:spcBef>
                <a:spcPts val="0"/>
              </a:spcBef>
              <a:buNone/>
            </a:pPr>
            <a:r>
              <a:rPr lang="en-GB" sz="2000" dirty="0"/>
              <a:t>List </a:t>
            </a:r>
            <a:r>
              <a:rPr lang="en-GB" sz="2000" dirty="0" err="1"/>
              <a:t>list</a:t>
            </a:r>
            <a:r>
              <a:rPr lang="en-GB" sz="2000" dirty="0"/>
              <a:t>=</a:t>
            </a:r>
            <a:r>
              <a:rPr lang="en-GB" sz="2000" dirty="0" err="1"/>
              <a:t>c.list</a:t>
            </a:r>
            <a:r>
              <a:rPr lang="en-GB" sz="2000" dirty="0"/>
              <a:t>();  </a:t>
            </a:r>
          </a:p>
          <a:p>
            <a:pPr>
              <a:spcBef>
                <a:spcPts val="0"/>
              </a:spcBef>
            </a:pPr>
            <a:r>
              <a:rPr lang="en-GB" sz="2000" u="sng" dirty="0"/>
              <a:t>Example of HCQL to get the records whose salary is greater than 10000</a:t>
            </a:r>
          </a:p>
          <a:p>
            <a:pPr>
              <a:spcBef>
                <a:spcPts val="0"/>
              </a:spcBef>
              <a:buNone/>
            </a:pPr>
            <a:r>
              <a:rPr lang="en-GB" sz="2000" dirty="0" err="1"/>
              <a:t>Crietria</a:t>
            </a:r>
            <a:r>
              <a:rPr lang="en-GB" sz="2000" dirty="0"/>
              <a:t> c=</a:t>
            </a:r>
            <a:r>
              <a:rPr lang="en-GB" sz="2000" dirty="0" err="1"/>
              <a:t>session.createCriteria</a:t>
            </a:r>
            <a:r>
              <a:rPr lang="en-GB" sz="2000" dirty="0"/>
              <a:t>(</a:t>
            </a:r>
            <a:r>
              <a:rPr lang="en-GB" sz="2000" dirty="0" err="1"/>
              <a:t>Emp.</a:t>
            </a:r>
            <a:r>
              <a:rPr lang="en-GB" sz="2000" b="1" dirty="0" err="1"/>
              <a:t>class</a:t>
            </a:r>
            <a:r>
              <a:rPr lang="en-GB" sz="2000" dirty="0"/>
              <a:t>);  </a:t>
            </a:r>
          </a:p>
          <a:p>
            <a:pPr>
              <a:spcBef>
                <a:spcPts val="0"/>
              </a:spcBef>
              <a:buNone/>
            </a:pPr>
            <a:r>
              <a:rPr lang="en-GB" sz="2000" dirty="0" err="1"/>
              <a:t>c.add</a:t>
            </a:r>
            <a:r>
              <a:rPr lang="en-GB" sz="2000" dirty="0"/>
              <a:t>(Restrictions.gt("salary",10000));//salary is the </a:t>
            </a:r>
            <a:r>
              <a:rPr lang="en-GB" sz="2000" dirty="0" err="1"/>
              <a:t>propertyname</a:t>
            </a:r>
            <a:r>
              <a:rPr lang="en-GB" sz="2000" dirty="0"/>
              <a:t>  </a:t>
            </a:r>
          </a:p>
          <a:p>
            <a:pPr>
              <a:spcBef>
                <a:spcPts val="0"/>
              </a:spcBef>
              <a:buNone/>
            </a:pPr>
            <a:r>
              <a:rPr lang="en-GB" sz="2000" dirty="0"/>
              <a:t>List </a:t>
            </a:r>
            <a:r>
              <a:rPr lang="en-GB" sz="2000" dirty="0" err="1"/>
              <a:t>list</a:t>
            </a:r>
            <a:r>
              <a:rPr lang="en-GB" sz="2000" dirty="0"/>
              <a:t>=</a:t>
            </a:r>
            <a:r>
              <a:rPr lang="en-GB" sz="2000" dirty="0" err="1"/>
              <a:t>c.list</a:t>
            </a:r>
            <a:r>
              <a:rPr lang="en-GB" sz="2000" dirty="0"/>
              <a:t>();  </a:t>
            </a:r>
          </a:p>
          <a:p>
            <a:r>
              <a:rPr lang="en-GB" sz="2000" u="sng" dirty="0"/>
              <a:t>Example of HCQL to get the records in ascending order on the basis of salary</a:t>
            </a:r>
          </a:p>
          <a:p>
            <a:pPr>
              <a:buNone/>
            </a:pPr>
            <a:r>
              <a:rPr lang="en-GB" sz="2000" dirty="0" err="1"/>
              <a:t>Crietria</a:t>
            </a:r>
            <a:r>
              <a:rPr lang="en-GB" sz="2000" dirty="0"/>
              <a:t> c=</a:t>
            </a:r>
            <a:r>
              <a:rPr lang="en-GB" sz="2000" dirty="0" err="1"/>
              <a:t>session.createCriteria</a:t>
            </a:r>
            <a:r>
              <a:rPr lang="en-GB" sz="2000" dirty="0"/>
              <a:t>(</a:t>
            </a:r>
            <a:r>
              <a:rPr lang="en-GB" sz="2000" dirty="0" err="1"/>
              <a:t>Emp.</a:t>
            </a:r>
            <a:r>
              <a:rPr lang="en-GB" sz="2000" b="1" dirty="0" err="1"/>
              <a:t>class</a:t>
            </a:r>
            <a:r>
              <a:rPr lang="en-GB" sz="2000" dirty="0"/>
              <a:t>);  </a:t>
            </a:r>
          </a:p>
          <a:p>
            <a:pPr>
              <a:buNone/>
            </a:pPr>
            <a:r>
              <a:rPr lang="en-GB" sz="2000" dirty="0" err="1"/>
              <a:t>c.addOrder</a:t>
            </a:r>
            <a:r>
              <a:rPr lang="en-GB" sz="2000" dirty="0"/>
              <a:t>(Order.asc("salary"));  </a:t>
            </a:r>
          </a:p>
          <a:p>
            <a:pPr>
              <a:buNone/>
            </a:pPr>
            <a:r>
              <a:rPr lang="en-GB" sz="2000" dirty="0"/>
              <a:t>List </a:t>
            </a:r>
            <a:r>
              <a:rPr lang="en-GB" sz="2000" dirty="0" err="1"/>
              <a:t>list</a:t>
            </a:r>
            <a:r>
              <a:rPr lang="en-GB" sz="2000" dirty="0"/>
              <a:t>=</a:t>
            </a:r>
            <a:r>
              <a:rPr lang="en-GB" sz="2000" dirty="0" err="1"/>
              <a:t>c.list</a:t>
            </a:r>
            <a:r>
              <a:rPr lang="en-GB" sz="2000" dirty="0"/>
              <a:t>();  </a:t>
            </a:r>
          </a:p>
          <a:p>
            <a:pPr>
              <a:spcBef>
                <a:spcPts val="0"/>
              </a:spcBef>
              <a:buNone/>
            </a:pPr>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71</a:t>
            </a:fld>
            <a:endParaRPr lang="en-US"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HCQL with Projection</a:t>
            </a:r>
            <a:br>
              <a:rPr lang="en-US" dirty="0"/>
            </a:br>
            <a:r>
              <a:rPr lang="en-US" dirty="0"/>
              <a:t/>
            </a:r>
            <a:br>
              <a:rPr lang="en-US" dirty="0"/>
            </a:br>
            <a:endParaRPr lang="en-US" dirty="0"/>
          </a:p>
        </p:txBody>
      </p:sp>
      <p:sp>
        <p:nvSpPr>
          <p:cNvPr id="3" name="Content Placeholder 2"/>
          <p:cNvSpPr>
            <a:spLocks noGrp="1"/>
          </p:cNvSpPr>
          <p:nvPr>
            <p:ph idx="1"/>
          </p:nvPr>
        </p:nvSpPr>
        <p:spPr>
          <a:xfrm>
            <a:off x="838200" y="1285860"/>
            <a:ext cx="10515600" cy="4891103"/>
          </a:xfrm>
        </p:spPr>
        <p:txBody>
          <a:bodyPr/>
          <a:lstStyle/>
          <a:p>
            <a:r>
              <a:rPr lang="en-GB" dirty="0"/>
              <a:t>fetch data of a particular column by projection such as name etc. Let's see the simple example of projection that prints data of NAME column of the table only.</a:t>
            </a:r>
          </a:p>
          <a:p>
            <a:pPr>
              <a:buNone/>
            </a:pPr>
            <a:r>
              <a:rPr lang="en-GB" dirty="0"/>
              <a:t>Criteria c=</a:t>
            </a:r>
            <a:r>
              <a:rPr lang="en-GB" dirty="0" err="1"/>
              <a:t>session.createCriteria</a:t>
            </a:r>
            <a:r>
              <a:rPr lang="en-GB" dirty="0"/>
              <a:t>(</a:t>
            </a:r>
            <a:r>
              <a:rPr lang="en-GB" dirty="0" err="1"/>
              <a:t>Emp.</a:t>
            </a:r>
            <a:r>
              <a:rPr lang="en-GB" b="1" dirty="0" err="1"/>
              <a:t>class</a:t>
            </a:r>
            <a:r>
              <a:rPr lang="en-GB" dirty="0"/>
              <a:t>);  </a:t>
            </a:r>
          </a:p>
          <a:p>
            <a:pPr>
              <a:buNone/>
            </a:pPr>
            <a:r>
              <a:rPr lang="en-GB" dirty="0" err="1"/>
              <a:t>c.setProjection</a:t>
            </a:r>
            <a:r>
              <a:rPr lang="en-GB" dirty="0"/>
              <a:t>(</a:t>
            </a:r>
            <a:r>
              <a:rPr lang="en-GB" dirty="0" err="1"/>
              <a:t>Projections.property</a:t>
            </a:r>
            <a:r>
              <a:rPr lang="en-GB" dirty="0"/>
              <a:t>("name"));  </a:t>
            </a:r>
          </a:p>
          <a:p>
            <a:pPr>
              <a:buNone/>
            </a:pPr>
            <a:r>
              <a:rPr lang="en-GB" dirty="0"/>
              <a:t>List </a:t>
            </a:r>
            <a:r>
              <a:rPr lang="en-GB" dirty="0" err="1"/>
              <a:t>list</a:t>
            </a:r>
            <a:r>
              <a:rPr lang="en-GB" dirty="0"/>
              <a:t>=</a:t>
            </a:r>
            <a:r>
              <a:rPr lang="en-GB" dirty="0" err="1"/>
              <a:t>c.list</a:t>
            </a:r>
            <a:r>
              <a:rPr lang="en-GB"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72</a:t>
            </a:fld>
            <a:endParaRPr lang="en-US"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Named Query</a:t>
            </a:r>
          </a:p>
        </p:txBody>
      </p:sp>
      <p:sp>
        <p:nvSpPr>
          <p:cNvPr id="3" name="Content Placeholder 2"/>
          <p:cNvSpPr>
            <a:spLocks noGrp="1"/>
          </p:cNvSpPr>
          <p:nvPr>
            <p:ph idx="1"/>
          </p:nvPr>
        </p:nvSpPr>
        <p:spPr/>
        <p:txBody>
          <a:bodyPr/>
          <a:lstStyle/>
          <a:p>
            <a:r>
              <a:rPr lang="en-GB" dirty="0"/>
              <a:t>The hibernate named query is way to use any query by some meaningful name. It is like using alias names. The Hibernate framework provides the concept of named queries so that application programmer need not to scatter queries to all the java code.</a:t>
            </a:r>
          </a:p>
          <a:p>
            <a:r>
              <a:rPr lang="en-GB" dirty="0"/>
              <a:t>There are two ways to define the named query in hibernate:</a:t>
            </a:r>
          </a:p>
          <a:p>
            <a:pPr marL="514350" indent="-514350">
              <a:buFont typeface="+mj-lt"/>
              <a:buAutoNum type="arabicPeriod"/>
            </a:pPr>
            <a:r>
              <a:rPr lang="en-GB" dirty="0"/>
              <a:t>by annotation</a:t>
            </a:r>
          </a:p>
          <a:p>
            <a:pPr marL="514350" indent="-514350">
              <a:buFont typeface="+mj-lt"/>
              <a:buAutoNum type="arabicPeriod"/>
            </a:pPr>
            <a:r>
              <a:rPr lang="en-GB" dirty="0"/>
              <a:t>by mapping file.</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73</a:t>
            </a:fld>
            <a:endParaRPr lang="en-US"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Hibernate Named Query by annotation</a:t>
            </a:r>
            <a:br>
              <a:rPr lang="en-GB" dirty="0"/>
            </a:br>
            <a:r>
              <a:rPr lang="en-GB" dirty="0"/>
              <a:t/>
            </a:r>
            <a:br>
              <a:rPr lang="en-GB" dirty="0"/>
            </a:br>
            <a:endParaRPr lang="en-US" dirty="0"/>
          </a:p>
        </p:txBody>
      </p:sp>
      <p:sp>
        <p:nvSpPr>
          <p:cNvPr id="3" name="Content Placeholder 2"/>
          <p:cNvSpPr>
            <a:spLocks noGrp="1"/>
          </p:cNvSpPr>
          <p:nvPr>
            <p:ph idx="1"/>
          </p:nvPr>
        </p:nvSpPr>
        <p:spPr>
          <a:xfrm>
            <a:off x="838200" y="1285860"/>
            <a:ext cx="10515600" cy="4891103"/>
          </a:xfrm>
        </p:spPr>
        <p:txBody>
          <a:bodyPr/>
          <a:lstStyle/>
          <a:p>
            <a:pPr>
              <a:spcBef>
                <a:spcPts val="0"/>
              </a:spcBef>
            </a:pPr>
            <a:r>
              <a:rPr lang="en-GB" dirty="0"/>
              <a:t>to use named query in hibernate, you need to have knowledge of @</a:t>
            </a:r>
            <a:r>
              <a:rPr lang="en-GB" dirty="0" err="1"/>
              <a:t>NamedQueries</a:t>
            </a:r>
            <a:r>
              <a:rPr lang="en-GB" dirty="0"/>
              <a:t> and @</a:t>
            </a:r>
            <a:r>
              <a:rPr lang="en-GB" dirty="0" err="1"/>
              <a:t>NamedQuery</a:t>
            </a:r>
            <a:r>
              <a:rPr lang="en-GB" dirty="0"/>
              <a:t> annotations.</a:t>
            </a:r>
          </a:p>
          <a:p>
            <a:pPr>
              <a:spcBef>
                <a:spcPts val="0"/>
              </a:spcBef>
            </a:pPr>
            <a:r>
              <a:rPr lang="en-GB" b="1" dirty="0"/>
              <a:t>@</a:t>
            </a:r>
            <a:r>
              <a:rPr lang="en-GB" b="1" dirty="0" err="1"/>
              <a:t>NameQueries</a:t>
            </a:r>
            <a:r>
              <a:rPr lang="en-GB" dirty="0"/>
              <a:t> annotation is used to define the multiple named queries.</a:t>
            </a:r>
          </a:p>
          <a:p>
            <a:pPr>
              <a:spcBef>
                <a:spcPts val="0"/>
              </a:spcBef>
            </a:pPr>
            <a:r>
              <a:rPr lang="en-GB" b="1" dirty="0"/>
              <a:t>@</a:t>
            </a:r>
            <a:r>
              <a:rPr lang="en-GB" b="1" dirty="0" err="1"/>
              <a:t>NameQuery</a:t>
            </a:r>
            <a:r>
              <a:rPr lang="en-GB" dirty="0"/>
              <a:t> annotation is used to define the single named query.</a:t>
            </a:r>
          </a:p>
          <a:p>
            <a:pPr>
              <a:spcBef>
                <a:spcPts val="0"/>
              </a:spcBef>
            </a:pPr>
            <a:r>
              <a:rPr lang="en-GB" dirty="0"/>
              <a:t>Let's see the example of using the named queries:</a:t>
            </a:r>
          </a:p>
          <a:p>
            <a:pPr>
              <a:spcBef>
                <a:spcPts val="0"/>
              </a:spcBef>
              <a:buNone/>
            </a:pPr>
            <a:r>
              <a:rPr lang="en-GB" dirty="0"/>
              <a:t>@</a:t>
            </a:r>
            <a:r>
              <a:rPr lang="en-GB" dirty="0" err="1"/>
              <a:t>NamedQueries</a:t>
            </a:r>
            <a:r>
              <a:rPr lang="en-GB" dirty="0"/>
              <a:t>(  </a:t>
            </a:r>
          </a:p>
          <a:p>
            <a:pPr>
              <a:spcBef>
                <a:spcPts val="0"/>
              </a:spcBef>
              <a:buNone/>
            </a:pPr>
            <a:r>
              <a:rPr lang="en-GB" dirty="0"/>
              <a:t>    {  </a:t>
            </a:r>
          </a:p>
          <a:p>
            <a:pPr>
              <a:spcBef>
                <a:spcPts val="0"/>
              </a:spcBef>
              <a:buNone/>
            </a:pPr>
            <a:r>
              <a:rPr lang="en-GB" dirty="0"/>
              <a:t>        @</a:t>
            </a:r>
            <a:r>
              <a:rPr lang="en-GB" dirty="0" err="1"/>
              <a:t>NamedQuery</a:t>
            </a:r>
            <a:r>
              <a:rPr lang="en-GB" dirty="0"/>
              <a:t>(  </a:t>
            </a:r>
          </a:p>
          <a:p>
            <a:pPr>
              <a:spcBef>
                <a:spcPts val="0"/>
              </a:spcBef>
              <a:buNone/>
            </a:pPr>
            <a:r>
              <a:rPr lang="en-GB" dirty="0"/>
              <a:t>        name = "</a:t>
            </a:r>
            <a:r>
              <a:rPr lang="en-GB" dirty="0" err="1"/>
              <a:t>findEmployeeByName</a:t>
            </a:r>
            <a:r>
              <a:rPr lang="en-GB" dirty="0"/>
              <a:t>",  </a:t>
            </a:r>
          </a:p>
          <a:p>
            <a:pPr>
              <a:spcBef>
                <a:spcPts val="0"/>
              </a:spcBef>
              <a:buNone/>
            </a:pPr>
            <a:r>
              <a:rPr lang="en-GB" dirty="0"/>
              <a:t>        query = "from Employee e where e.name = :name"  </a:t>
            </a:r>
          </a:p>
          <a:p>
            <a:pPr>
              <a:spcBef>
                <a:spcPts val="0"/>
              </a:spcBef>
              <a:buNone/>
            </a:pPr>
            <a:r>
              <a:rPr lang="en-GB" dirty="0"/>
              <a:t>        )  </a:t>
            </a:r>
          </a:p>
          <a:p>
            <a:pPr>
              <a:spcBef>
                <a:spcPts val="0"/>
              </a:spcBef>
              <a:buNone/>
            </a:pPr>
            <a:r>
              <a:rPr lang="en-GB" dirty="0"/>
              <a:t>    }  </a:t>
            </a:r>
          </a:p>
          <a:p>
            <a:pPr>
              <a:spcBef>
                <a:spcPts val="0"/>
              </a:spcBef>
              <a:buNone/>
            </a:pPr>
            <a:r>
              <a:rPr lang="en-GB" dirty="0"/>
              <a:t>)  </a:t>
            </a:r>
          </a:p>
          <a:p>
            <a:pPr>
              <a:spcBef>
                <a:spcPts val="0"/>
              </a:spcBef>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74</a:t>
            </a:fld>
            <a:endParaRPr lang="en-US"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GB" dirty="0"/>
              <a:t>Example of Hibernate Named Query by annotation</a:t>
            </a:r>
            <a:br>
              <a:rPr lang="en-GB" dirty="0"/>
            </a:br>
            <a:endParaRPr lang="en-US" dirty="0"/>
          </a:p>
        </p:txBody>
      </p:sp>
      <p:sp>
        <p:nvSpPr>
          <p:cNvPr id="3" name="Content Placeholder 2"/>
          <p:cNvSpPr>
            <a:spLocks noGrp="1"/>
          </p:cNvSpPr>
          <p:nvPr>
            <p:ph idx="1"/>
          </p:nvPr>
        </p:nvSpPr>
        <p:spPr>
          <a:xfrm>
            <a:off x="838200" y="1142984"/>
            <a:ext cx="10515600" cy="5033979"/>
          </a:xfrm>
        </p:spPr>
        <p:txBody>
          <a:bodyPr/>
          <a:lstStyle/>
          <a:p>
            <a:r>
              <a:rPr lang="en-GB" dirty="0"/>
              <a:t>In this example, we are using annotations to defined the named query in the persistent class. There are three files only:</a:t>
            </a:r>
          </a:p>
          <a:p>
            <a:r>
              <a:rPr lang="en-GB" dirty="0"/>
              <a:t>Employee.java</a:t>
            </a:r>
          </a:p>
          <a:p>
            <a:r>
              <a:rPr lang="en-GB" dirty="0" err="1"/>
              <a:t>hibernate.cfg.xml</a:t>
            </a:r>
            <a:endParaRPr lang="en-GB" dirty="0"/>
          </a:p>
          <a:p>
            <a:r>
              <a:rPr lang="en-GB" dirty="0" err="1"/>
              <a:t>FetchDemo</a:t>
            </a:r>
            <a:endParaRPr lang="en-GB" dirty="0"/>
          </a:p>
          <a:p>
            <a:r>
              <a:rPr lang="en-GB" dirty="0"/>
              <a:t>In this example, we are assuming that there is </a:t>
            </a:r>
            <a:r>
              <a:rPr lang="en-GB" dirty="0" err="1"/>
              <a:t>em</a:t>
            </a:r>
            <a:r>
              <a:rPr lang="en-GB" dirty="0"/>
              <a:t> table in the database containing 4 columns id, name, job and salary and there are some records in this table.</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75</a:t>
            </a:fld>
            <a:endParaRPr lang="en-US"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Employee.java</a:t>
            </a:r>
            <a:br>
              <a:rPr lang="en-US" dirty="0"/>
            </a:br>
            <a:r>
              <a:rPr lang="en-GB" dirty="0"/>
              <a:t/>
            </a:r>
            <a:br>
              <a:rPr lang="en-GB" dirty="0"/>
            </a:br>
            <a:endParaRPr lang="en-US" dirty="0"/>
          </a:p>
        </p:txBody>
      </p:sp>
      <p:sp>
        <p:nvSpPr>
          <p:cNvPr id="3" name="Content Placeholder 2"/>
          <p:cNvSpPr>
            <a:spLocks noGrp="1"/>
          </p:cNvSpPr>
          <p:nvPr>
            <p:ph idx="1"/>
          </p:nvPr>
        </p:nvSpPr>
        <p:spPr>
          <a:xfrm>
            <a:off x="838200" y="1142984"/>
            <a:ext cx="10515600" cy="5033979"/>
          </a:xfrm>
        </p:spPr>
        <p:txBody>
          <a:bodyPr/>
          <a:lstStyle/>
          <a:p>
            <a:pPr>
              <a:spcBef>
                <a:spcPts val="0"/>
              </a:spcBef>
              <a:buNone/>
            </a:pPr>
            <a:r>
              <a:rPr lang="en-GB" dirty="0"/>
              <a:t>It is a persistent class that uses annotations to define named query and marks this class as entity.</a:t>
            </a:r>
          </a:p>
          <a:p>
            <a:pPr>
              <a:spcBef>
                <a:spcPts val="0"/>
              </a:spcBef>
              <a:buNone/>
            </a:pPr>
            <a:r>
              <a:rPr lang="en-GB" b="1" dirty="0"/>
              <a:t>package</a:t>
            </a:r>
            <a:r>
              <a:rPr lang="en-GB" dirty="0"/>
              <a:t> </a:t>
            </a:r>
            <a:r>
              <a:rPr lang="en-GB" dirty="0" err="1"/>
              <a:t>com.javatpoint</a:t>
            </a:r>
            <a:r>
              <a:rPr lang="en-GB" dirty="0"/>
              <a:t>;  </a:t>
            </a:r>
          </a:p>
          <a:p>
            <a:pPr>
              <a:spcBef>
                <a:spcPts val="0"/>
              </a:spcBef>
              <a:buNone/>
            </a:pPr>
            <a:r>
              <a:rPr lang="en-GB" dirty="0"/>
              <a:t>  </a:t>
            </a:r>
          </a:p>
          <a:p>
            <a:pPr>
              <a:spcBef>
                <a:spcPts val="0"/>
              </a:spcBef>
              <a:buNone/>
            </a:pPr>
            <a:r>
              <a:rPr lang="en-GB" b="1" dirty="0"/>
              <a:t>import</a:t>
            </a:r>
            <a:r>
              <a:rPr lang="en-GB" dirty="0"/>
              <a:t> </a:t>
            </a:r>
            <a:r>
              <a:rPr lang="en-GB" dirty="0" err="1"/>
              <a:t>javax.persistence</a:t>
            </a:r>
            <a:r>
              <a:rPr lang="en-GB" dirty="0"/>
              <a:t>.*;  </a:t>
            </a:r>
          </a:p>
          <a:p>
            <a:pPr>
              <a:spcBef>
                <a:spcPts val="0"/>
              </a:spcBef>
              <a:buNone/>
            </a:pPr>
            <a:r>
              <a:rPr lang="en-GB" b="1" dirty="0"/>
              <a:t>import</a:t>
            </a:r>
            <a:r>
              <a:rPr lang="en-GB" dirty="0"/>
              <a:t> </a:t>
            </a:r>
            <a:r>
              <a:rPr lang="en-GB" dirty="0" err="1"/>
              <a:t>javax.persistence.Entity</a:t>
            </a:r>
            <a:r>
              <a:rPr lang="en-GB" dirty="0"/>
              <a:t>;  </a:t>
            </a:r>
          </a:p>
          <a:p>
            <a:pPr>
              <a:spcBef>
                <a:spcPts val="0"/>
              </a:spcBef>
              <a:buNone/>
            </a:pPr>
            <a:r>
              <a:rPr lang="en-GB" b="1" dirty="0"/>
              <a:t>import</a:t>
            </a:r>
            <a:r>
              <a:rPr lang="en-GB" dirty="0"/>
              <a:t> </a:t>
            </a:r>
            <a:r>
              <a:rPr lang="en-GB" dirty="0" err="1"/>
              <a:t>javax.persistence.GeneratedValue</a:t>
            </a:r>
            <a:r>
              <a:rPr lang="en-GB" dirty="0"/>
              <a:t>;  </a:t>
            </a:r>
          </a:p>
          <a:p>
            <a:pPr>
              <a:spcBef>
                <a:spcPts val="0"/>
              </a:spcBef>
              <a:buNone/>
            </a:pPr>
            <a:r>
              <a:rPr lang="en-GB" b="1" dirty="0"/>
              <a:t>import</a:t>
            </a:r>
            <a:r>
              <a:rPr lang="en-GB" dirty="0"/>
              <a:t> </a:t>
            </a:r>
            <a:r>
              <a:rPr lang="en-GB" dirty="0" err="1"/>
              <a:t>javax.persistence.Id</a:t>
            </a:r>
            <a:r>
              <a:rPr lang="en-GB" dirty="0"/>
              <a:t>;  </a:t>
            </a:r>
          </a:p>
          <a:p>
            <a:pPr>
              <a:spcBef>
                <a:spcPts val="0"/>
              </a:spcBef>
              <a:buNone/>
            </a:pPr>
            <a:r>
              <a:rPr lang="en-GB" dirty="0"/>
              <a:t>  </a:t>
            </a:r>
          </a:p>
          <a:p>
            <a:pPr>
              <a:spcBef>
                <a:spcPts val="0"/>
              </a:spcBef>
              <a:buNone/>
            </a:pPr>
            <a:r>
              <a:rPr lang="en-GB" dirty="0"/>
              <a:t>@</a:t>
            </a:r>
            <a:r>
              <a:rPr lang="en-GB" dirty="0" err="1"/>
              <a:t>NamedQueries</a:t>
            </a:r>
            <a:r>
              <a:rPr lang="en-GB" dirty="0"/>
              <a:t>(  </a:t>
            </a:r>
          </a:p>
          <a:p>
            <a:pPr>
              <a:spcBef>
                <a:spcPts val="0"/>
              </a:spcBef>
              <a:buNone/>
            </a:pPr>
            <a:r>
              <a:rPr lang="en-GB" dirty="0"/>
              <a:t>    {  </a:t>
            </a:r>
          </a:p>
          <a:p>
            <a:pPr>
              <a:spcBef>
                <a:spcPts val="0"/>
              </a:spcBef>
              <a:buNone/>
            </a:pPr>
            <a:r>
              <a:rPr lang="en-GB" dirty="0"/>
              <a:t>        @</a:t>
            </a:r>
            <a:r>
              <a:rPr lang="en-GB" dirty="0" err="1"/>
              <a:t>NamedQuery</a:t>
            </a:r>
            <a:r>
              <a:rPr lang="en-GB" dirty="0"/>
              <a:t>(  </a:t>
            </a:r>
          </a:p>
          <a:p>
            <a:pPr>
              <a:spcBef>
                <a:spcPts val="0"/>
              </a:spcBef>
              <a:buNone/>
            </a:pPr>
            <a:r>
              <a:rPr lang="en-GB" dirty="0"/>
              <a:t>        name = "</a:t>
            </a:r>
            <a:r>
              <a:rPr lang="en-GB" dirty="0" err="1"/>
              <a:t>findEmployeeByName</a:t>
            </a:r>
            <a:r>
              <a:rPr lang="en-GB" dirty="0"/>
              <a:t>",  </a:t>
            </a:r>
          </a:p>
          <a:p>
            <a:pPr>
              <a:spcBef>
                <a:spcPts val="0"/>
              </a:spcBef>
              <a:buNone/>
            </a:pPr>
            <a:r>
              <a:rPr lang="en-GB" dirty="0"/>
              <a:t>        query = "from Employee e where e.name = :name"  </a:t>
            </a:r>
          </a:p>
          <a:p>
            <a:pPr>
              <a:spcBef>
                <a:spcPts val="0"/>
              </a:spcBef>
              <a:buNone/>
            </a:pPr>
            <a:r>
              <a:rPr lang="en-GB" dirty="0"/>
              <a:t>        )  </a:t>
            </a:r>
          </a:p>
          <a:p>
            <a:pPr>
              <a:spcBef>
                <a:spcPts val="0"/>
              </a:spcBef>
              <a:buNone/>
            </a:pPr>
            <a:r>
              <a:rPr lang="en-GB" dirty="0"/>
              <a:t>    }  </a:t>
            </a:r>
          </a:p>
          <a:p>
            <a:pPr>
              <a:spcBef>
                <a:spcPts val="0"/>
              </a:spcBef>
              <a:buNone/>
            </a:pPr>
            <a:r>
              <a:rPr lang="en-GB" dirty="0"/>
              <a:t>)  </a:t>
            </a:r>
          </a:p>
          <a:p>
            <a:pPr>
              <a:spcBef>
                <a:spcPts val="0"/>
              </a:spcBef>
              <a:buNone/>
            </a:pPr>
            <a:r>
              <a:rPr lang="en-GB" dirty="0"/>
              <a:t>  </a:t>
            </a:r>
          </a:p>
          <a:p>
            <a:pPr>
              <a:spcBef>
                <a:spcPts val="0"/>
              </a:spcBef>
              <a:buNone/>
            </a:pPr>
            <a:r>
              <a:rPr lang="en-GB" dirty="0"/>
              <a:t>@Entity  </a:t>
            </a:r>
          </a:p>
          <a:p>
            <a:pPr>
              <a:spcBef>
                <a:spcPts val="0"/>
              </a:spcBef>
              <a:buNone/>
            </a:pPr>
            <a:r>
              <a:rPr lang="en-GB" dirty="0"/>
              <a:t>@Table(name="</a:t>
            </a:r>
            <a:r>
              <a:rPr lang="en-GB" dirty="0" err="1"/>
              <a:t>em</a:t>
            </a:r>
            <a:r>
              <a:rPr lang="en-GB" dirty="0"/>
              <a:t>")  </a:t>
            </a:r>
          </a:p>
          <a:p>
            <a:pPr>
              <a:spcBef>
                <a:spcPts val="0"/>
              </a:spcBef>
              <a:buNone/>
            </a:pPr>
            <a:r>
              <a:rPr lang="en-GB" b="1" dirty="0"/>
              <a:t>public</a:t>
            </a:r>
            <a:r>
              <a:rPr lang="en-GB" dirty="0"/>
              <a:t> </a:t>
            </a:r>
            <a:r>
              <a:rPr lang="en-GB" b="1" dirty="0"/>
              <a:t>class</a:t>
            </a:r>
            <a:r>
              <a:rPr lang="en-GB" dirty="0"/>
              <a:t> Employee {  </a:t>
            </a:r>
          </a:p>
          <a:p>
            <a:pPr>
              <a:spcBef>
                <a:spcPts val="0"/>
              </a:spcBef>
              <a:buNone/>
            </a:pPr>
            <a:r>
              <a:rPr lang="en-GB" dirty="0"/>
              <a:t>      </a:t>
            </a:r>
          </a:p>
          <a:p>
            <a:pPr>
              <a:spcBef>
                <a:spcPts val="0"/>
              </a:spcBef>
              <a:buNone/>
            </a:pPr>
            <a:r>
              <a:rPr lang="en-GB" dirty="0"/>
              <a:t>    </a:t>
            </a:r>
            <a:r>
              <a:rPr lang="en-GB" b="1" dirty="0"/>
              <a:t>public</a:t>
            </a:r>
            <a:r>
              <a:rPr lang="en-GB" dirty="0"/>
              <a:t> String </a:t>
            </a:r>
            <a:r>
              <a:rPr lang="en-GB" dirty="0" err="1"/>
              <a:t>toString</a:t>
            </a:r>
            <a:r>
              <a:rPr lang="en-GB" dirty="0"/>
              <a:t>(){</a:t>
            </a:r>
            <a:r>
              <a:rPr lang="en-GB" b="1" dirty="0"/>
              <a:t>return</a:t>
            </a:r>
            <a:r>
              <a:rPr lang="en-GB" dirty="0"/>
              <a:t> id+" "+name+" "+salary+" "+job;}  </a:t>
            </a:r>
          </a:p>
          <a:p>
            <a:pPr>
              <a:spcBef>
                <a:spcPts val="0"/>
              </a:spcBef>
              <a:buNone/>
            </a:pPr>
            <a:r>
              <a:rPr lang="en-GB" dirty="0"/>
              <a:t>      </a:t>
            </a:r>
          </a:p>
          <a:p>
            <a:pPr>
              <a:spcBef>
                <a:spcPts val="0"/>
              </a:spcBef>
              <a:buNone/>
            </a:pPr>
            <a:r>
              <a:rPr lang="en-GB" dirty="0"/>
              <a:t>    </a:t>
            </a:r>
            <a:r>
              <a:rPr lang="en-GB" b="1" dirty="0" err="1"/>
              <a:t>int</a:t>
            </a:r>
            <a:r>
              <a:rPr lang="en-GB" dirty="0"/>
              <a:t> id;  </a:t>
            </a:r>
          </a:p>
          <a:p>
            <a:pPr>
              <a:spcBef>
                <a:spcPts val="0"/>
              </a:spcBef>
              <a:buNone/>
            </a:pPr>
            <a:r>
              <a:rPr lang="en-GB" dirty="0"/>
              <a:t>    String name;  </a:t>
            </a:r>
          </a:p>
          <a:p>
            <a:pPr>
              <a:spcBef>
                <a:spcPts val="0"/>
              </a:spcBef>
              <a:buNone/>
            </a:pPr>
            <a:r>
              <a:rPr lang="en-GB" dirty="0"/>
              <a:t>    </a:t>
            </a:r>
            <a:r>
              <a:rPr lang="en-GB" b="1" dirty="0" err="1"/>
              <a:t>int</a:t>
            </a:r>
            <a:r>
              <a:rPr lang="en-GB" dirty="0"/>
              <a:t> salary;  </a:t>
            </a:r>
          </a:p>
          <a:p>
            <a:pPr>
              <a:spcBef>
                <a:spcPts val="0"/>
              </a:spcBef>
              <a:buNone/>
            </a:pPr>
            <a:r>
              <a:rPr lang="en-GB" dirty="0"/>
              <a:t>    String job;  </a:t>
            </a:r>
          </a:p>
          <a:p>
            <a:pPr>
              <a:spcBef>
                <a:spcPts val="0"/>
              </a:spcBef>
              <a:buNone/>
            </a:pPr>
            <a:r>
              <a:rPr lang="en-GB" dirty="0"/>
              <a:t>    @Id  </a:t>
            </a:r>
          </a:p>
          <a:p>
            <a:pPr>
              <a:spcBef>
                <a:spcPts val="0"/>
              </a:spcBef>
              <a:buNone/>
            </a:pPr>
            <a:r>
              <a:rPr lang="en-GB" dirty="0"/>
              <a:t>    @</a:t>
            </a:r>
            <a:r>
              <a:rPr lang="en-GB" dirty="0" err="1"/>
              <a:t>GeneratedValue</a:t>
            </a:r>
            <a:r>
              <a:rPr lang="en-GB" dirty="0"/>
              <a:t>(strategy=</a:t>
            </a:r>
            <a:r>
              <a:rPr lang="en-GB" dirty="0" err="1"/>
              <a:t>GenerationType.AUTO</a:t>
            </a:r>
            <a:r>
              <a:rPr lang="en-GB" dirty="0"/>
              <a:t>)  </a:t>
            </a:r>
          </a:p>
          <a:p>
            <a:pPr>
              <a:spcBef>
                <a:spcPts val="0"/>
              </a:spcBef>
              <a:buNone/>
            </a:pPr>
            <a:r>
              <a:rPr lang="en-GB" dirty="0"/>
              <a:t>       </a:t>
            </a:r>
          </a:p>
          <a:p>
            <a:pPr>
              <a:spcBef>
                <a:spcPts val="0"/>
              </a:spcBef>
              <a:buNone/>
            </a:pPr>
            <a:r>
              <a:rPr lang="en-GB" dirty="0"/>
              <a:t>    //getters and setters  </a:t>
            </a:r>
          </a:p>
          <a:p>
            <a:pPr>
              <a:spcBef>
                <a:spcPts val="0"/>
              </a:spcBef>
              <a:buNone/>
            </a:pPr>
            <a:r>
              <a:rPr lang="en-GB" dirty="0"/>
              <a:t>}  </a:t>
            </a:r>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76</a:t>
            </a:fld>
            <a:endParaRPr lang="en-US"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12" y="357166"/>
            <a:ext cx="10515600" cy="849297"/>
          </a:xfrm>
        </p:spPr>
        <p:txBody>
          <a:bodyPr/>
          <a:lstStyle/>
          <a:p>
            <a:r>
              <a:rPr lang="en-GB" dirty="0"/>
              <a:t> </a:t>
            </a:r>
            <a:br>
              <a:rPr lang="en-GB" dirty="0"/>
            </a:br>
            <a:r>
              <a:rPr lang="en-US" dirty="0" err="1"/>
              <a:t>hibernate.cfg.xml</a:t>
            </a:r>
            <a:r>
              <a:rPr lang="en-US" dirty="0"/>
              <a:t/>
            </a:r>
            <a:br>
              <a:rPr lang="en-US" dirty="0"/>
            </a:br>
            <a:r>
              <a:rPr lang="en-GB" dirty="0"/>
              <a:t/>
            </a:r>
            <a:br>
              <a:rPr lang="en-GB" dirty="0"/>
            </a:br>
            <a:endParaRPr lang="en-US" dirty="0"/>
          </a:p>
        </p:txBody>
      </p:sp>
      <p:sp>
        <p:nvSpPr>
          <p:cNvPr id="3" name="Content Placeholder 2"/>
          <p:cNvSpPr>
            <a:spLocks noGrp="1"/>
          </p:cNvSpPr>
          <p:nvPr>
            <p:ph idx="1"/>
          </p:nvPr>
        </p:nvSpPr>
        <p:spPr>
          <a:xfrm>
            <a:off x="838200" y="1214422"/>
            <a:ext cx="10515600" cy="4962541"/>
          </a:xfrm>
        </p:spPr>
        <p:txBody>
          <a:bodyPr/>
          <a:lstStyle/>
          <a:p>
            <a:r>
              <a:rPr lang="en-GB" dirty="0"/>
              <a:t>It is a configuration file that stores the </a:t>
            </a:r>
            <a:r>
              <a:rPr lang="en-GB" dirty="0" err="1"/>
              <a:t>informations</a:t>
            </a:r>
            <a:r>
              <a:rPr lang="en-GB" dirty="0"/>
              <a:t> about database such as driver class, </a:t>
            </a:r>
            <a:r>
              <a:rPr lang="en-GB" dirty="0" err="1"/>
              <a:t>url</a:t>
            </a:r>
            <a:r>
              <a:rPr lang="en-GB" dirty="0"/>
              <a:t>, username, password and mapping class etc.</a:t>
            </a:r>
          </a:p>
          <a:p>
            <a:pPr>
              <a:spcBef>
                <a:spcPts val="0"/>
              </a:spcBef>
              <a:buNone/>
            </a:pPr>
            <a:r>
              <a:rPr lang="en-GB" dirty="0"/>
              <a:t>&lt;?xml version='1.0' encoding='UTF-8'?&gt;  </a:t>
            </a:r>
          </a:p>
          <a:p>
            <a:pPr>
              <a:spcBef>
                <a:spcPts val="0"/>
              </a:spcBef>
              <a:buNone/>
            </a:pPr>
            <a:r>
              <a:rPr lang="en-GB" dirty="0"/>
              <a:t>&lt;!DOCTYPE hibernate-configuration PUBLIC  </a:t>
            </a:r>
          </a:p>
          <a:p>
            <a:pPr>
              <a:spcBef>
                <a:spcPts val="0"/>
              </a:spcBef>
              <a:buNone/>
            </a:pPr>
            <a:r>
              <a:rPr lang="en-GB" dirty="0"/>
              <a:t>          "-//Hibernate/Hibernate Configuration DTD 5.3//EN"  </a:t>
            </a:r>
          </a:p>
          <a:p>
            <a:pPr>
              <a:spcBef>
                <a:spcPts val="0"/>
              </a:spcBef>
              <a:buNone/>
            </a:pPr>
            <a:r>
              <a:rPr lang="en-GB" dirty="0"/>
              <a:t>          "http://hibernate.sourceforge.net/hibernate-configuration-5.3.dtd"&gt;  </a:t>
            </a:r>
          </a:p>
          <a:p>
            <a:pPr>
              <a:spcBef>
                <a:spcPts val="0"/>
              </a:spcBef>
              <a:buNone/>
            </a:pPr>
            <a:r>
              <a:rPr lang="en-GB" dirty="0"/>
              <a:t>  </a:t>
            </a:r>
          </a:p>
          <a:p>
            <a:pPr>
              <a:spcBef>
                <a:spcPts val="0"/>
              </a:spcBef>
              <a:buNone/>
            </a:pPr>
            <a:r>
              <a:rPr lang="en-GB" dirty="0"/>
              <a:t>&lt;hibernate-configuration&gt;  </a:t>
            </a:r>
          </a:p>
          <a:p>
            <a:pPr>
              <a:spcBef>
                <a:spcPts val="0"/>
              </a:spcBef>
              <a:buNone/>
            </a:pPr>
            <a:r>
              <a:rPr lang="en-GB" dirty="0"/>
              <a:t>  </a:t>
            </a:r>
          </a:p>
          <a:p>
            <a:pPr>
              <a:spcBef>
                <a:spcPts val="0"/>
              </a:spcBef>
              <a:buNone/>
            </a:pPr>
            <a:r>
              <a:rPr lang="en-GB" dirty="0"/>
              <a:t>    &lt;session-factory&gt;  </a:t>
            </a:r>
          </a:p>
          <a:p>
            <a:pPr>
              <a:spcBef>
                <a:spcPts val="0"/>
              </a:spcBef>
              <a:buNone/>
            </a:pPr>
            <a:r>
              <a:rPr lang="en-GB" dirty="0"/>
              <a:t>        &lt;property name="hbm2ddl.auto"&gt;update&lt;/property&gt;  </a:t>
            </a:r>
          </a:p>
          <a:p>
            <a:pPr>
              <a:spcBef>
                <a:spcPts val="0"/>
              </a:spcBef>
              <a:buNone/>
            </a:pPr>
            <a:r>
              <a:rPr lang="en-GB" dirty="0"/>
              <a:t>        &lt;property name="dialect"&gt;org.hibernate.dialect.Oracle9Dialect&lt;/property&gt;  </a:t>
            </a:r>
          </a:p>
          <a:p>
            <a:pPr>
              <a:spcBef>
                <a:spcPts val="0"/>
              </a:spcBef>
              <a:buNone/>
            </a:pPr>
            <a:r>
              <a:rPr lang="en-GB" dirty="0"/>
              <a:t>        &lt;property name="connection.url"&gt;</a:t>
            </a:r>
            <a:r>
              <a:rPr lang="en-GB" dirty="0" err="1"/>
              <a:t>jdbc:oracle:thin</a:t>
            </a:r>
            <a:r>
              <a:rPr lang="en-GB" dirty="0"/>
              <a:t>:@localhost:1521:xe&lt;/property&gt;  </a:t>
            </a:r>
          </a:p>
          <a:p>
            <a:pPr>
              <a:spcBef>
                <a:spcPts val="0"/>
              </a:spcBef>
              <a:buNone/>
            </a:pPr>
            <a:r>
              <a:rPr lang="en-GB" dirty="0"/>
              <a:t>        &lt;property name="</a:t>
            </a:r>
            <a:r>
              <a:rPr lang="en-GB" dirty="0" err="1"/>
              <a:t>connection.username</a:t>
            </a:r>
            <a:r>
              <a:rPr lang="en-GB" dirty="0"/>
              <a:t>"&gt;system&lt;/property&gt;  </a:t>
            </a:r>
          </a:p>
          <a:p>
            <a:pPr>
              <a:spcBef>
                <a:spcPts val="0"/>
              </a:spcBef>
              <a:buNone/>
            </a:pPr>
            <a:r>
              <a:rPr lang="en-GB" dirty="0"/>
              <a:t>        &lt;property name="</a:t>
            </a:r>
            <a:r>
              <a:rPr lang="en-GB" dirty="0" err="1"/>
              <a:t>connection.password</a:t>
            </a:r>
            <a:r>
              <a:rPr lang="en-GB" dirty="0"/>
              <a:t>"&gt;</a:t>
            </a:r>
            <a:r>
              <a:rPr lang="en-GB" dirty="0" err="1"/>
              <a:t>jtp</a:t>
            </a:r>
            <a:r>
              <a:rPr lang="en-GB" dirty="0"/>
              <a:t>&lt;/property&gt;  </a:t>
            </a:r>
          </a:p>
          <a:p>
            <a:pPr>
              <a:spcBef>
                <a:spcPts val="0"/>
              </a:spcBef>
              <a:buNone/>
            </a:pPr>
            <a:r>
              <a:rPr lang="en-GB" dirty="0"/>
              <a:t>        &lt;property name="</a:t>
            </a:r>
            <a:r>
              <a:rPr lang="en-GB" dirty="0" err="1"/>
              <a:t>connection.driver_class</a:t>
            </a:r>
            <a:r>
              <a:rPr lang="en-GB" dirty="0"/>
              <a:t>"&gt;</a:t>
            </a:r>
            <a:r>
              <a:rPr lang="en-GB" dirty="0" err="1"/>
              <a:t>oracle.jdbc.driver.OracleDriver</a:t>
            </a:r>
            <a:r>
              <a:rPr lang="en-GB" dirty="0"/>
              <a:t>&lt;/property&gt;  </a:t>
            </a:r>
          </a:p>
          <a:p>
            <a:pPr>
              <a:spcBef>
                <a:spcPts val="0"/>
              </a:spcBef>
              <a:buNone/>
            </a:pPr>
            <a:r>
              <a:rPr lang="en-GB" dirty="0"/>
              <a:t>    &lt;mapping </a:t>
            </a:r>
            <a:r>
              <a:rPr lang="en-GB" b="1" dirty="0"/>
              <a:t>class</a:t>
            </a:r>
            <a:r>
              <a:rPr lang="en-GB" dirty="0"/>
              <a:t>="</a:t>
            </a:r>
            <a:r>
              <a:rPr lang="en-GB" dirty="0" err="1"/>
              <a:t>com.javatpoint.Employee</a:t>
            </a:r>
            <a:r>
              <a:rPr lang="en-GB" dirty="0"/>
              <a:t>"/&gt;  </a:t>
            </a:r>
          </a:p>
          <a:p>
            <a:pPr>
              <a:spcBef>
                <a:spcPts val="0"/>
              </a:spcBef>
              <a:buNone/>
            </a:pPr>
            <a:r>
              <a:rPr lang="en-GB" dirty="0"/>
              <a:t>    &lt;/session-factory&gt;  </a:t>
            </a:r>
          </a:p>
          <a:p>
            <a:pPr>
              <a:spcBef>
                <a:spcPts val="0"/>
              </a:spcBef>
              <a:buNone/>
            </a:pPr>
            <a:r>
              <a:rPr lang="en-GB" dirty="0"/>
              <a:t>  </a:t>
            </a:r>
          </a:p>
          <a:p>
            <a:pPr>
              <a:spcBef>
                <a:spcPts val="0"/>
              </a:spcBef>
              <a:buNone/>
            </a:pPr>
            <a:r>
              <a:rPr lang="en-GB" dirty="0"/>
              <a:t>&lt;/hibernate-configuration&gt;  </a:t>
            </a:r>
          </a:p>
          <a:p>
            <a:pPr>
              <a:spcBef>
                <a:spcPts val="0"/>
              </a:spcBef>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77</a:t>
            </a:fld>
            <a:endParaRPr lang="en-US"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FetchData.java</a:t>
            </a:r>
            <a:br>
              <a:rPr lang="en-US" dirty="0"/>
            </a:br>
            <a:endParaRPr lang="en-US" dirty="0"/>
          </a:p>
        </p:txBody>
      </p:sp>
      <p:sp>
        <p:nvSpPr>
          <p:cNvPr id="3" name="Content Placeholder 2"/>
          <p:cNvSpPr>
            <a:spLocks noGrp="1"/>
          </p:cNvSpPr>
          <p:nvPr>
            <p:ph idx="1"/>
          </p:nvPr>
        </p:nvSpPr>
        <p:spPr>
          <a:xfrm>
            <a:off x="838200" y="1142984"/>
            <a:ext cx="10515600" cy="5033979"/>
          </a:xfrm>
        </p:spPr>
        <p:txBody>
          <a:bodyPr/>
          <a:lstStyle/>
          <a:p>
            <a:r>
              <a:rPr lang="en-US" dirty="0"/>
              <a:t>It is a java class that uses the named query and prints the </a:t>
            </a:r>
            <a:r>
              <a:rPr lang="en-US" dirty="0" err="1"/>
              <a:t>informations</a:t>
            </a:r>
            <a:r>
              <a:rPr lang="en-US" dirty="0"/>
              <a:t> based on the query. The </a:t>
            </a:r>
            <a:r>
              <a:rPr lang="en-US" b="1" dirty="0" err="1"/>
              <a:t>getNamedQuery</a:t>
            </a:r>
            <a:r>
              <a:rPr lang="en-US" dirty="0"/>
              <a:t> method uses the named query and returns the instance of Query.</a:t>
            </a:r>
          </a:p>
          <a:p>
            <a:pPr>
              <a:spcBef>
                <a:spcPts val="0"/>
              </a:spcBef>
              <a:buNone/>
            </a:pPr>
            <a:r>
              <a:rPr lang="en-US" b="1" dirty="0"/>
              <a:t>package</a:t>
            </a:r>
            <a:r>
              <a:rPr lang="en-US" dirty="0"/>
              <a:t> </a:t>
            </a:r>
            <a:r>
              <a:rPr lang="en-US" dirty="0" err="1"/>
              <a:t>com.javatpoint</a:t>
            </a:r>
            <a:r>
              <a:rPr lang="en-US" dirty="0"/>
              <a:t>;    </a:t>
            </a:r>
          </a:p>
          <a:p>
            <a:pPr>
              <a:spcBef>
                <a:spcPts val="0"/>
              </a:spcBef>
              <a:buNone/>
            </a:pPr>
            <a:r>
              <a:rPr lang="en-US" dirty="0"/>
              <a:t>    </a:t>
            </a:r>
          </a:p>
          <a:p>
            <a:pPr>
              <a:spcBef>
                <a:spcPts val="0"/>
              </a:spcBef>
              <a:buNone/>
            </a:pPr>
            <a:r>
              <a:rPr lang="en-US" b="1" dirty="0"/>
              <a:t>import</a:t>
            </a:r>
            <a:r>
              <a:rPr lang="en-US" dirty="0"/>
              <a:t> </a:t>
            </a:r>
            <a:r>
              <a:rPr lang="en-US" dirty="0" err="1"/>
              <a:t>java.util</a:t>
            </a:r>
            <a:r>
              <a:rPr lang="en-US" dirty="0"/>
              <a:t>.*;  </a:t>
            </a:r>
          </a:p>
          <a:p>
            <a:pPr>
              <a:spcBef>
                <a:spcPts val="0"/>
              </a:spcBef>
              <a:buNone/>
            </a:pPr>
            <a:r>
              <a:rPr lang="en-US" b="1" dirty="0"/>
              <a:t>import</a:t>
            </a:r>
            <a:r>
              <a:rPr lang="en-US" dirty="0"/>
              <a:t> </a:t>
            </a:r>
            <a:r>
              <a:rPr lang="en-US" dirty="0" err="1"/>
              <a:t>javax.persistence</a:t>
            </a:r>
            <a:r>
              <a:rPr lang="en-US" dirty="0"/>
              <a:t>.*;  </a:t>
            </a:r>
          </a:p>
          <a:p>
            <a:pPr>
              <a:spcBef>
                <a:spcPts val="0"/>
              </a:spcBef>
              <a:buNone/>
            </a:pPr>
            <a:r>
              <a:rPr lang="en-US" b="1" dirty="0"/>
              <a:t>import</a:t>
            </a:r>
            <a:r>
              <a:rPr lang="en-US" dirty="0"/>
              <a:t> </a:t>
            </a:r>
            <a:r>
              <a:rPr lang="en-US" dirty="0" err="1"/>
              <a:t>org.hibernate</a:t>
            </a:r>
            <a:r>
              <a:rPr lang="en-US" dirty="0"/>
              <a:t>.*;  </a:t>
            </a:r>
          </a:p>
          <a:p>
            <a:pPr>
              <a:spcBef>
                <a:spcPts val="0"/>
              </a:spcBef>
              <a:buNone/>
            </a:pPr>
            <a:r>
              <a:rPr lang="en-US" b="1" dirty="0"/>
              <a:t>import</a:t>
            </a:r>
            <a:r>
              <a:rPr lang="en-US" dirty="0"/>
              <a:t> </a:t>
            </a:r>
            <a:r>
              <a:rPr lang="en-US" dirty="0" err="1"/>
              <a:t>org.hibernate.boot.Metadata</a:t>
            </a:r>
            <a:r>
              <a:rPr lang="en-US" dirty="0"/>
              <a:t>;  </a:t>
            </a:r>
          </a:p>
          <a:p>
            <a:pPr>
              <a:spcBef>
                <a:spcPts val="0"/>
              </a:spcBef>
              <a:buNone/>
            </a:pPr>
            <a:r>
              <a:rPr lang="en-US" b="1" dirty="0"/>
              <a:t>import</a:t>
            </a:r>
            <a:r>
              <a:rPr lang="en-US" dirty="0"/>
              <a:t> </a:t>
            </a:r>
            <a:r>
              <a:rPr lang="en-US" dirty="0" err="1"/>
              <a:t>org.hibernate.boot.MetadataSources</a:t>
            </a:r>
            <a:r>
              <a:rPr lang="en-US" dirty="0"/>
              <a:t>;  </a:t>
            </a:r>
          </a:p>
          <a:p>
            <a:pPr>
              <a:spcBef>
                <a:spcPts val="0"/>
              </a:spcBef>
              <a:buNone/>
            </a:pPr>
            <a:r>
              <a:rPr lang="en-US" b="1" dirty="0"/>
              <a:t>import</a:t>
            </a:r>
            <a:r>
              <a:rPr lang="en-US" dirty="0"/>
              <a:t> </a:t>
            </a:r>
            <a:r>
              <a:rPr lang="en-US" dirty="0" err="1"/>
              <a:t>org.hibernate.boot.registry.StandardServiceRegistry</a:t>
            </a:r>
            <a:r>
              <a:rPr lang="en-US" dirty="0"/>
              <a:t>;  </a:t>
            </a:r>
          </a:p>
          <a:p>
            <a:pPr>
              <a:spcBef>
                <a:spcPts val="0"/>
              </a:spcBef>
              <a:buNone/>
            </a:pPr>
            <a:r>
              <a:rPr lang="en-US" b="1" dirty="0"/>
              <a:t>import</a:t>
            </a:r>
            <a:r>
              <a:rPr lang="en-US" dirty="0"/>
              <a:t> </a:t>
            </a:r>
            <a:r>
              <a:rPr lang="en-US" dirty="0" err="1"/>
              <a:t>org.hibernate.boot.registry.StandardServiceRegistryBuilder</a:t>
            </a:r>
            <a:r>
              <a:rPr lang="en-US" dirty="0"/>
              <a:t>;  </a:t>
            </a:r>
          </a:p>
          <a:p>
            <a:pPr>
              <a:spcBef>
                <a:spcPts val="0"/>
              </a:spcBef>
              <a:buNone/>
            </a:pPr>
            <a:r>
              <a:rPr lang="en-US" dirty="0"/>
              <a:t>    </a:t>
            </a:r>
          </a:p>
          <a:p>
            <a:pPr>
              <a:spcBef>
                <a:spcPts val="0"/>
              </a:spcBef>
              <a:buNone/>
            </a:pPr>
            <a:r>
              <a:rPr lang="en-US" b="1" dirty="0"/>
              <a:t>public</a:t>
            </a:r>
            <a:r>
              <a:rPr lang="en-US" dirty="0"/>
              <a:t> </a:t>
            </a:r>
            <a:r>
              <a:rPr lang="en-US" b="1" dirty="0"/>
              <a:t>class</a:t>
            </a:r>
            <a:r>
              <a:rPr lang="en-US" dirty="0"/>
              <a:t> Fetch {    </a:t>
            </a:r>
          </a:p>
          <a:p>
            <a:pPr>
              <a:spcBef>
                <a:spcPts val="0"/>
              </a:spcBef>
              <a:buNone/>
            </a:pP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    </a:t>
            </a:r>
          </a:p>
          <a:p>
            <a:pPr>
              <a:spcBef>
                <a:spcPts val="0"/>
              </a:spcBef>
              <a:buNone/>
            </a:pPr>
            <a:r>
              <a:rPr lang="en-US" dirty="0"/>
              <a:t>    </a:t>
            </a:r>
          </a:p>
          <a:p>
            <a:pPr>
              <a:spcBef>
                <a:spcPts val="0"/>
              </a:spcBef>
              <a:buNone/>
            </a:pPr>
            <a:r>
              <a:rPr lang="en-US" dirty="0"/>
              <a:t>     </a:t>
            </a:r>
            <a:r>
              <a:rPr lang="en-US" dirty="0" err="1"/>
              <a:t>StandardServiceRegistry</a:t>
            </a:r>
            <a:r>
              <a:rPr lang="en-US" dirty="0"/>
              <a:t> </a:t>
            </a:r>
            <a:r>
              <a:rPr lang="en-US" dirty="0" err="1"/>
              <a:t>ssr</a:t>
            </a:r>
            <a:r>
              <a:rPr lang="en-US" dirty="0"/>
              <a:t>=</a:t>
            </a:r>
            <a:r>
              <a:rPr lang="en-US" b="1" dirty="0"/>
              <a:t>new</a:t>
            </a:r>
            <a:r>
              <a:rPr lang="en-US" dirty="0"/>
              <a:t> </a:t>
            </a:r>
            <a:r>
              <a:rPr lang="en-US" dirty="0" err="1"/>
              <a:t>StandardServiceRegistryBuilder</a:t>
            </a:r>
            <a:r>
              <a:rPr lang="en-US" dirty="0"/>
              <a:t>().configure("</a:t>
            </a:r>
            <a:r>
              <a:rPr lang="en-US" dirty="0" err="1"/>
              <a:t>hibernate.cfg.xml</a:t>
            </a:r>
            <a:r>
              <a:rPr lang="en-US" dirty="0"/>
              <a:t>").build();  </a:t>
            </a:r>
          </a:p>
          <a:p>
            <a:pPr>
              <a:spcBef>
                <a:spcPts val="0"/>
              </a:spcBef>
              <a:buNone/>
            </a:pPr>
            <a:r>
              <a:rPr lang="en-US" dirty="0"/>
              <a:t>        Metadata meta=</a:t>
            </a:r>
            <a:r>
              <a:rPr lang="en-US" b="1" dirty="0"/>
              <a:t>new</a:t>
            </a:r>
            <a:r>
              <a:rPr lang="en-US" dirty="0"/>
              <a:t> </a:t>
            </a:r>
            <a:r>
              <a:rPr lang="en-US" dirty="0" err="1"/>
              <a:t>MetadataSources</a:t>
            </a:r>
            <a:r>
              <a:rPr lang="en-US" dirty="0"/>
              <a:t>(</a:t>
            </a:r>
            <a:r>
              <a:rPr lang="en-US" dirty="0" err="1"/>
              <a:t>ssr</a:t>
            </a:r>
            <a:r>
              <a:rPr lang="en-US" dirty="0"/>
              <a:t>).</a:t>
            </a:r>
            <a:r>
              <a:rPr lang="en-US" dirty="0" err="1"/>
              <a:t>getMetadataBuilder</a:t>
            </a:r>
            <a:r>
              <a:rPr lang="en-US" dirty="0"/>
              <a:t>().build();  </a:t>
            </a:r>
          </a:p>
          <a:p>
            <a:pPr>
              <a:spcBef>
                <a:spcPts val="0"/>
              </a:spcBef>
              <a:buNone/>
            </a:pPr>
            <a:r>
              <a:rPr lang="en-US" dirty="0"/>
              <a:t>          </a:t>
            </a:r>
          </a:p>
          <a:p>
            <a:pPr>
              <a:spcBef>
                <a:spcPts val="0"/>
              </a:spcBef>
              <a:buNone/>
            </a:pPr>
            <a:r>
              <a:rPr lang="en-US" dirty="0"/>
              <a:t>        </a:t>
            </a:r>
            <a:r>
              <a:rPr lang="en-US" dirty="0" err="1"/>
              <a:t>SessionFactory</a:t>
            </a:r>
            <a:r>
              <a:rPr lang="en-US" dirty="0"/>
              <a:t> factory=</a:t>
            </a:r>
            <a:r>
              <a:rPr lang="en-US" dirty="0" err="1"/>
              <a:t>meta.getSessionFactoryBuilder</a:t>
            </a:r>
            <a:r>
              <a:rPr lang="en-US" dirty="0"/>
              <a:t>().build();  </a:t>
            </a:r>
          </a:p>
          <a:p>
            <a:pPr>
              <a:spcBef>
                <a:spcPts val="0"/>
              </a:spcBef>
              <a:buNone/>
            </a:pPr>
            <a:r>
              <a:rPr lang="en-US" dirty="0"/>
              <a:t>        Session </a:t>
            </a:r>
            <a:r>
              <a:rPr lang="en-US" dirty="0" err="1"/>
              <a:t>session</a:t>
            </a:r>
            <a:r>
              <a:rPr lang="en-US" dirty="0"/>
              <a:t>=</a:t>
            </a:r>
            <a:r>
              <a:rPr lang="en-US" dirty="0" err="1"/>
              <a:t>factory.openSession</a:t>
            </a:r>
            <a:r>
              <a:rPr lang="en-US" dirty="0"/>
              <a:t>();  </a:t>
            </a:r>
          </a:p>
          <a:p>
            <a:pPr>
              <a:spcBef>
                <a:spcPts val="0"/>
              </a:spcBef>
              <a:buNone/>
            </a:pPr>
            <a:r>
              <a:rPr lang="en-US" dirty="0"/>
              <a:t>                    </a:t>
            </a:r>
          </a:p>
          <a:p>
            <a:pPr>
              <a:spcBef>
                <a:spcPts val="0"/>
              </a:spcBef>
              <a:buNone/>
            </a:pPr>
            <a:r>
              <a:rPr lang="en-US" dirty="0"/>
              <a:t>    //Hibernate Named Query    </a:t>
            </a:r>
          </a:p>
          <a:p>
            <a:pPr>
              <a:spcBef>
                <a:spcPts val="0"/>
              </a:spcBef>
              <a:buNone/>
            </a:pPr>
            <a:r>
              <a:rPr lang="en-US" dirty="0"/>
              <a:t>           </a:t>
            </a:r>
            <a:r>
              <a:rPr lang="en-US" dirty="0" err="1"/>
              <a:t>TypedQuery</a:t>
            </a:r>
            <a:r>
              <a:rPr lang="en-US" dirty="0"/>
              <a:t> query = </a:t>
            </a:r>
            <a:r>
              <a:rPr lang="en-US" dirty="0" err="1"/>
              <a:t>session.getNamedQuery</a:t>
            </a:r>
            <a:r>
              <a:rPr lang="en-US" dirty="0"/>
              <a:t>("</a:t>
            </a:r>
            <a:r>
              <a:rPr lang="en-US" dirty="0" err="1"/>
              <a:t>findEmployeeByName</a:t>
            </a:r>
            <a:r>
              <a:rPr lang="en-US" dirty="0"/>
              <a:t>");    </a:t>
            </a:r>
          </a:p>
          <a:p>
            <a:pPr>
              <a:spcBef>
                <a:spcPts val="0"/>
              </a:spcBef>
              <a:buNone/>
            </a:pPr>
            <a:r>
              <a:rPr lang="en-US" dirty="0"/>
              <a:t>            </a:t>
            </a:r>
            <a:r>
              <a:rPr lang="en-US" dirty="0" err="1"/>
              <a:t>query.setParameter</a:t>
            </a:r>
            <a:r>
              <a:rPr lang="en-US" dirty="0"/>
              <a:t>("</a:t>
            </a:r>
            <a:r>
              <a:rPr lang="en-US" dirty="0" err="1"/>
              <a:t>name","amit</a:t>
            </a:r>
            <a:r>
              <a:rPr lang="en-US" dirty="0"/>
              <a:t>");   </a:t>
            </a:r>
          </a:p>
          <a:p>
            <a:pPr>
              <a:spcBef>
                <a:spcPts val="0"/>
              </a:spcBef>
              <a:buNone/>
            </a:pPr>
            <a:r>
              <a:rPr lang="en-US" dirty="0"/>
              <a:t>                    </a:t>
            </a:r>
          </a:p>
          <a:p>
            <a:pPr>
              <a:spcBef>
                <a:spcPts val="0"/>
              </a:spcBef>
              <a:buNone/>
            </a:pPr>
            <a:r>
              <a:rPr lang="en-US" dirty="0"/>
              <a:t>            List&lt;Employee&gt; employees=</a:t>
            </a:r>
            <a:r>
              <a:rPr lang="en-US" dirty="0" err="1"/>
              <a:t>query.getResultList</a:t>
            </a:r>
            <a:r>
              <a:rPr lang="en-US" dirty="0"/>
              <a:t>();   </a:t>
            </a:r>
          </a:p>
          <a:p>
            <a:pPr>
              <a:spcBef>
                <a:spcPts val="0"/>
              </a:spcBef>
              <a:buNone/>
            </a:pPr>
            <a:r>
              <a:rPr lang="en-US" dirty="0"/>
              <a:t>            </a:t>
            </a:r>
          </a:p>
          <a:p>
            <a:pPr>
              <a:spcBef>
                <a:spcPts val="0"/>
              </a:spcBef>
              <a:buNone/>
            </a:pPr>
            <a:r>
              <a:rPr lang="en-US" dirty="0"/>
              <a:t>    </a:t>
            </a:r>
            <a:r>
              <a:rPr lang="en-US" dirty="0" err="1"/>
              <a:t>Iterator</a:t>
            </a:r>
            <a:r>
              <a:rPr lang="en-US" dirty="0"/>
              <a:t>&lt;Employee&gt; </a:t>
            </a:r>
            <a:r>
              <a:rPr lang="en-US" dirty="0" err="1"/>
              <a:t>itr</a:t>
            </a:r>
            <a:r>
              <a:rPr lang="en-US" dirty="0"/>
              <a:t>=</a:t>
            </a:r>
            <a:r>
              <a:rPr lang="en-US" dirty="0" err="1"/>
              <a:t>employees.iterator</a:t>
            </a:r>
            <a:r>
              <a:rPr lang="en-US" dirty="0"/>
              <a:t>();    </a:t>
            </a:r>
          </a:p>
          <a:p>
            <a:pPr>
              <a:spcBef>
                <a:spcPts val="0"/>
              </a:spcBef>
              <a:buNone/>
            </a:pPr>
            <a:r>
              <a:rPr lang="en-US" dirty="0"/>
              <a:t>     </a:t>
            </a:r>
            <a:r>
              <a:rPr lang="en-US" b="1" dirty="0"/>
              <a:t>while</a:t>
            </a:r>
            <a:r>
              <a:rPr lang="en-US" dirty="0"/>
              <a:t>(</a:t>
            </a:r>
            <a:r>
              <a:rPr lang="en-US" dirty="0" err="1"/>
              <a:t>itr.hasNext</a:t>
            </a:r>
            <a:r>
              <a:rPr lang="en-US" dirty="0"/>
              <a:t>()){    </a:t>
            </a:r>
          </a:p>
          <a:p>
            <a:pPr>
              <a:spcBef>
                <a:spcPts val="0"/>
              </a:spcBef>
              <a:buNone/>
            </a:pPr>
            <a:r>
              <a:rPr lang="en-US" dirty="0"/>
              <a:t>    Employee e=</a:t>
            </a:r>
            <a:r>
              <a:rPr lang="en-US" dirty="0" err="1"/>
              <a:t>itr.next</a:t>
            </a:r>
            <a:r>
              <a:rPr lang="en-US" dirty="0"/>
              <a:t>();    </a:t>
            </a:r>
          </a:p>
          <a:p>
            <a:pPr>
              <a:spcBef>
                <a:spcPts val="0"/>
              </a:spcBef>
              <a:buNone/>
            </a:pPr>
            <a:r>
              <a:rPr lang="en-US" dirty="0"/>
              <a:t>    </a:t>
            </a:r>
            <a:r>
              <a:rPr lang="en-US" dirty="0" err="1"/>
              <a:t>System.out.println</a:t>
            </a:r>
            <a:r>
              <a:rPr lang="en-US" dirty="0"/>
              <a:t>(e);    </a:t>
            </a:r>
          </a:p>
          <a:p>
            <a:pPr>
              <a:spcBef>
                <a:spcPts val="0"/>
              </a:spcBef>
              <a:buNone/>
            </a:pPr>
            <a:r>
              <a:rPr lang="en-US" dirty="0"/>
              <a:t>     }    </a:t>
            </a:r>
          </a:p>
          <a:p>
            <a:pPr>
              <a:spcBef>
                <a:spcPts val="0"/>
              </a:spcBef>
              <a:buNone/>
            </a:pPr>
            <a:r>
              <a:rPr lang="en-US" dirty="0"/>
              <a:t>    </a:t>
            </a:r>
            <a:r>
              <a:rPr lang="en-US" dirty="0" err="1"/>
              <a:t>session.close</a:t>
            </a:r>
            <a:r>
              <a:rPr lang="en-US" dirty="0"/>
              <a:t>();     </a:t>
            </a:r>
          </a:p>
          <a:p>
            <a:pPr>
              <a:spcBef>
                <a:spcPts val="0"/>
              </a:spcBef>
              <a:buNone/>
            </a:pPr>
            <a:r>
              <a:rPr lang="en-US" dirty="0"/>
              <a:t>  }    </a:t>
            </a:r>
          </a:p>
          <a:p>
            <a:pPr>
              <a:spcBef>
                <a:spcPts val="0"/>
              </a:spcBef>
              <a:buNone/>
            </a:pPr>
            <a:r>
              <a:rPr lang="en-US"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78</a:t>
            </a:fld>
            <a:endParaRPr lang="en-US"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Hibernate Named Query by mapping file</a:t>
            </a:r>
            <a:br>
              <a:rPr lang="en-GB" dirty="0"/>
            </a:br>
            <a:r>
              <a:rPr lang="en-GB" dirty="0"/>
              <a:t/>
            </a:r>
            <a:br>
              <a:rPr lang="en-GB" dirty="0"/>
            </a:br>
            <a:endParaRPr lang="en-US" dirty="0"/>
          </a:p>
        </p:txBody>
      </p:sp>
      <p:sp>
        <p:nvSpPr>
          <p:cNvPr id="3" name="Content Placeholder 2"/>
          <p:cNvSpPr>
            <a:spLocks noGrp="1"/>
          </p:cNvSpPr>
          <p:nvPr>
            <p:ph idx="1"/>
          </p:nvPr>
        </p:nvSpPr>
        <p:spPr>
          <a:xfrm>
            <a:off x="838200" y="1285860"/>
            <a:ext cx="10515600" cy="4891103"/>
          </a:xfrm>
        </p:spPr>
        <p:txBody>
          <a:bodyPr/>
          <a:lstStyle/>
          <a:p>
            <a:r>
              <a:rPr lang="en-GB" dirty="0"/>
              <a:t>If want to define named query by mapping file, you need to use </a:t>
            </a:r>
            <a:r>
              <a:rPr lang="en-GB" b="1" dirty="0"/>
              <a:t>query</a:t>
            </a:r>
            <a:r>
              <a:rPr lang="en-GB" dirty="0"/>
              <a:t> element of hibernate-mapping to define the named query.</a:t>
            </a:r>
          </a:p>
          <a:p>
            <a:r>
              <a:rPr lang="en-GB" dirty="0"/>
              <a:t>In such case, you need to create </a:t>
            </a:r>
            <a:r>
              <a:rPr lang="en-GB" dirty="0" err="1"/>
              <a:t>hbm</a:t>
            </a:r>
            <a:r>
              <a:rPr lang="en-GB" dirty="0"/>
              <a:t> file that defines the named query. Other resources are same as given in the above example except Persistent class Employee.java where you don't need to use any annotation and </a:t>
            </a:r>
            <a:r>
              <a:rPr lang="en-GB" dirty="0" err="1"/>
              <a:t>hibernate.cfg.xml</a:t>
            </a:r>
            <a:r>
              <a:rPr lang="en-GB" dirty="0"/>
              <a:t> file where you need to specify mapping resource of the </a:t>
            </a:r>
            <a:r>
              <a:rPr lang="en-GB" dirty="0" err="1"/>
              <a:t>hbm</a:t>
            </a:r>
            <a:r>
              <a:rPr lang="en-GB" dirty="0"/>
              <a:t> file.</a:t>
            </a:r>
          </a:p>
          <a:p>
            <a:pPr>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79</a:t>
            </a:fld>
            <a:endParaRPr lang="en-US"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ORM </a:t>
            </a:r>
          </a:p>
        </p:txBody>
      </p:sp>
      <p:sp>
        <p:nvSpPr>
          <p:cNvPr id="3" name="Content Placeholder 2"/>
          <p:cNvSpPr>
            <a:spLocks noGrp="1"/>
          </p:cNvSpPr>
          <p:nvPr>
            <p:ph idx="1"/>
          </p:nvPr>
        </p:nvSpPr>
        <p:spPr>
          <a:xfrm>
            <a:off x="838200" y="1357298"/>
            <a:ext cx="10515600" cy="4819665"/>
          </a:xfrm>
        </p:spPr>
        <p:txBody>
          <a:bodyPr/>
          <a:lstStyle/>
          <a:p>
            <a:r>
              <a:rPr lang="en-GB" dirty="0"/>
              <a:t>It is a programming technique that maps the object to the data stored in the database.</a:t>
            </a:r>
          </a:p>
          <a:p>
            <a:r>
              <a:rPr lang="en-GB" dirty="0"/>
              <a:t>An ORM tool simplifies the data creation, data manipulation and data access. </a:t>
            </a:r>
          </a:p>
          <a:p>
            <a:r>
              <a:rPr lang="en-GB" dirty="0"/>
              <a:t>The ORM tool internally uses the JDBC API to interact with the database.</a:t>
            </a:r>
          </a:p>
          <a:p>
            <a:endParaRPr lang="en-GB" dirty="0"/>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8</a:t>
            </a:fld>
            <a:endParaRPr lang="en-US" altLang="en-US"/>
          </a:p>
        </p:txBody>
      </p:sp>
      <p:pic>
        <p:nvPicPr>
          <p:cNvPr id="5" name="Picture 4" descr="hibernate tutorial, An introduction to hibernate"/>
          <p:cNvPicPr/>
          <p:nvPr/>
        </p:nvPicPr>
        <p:blipFill>
          <a:blip r:embed="rId2"/>
          <a:srcRect/>
          <a:stretch>
            <a:fillRect/>
          </a:stretch>
        </p:blipFill>
        <p:spPr bwMode="auto">
          <a:xfrm>
            <a:off x="3452794" y="3786190"/>
            <a:ext cx="5305425" cy="14287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emp.hbm.xml</a:t>
            </a:r>
            <a:r>
              <a:rPr lang="en-US" dirty="0"/>
              <a:t/>
            </a:r>
            <a:br>
              <a:rPr lang="en-US" dirty="0"/>
            </a:br>
            <a:r>
              <a:rPr lang="en-GB" dirty="0"/>
              <a:t/>
            </a:r>
            <a:br>
              <a:rPr lang="en-GB" dirty="0"/>
            </a:br>
            <a:endParaRPr lang="en-US" dirty="0"/>
          </a:p>
        </p:txBody>
      </p:sp>
      <p:sp>
        <p:nvSpPr>
          <p:cNvPr id="3" name="Content Placeholder 2"/>
          <p:cNvSpPr>
            <a:spLocks noGrp="1"/>
          </p:cNvSpPr>
          <p:nvPr>
            <p:ph idx="1"/>
          </p:nvPr>
        </p:nvSpPr>
        <p:spPr>
          <a:xfrm>
            <a:off x="838200" y="1285860"/>
            <a:ext cx="10515600" cy="4891103"/>
          </a:xfrm>
        </p:spPr>
        <p:txBody>
          <a:bodyPr/>
          <a:lstStyle/>
          <a:p>
            <a:pPr>
              <a:spcBef>
                <a:spcPts val="0"/>
              </a:spcBef>
              <a:buNone/>
            </a:pPr>
            <a:r>
              <a:rPr lang="en-US" dirty="0"/>
              <a:t>&lt;?xml version='1.0' encoding='UTF-8'?&gt;  </a:t>
            </a:r>
          </a:p>
          <a:p>
            <a:pPr>
              <a:spcBef>
                <a:spcPts val="0"/>
              </a:spcBef>
              <a:buNone/>
            </a:pPr>
            <a:r>
              <a:rPr lang="en-US" dirty="0"/>
              <a:t>&lt;!DOCTYPE hibernate-mapping PUBLIC  </a:t>
            </a:r>
          </a:p>
          <a:p>
            <a:pPr>
              <a:spcBef>
                <a:spcPts val="0"/>
              </a:spcBef>
              <a:buNone/>
            </a:pPr>
            <a:r>
              <a:rPr lang="en-US" dirty="0"/>
              <a:t>          "-//Hibernate/Hibernate Mapping DTD 5.3//EN"  </a:t>
            </a:r>
          </a:p>
          <a:p>
            <a:pPr>
              <a:spcBef>
                <a:spcPts val="0"/>
              </a:spcBef>
              <a:buNone/>
            </a:pPr>
            <a:r>
              <a:rPr lang="en-US" dirty="0"/>
              <a:t>          "http://hibernate.sourceforge.net/hibernate-mapping-5.3.dtd"&gt;  </a:t>
            </a:r>
          </a:p>
          <a:p>
            <a:pPr>
              <a:spcBef>
                <a:spcPts val="0"/>
              </a:spcBef>
              <a:buNone/>
            </a:pPr>
            <a:r>
              <a:rPr lang="en-US" dirty="0"/>
              <a:t>  </a:t>
            </a:r>
          </a:p>
          <a:p>
            <a:pPr>
              <a:spcBef>
                <a:spcPts val="0"/>
              </a:spcBef>
              <a:buNone/>
            </a:pPr>
            <a:r>
              <a:rPr lang="en-US" dirty="0"/>
              <a:t>&lt;hibernate-mapping&gt;  </a:t>
            </a:r>
          </a:p>
          <a:p>
            <a:pPr>
              <a:spcBef>
                <a:spcPts val="0"/>
              </a:spcBef>
              <a:buNone/>
            </a:pPr>
            <a:r>
              <a:rPr lang="en-US" dirty="0"/>
              <a:t>&lt;</a:t>
            </a:r>
            <a:r>
              <a:rPr lang="en-US" b="1" dirty="0"/>
              <a:t>class</a:t>
            </a:r>
            <a:r>
              <a:rPr lang="en-US" dirty="0"/>
              <a:t> name="</a:t>
            </a:r>
            <a:r>
              <a:rPr lang="en-US" dirty="0" err="1"/>
              <a:t>com.javatpoint.Employee</a:t>
            </a:r>
            <a:r>
              <a:rPr lang="en-US" dirty="0"/>
              <a:t>" table="</a:t>
            </a:r>
            <a:r>
              <a:rPr lang="en-US" dirty="0" err="1"/>
              <a:t>em</a:t>
            </a:r>
            <a:r>
              <a:rPr lang="en-US" dirty="0"/>
              <a:t>"&gt;  </a:t>
            </a:r>
          </a:p>
          <a:p>
            <a:pPr>
              <a:spcBef>
                <a:spcPts val="0"/>
              </a:spcBef>
              <a:buNone/>
            </a:pPr>
            <a:r>
              <a:rPr lang="en-US" dirty="0"/>
              <a:t>&lt;id name="id"&gt;  </a:t>
            </a:r>
          </a:p>
          <a:p>
            <a:pPr>
              <a:spcBef>
                <a:spcPts val="0"/>
              </a:spcBef>
              <a:buNone/>
            </a:pPr>
            <a:r>
              <a:rPr lang="en-US" dirty="0"/>
              <a:t>&lt;generator </a:t>
            </a:r>
            <a:r>
              <a:rPr lang="en-US" b="1" dirty="0"/>
              <a:t>class</a:t>
            </a:r>
            <a:r>
              <a:rPr lang="en-US" dirty="0"/>
              <a:t>="native"&gt;&lt;/generator&gt;  </a:t>
            </a:r>
          </a:p>
          <a:p>
            <a:pPr>
              <a:spcBef>
                <a:spcPts val="0"/>
              </a:spcBef>
              <a:buNone/>
            </a:pPr>
            <a:r>
              <a:rPr lang="en-US" dirty="0"/>
              <a:t>&lt;/id&gt;  </a:t>
            </a:r>
          </a:p>
          <a:p>
            <a:pPr>
              <a:spcBef>
                <a:spcPts val="0"/>
              </a:spcBef>
              <a:buNone/>
            </a:pPr>
            <a:r>
              <a:rPr lang="en-US" dirty="0"/>
              <a:t>&lt;property name="name"&gt;&lt;/property&gt;  </a:t>
            </a:r>
          </a:p>
          <a:p>
            <a:pPr>
              <a:spcBef>
                <a:spcPts val="0"/>
              </a:spcBef>
              <a:buNone/>
            </a:pPr>
            <a:r>
              <a:rPr lang="en-US" dirty="0"/>
              <a:t>&lt;property name="job"&gt;&lt;/property&gt;  </a:t>
            </a:r>
          </a:p>
          <a:p>
            <a:pPr>
              <a:spcBef>
                <a:spcPts val="0"/>
              </a:spcBef>
              <a:buNone/>
            </a:pPr>
            <a:r>
              <a:rPr lang="en-US" dirty="0"/>
              <a:t>&lt;property name="salary"&gt;&lt;/property&gt;  </a:t>
            </a:r>
          </a:p>
          <a:p>
            <a:pPr>
              <a:spcBef>
                <a:spcPts val="0"/>
              </a:spcBef>
              <a:buNone/>
            </a:pPr>
            <a:r>
              <a:rPr lang="en-US" dirty="0"/>
              <a:t>&lt;/</a:t>
            </a:r>
            <a:r>
              <a:rPr lang="en-US" b="1" dirty="0"/>
              <a:t>class</a:t>
            </a:r>
            <a:r>
              <a:rPr lang="en-US" dirty="0"/>
              <a:t>&gt;  </a:t>
            </a:r>
          </a:p>
          <a:p>
            <a:pPr>
              <a:spcBef>
                <a:spcPts val="0"/>
              </a:spcBef>
              <a:buNone/>
            </a:pPr>
            <a:r>
              <a:rPr lang="en-US" dirty="0"/>
              <a:t>  </a:t>
            </a:r>
          </a:p>
          <a:p>
            <a:pPr>
              <a:spcBef>
                <a:spcPts val="0"/>
              </a:spcBef>
              <a:buNone/>
            </a:pPr>
            <a:r>
              <a:rPr lang="en-US" dirty="0"/>
              <a:t>&lt;query name="</a:t>
            </a:r>
            <a:r>
              <a:rPr lang="en-US" dirty="0" err="1"/>
              <a:t>findEmployeeByName</a:t>
            </a:r>
            <a:r>
              <a:rPr lang="en-US" dirty="0"/>
              <a:t>"&gt;  </a:t>
            </a:r>
          </a:p>
          <a:p>
            <a:pPr>
              <a:spcBef>
                <a:spcPts val="0"/>
              </a:spcBef>
              <a:buNone/>
            </a:pPr>
            <a:r>
              <a:rPr lang="en-US" dirty="0"/>
              <a:t>&lt;![CDATA[from Employee e where e.name = :name]]&gt;  </a:t>
            </a:r>
          </a:p>
          <a:p>
            <a:pPr>
              <a:spcBef>
                <a:spcPts val="0"/>
              </a:spcBef>
              <a:buNone/>
            </a:pPr>
            <a:r>
              <a:rPr lang="en-US" dirty="0"/>
              <a:t>&lt;/query&gt;  </a:t>
            </a:r>
          </a:p>
          <a:p>
            <a:pPr>
              <a:spcBef>
                <a:spcPts val="0"/>
              </a:spcBef>
              <a:buNone/>
            </a:pPr>
            <a:r>
              <a:rPr lang="en-US" dirty="0"/>
              <a:t>   </a:t>
            </a:r>
          </a:p>
          <a:p>
            <a:pPr>
              <a:spcBef>
                <a:spcPts val="0"/>
              </a:spcBef>
              <a:buNone/>
            </a:pPr>
            <a:r>
              <a:rPr lang="en-US" dirty="0"/>
              <a:t>&lt;/hibernate-mapping&gt;  </a:t>
            </a:r>
          </a:p>
          <a:p>
            <a:pPr>
              <a:spcBef>
                <a:spcPts val="0"/>
              </a:spcBef>
              <a:buNone/>
            </a:pP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80</a:t>
            </a:fld>
            <a:endParaRPr lang="en-US"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persistent class-Employee.java</a:t>
            </a:r>
          </a:p>
        </p:txBody>
      </p:sp>
      <p:sp>
        <p:nvSpPr>
          <p:cNvPr id="3" name="Content Placeholder 2"/>
          <p:cNvSpPr>
            <a:spLocks noGrp="1"/>
          </p:cNvSpPr>
          <p:nvPr>
            <p:ph idx="1"/>
          </p:nvPr>
        </p:nvSpPr>
        <p:spPr/>
        <p:txBody>
          <a:bodyPr/>
          <a:lstStyle/>
          <a:p>
            <a:pPr>
              <a:buNone/>
            </a:pPr>
            <a:r>
              <a:rPr lang="en-GB" b="1" dirty="0"/>
              <a:t>package</a:t>
            </a:r>
            <a:r>
              <a:rPr lang="en-GB" dirty="0"/>
              <a:t> </a:t>
            </a:r>
            <a:r>
              <a:rPr lang="en-GB" dirty="0" err="1"/>
              <a:t>com.javatpoint</a:t>
            </a:r>
            <a:r>
              <a:rPr lang="en-GB" dirty="0"/>
              <a:t>;  </a:t>
            </a:r>
          </a:p>
          <a:p>
            <a:pPr>
              <a:buNone/>
            </a:pPr>
            <a:r>
              <a:rPr lang="en-GB" b="1" dirty="0"/>
              <a:t>public</a:t>
            </a:r>
            <a:r>
              <a:rPr lang="en-GB" dirty="0"/>
              <a:t> </a:t>
            </a:r>
            <a:r>
              <a:rPr lang="en-GB" b="1" dirty="0"/>
              <a:t>class</a:t>
            </a:r>
            <a:r>
              <a:rPr lang="en-GB" dirty="0"/>
              <a:t> Employee {  </a:t>
            </a:r>
          </a:p>
          <a:p>
            <a:pPr>
              <a:buNone/>
            </a:pPr>
            <a:r>
              <a:rPr lang="en-GB" dirty="0"/>
              <a:t>    </a:t>
            </a:r>
            <a:r>
              <a:rPr lang="en-GB" b="1" dirty="0" err="1"/>
              <a:t>int</a:t>
            </a:r>
            <a:r>
              <a:rPr lang="en-GB" dirty="0"/>
              <a:t> id;  </a:t>
            </a:r>
          </a:p>
          <a:p>
            <a:pPr>
              <a:buNone/>
            </a:pPr>
            <a:r>
              <a:rPr lang="en-GB" dirty="0"/>
              <a:t>    String name;  </a:t>
            </a:r>
          </a:p>
          <a:p>
            <a:pPr>
              <a:buNone/>
            </a:pPr>
            <a:r>
              <a:rPr lang="en-GB" dirty="0"/>
              <a:t>    </a:t>
            </a:r>
            <a:r>
              <a:rPr lang="en-GB" b="1" dirty="0" err="1"/>
              <a:t>int</a:t>
            </a:r>
            <a:r>
              <a:rPr lang="en-GB" dirty="0"/>
              <a:t> salary;  </a:t>
            </a:r>
          </a:p>
          <a:p>
            <a:pPr>
              <a:buNone/>
            </a:pPr>
            <a:r>
              <a:rPr lang="en-GB" dirty="0"/>
              <a:t>    String job;  </a:t>
            </a:r>
          </a:p>
          <a:p>
            <a:pPr>
              <a:buNone/>
            </a:pPr>
            <a:r>
              <a:rPr lang="en-GB" dirty="0"/>
              <a:t>    //getters and setters  </a:t>
            </a:r>
          </a:p>
          <a:p>
            <a:pPr>
              <a:buNone/>
            </a:pPr>
            <a:r>
              <a:rPr lang="en-GB" dirty="0"/>
              <a: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81</a:t>
            </a:fld>
            <a:endParaRPr lang="en-US"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r>
            <a:br>
              <a:rPr lang="en-GB" dirty="0"/>
            </a:br>
            <a:r>
              <a:rPr lang="en-GB" dirty="0"/>
              <a:t>mapping resource in the </a:t>
            </a:r>
            <a:r>
              <a:rPr lang="en-GB" dirty="0" err="1"/>
              <a:t>hbm</a:t>
            </a:r>
            <a:r>
              <a:rPr lang="en-GB" dirty="0"/>
              <a:t> file as:</a:t>
            </a:r>
            <a:br>
              <a:rPr lang="en-GB" dirty="0"/>
            </a:br>
            <a:r>
              <a:rPr lang="en-GB" dirty="0"/>
              <a:t/>
            </a:r>
            <a:br>
              <a:rPr lang="en-GB" dirty="0"/>
            </a:br>
            <a:r>
              <a:rPr lang="en-GB" dirty="0"/>
              <a:t/>
            </a:r>
            <a:br>
              <a:rPr lang="en-GB" dirty="0"/>
            </a:br>
            <a:endParaRPr lang="en-US" dirty="0"/>
          </a:p>
        </p:txBody>
      </p:sp>
      <p:sp>
        <p:nvSpPr>
          <p:cNvPr id="3" name="Content Placeholder 2"/>
          <p:cNvSpPr>
            <a:spLocks noGrp="1"/>
          </p:cNvSpPr>
          <p:nvPr>
            <p:ph idx="1"/>
          </p:nvPr>
        </p:nvSpPr>
        <p:spPr/>
        <p:txBody>
          <a:bodyPr/>
          <a:lstStyle/>
          <a:p>
            <a:r>
              <a:rPr lang="en-GB" dirty="0"/>
              <a:t>include the mapping resource in the </a:t>
            </a:r>
            <a:r>
              <a:rPr lang="en-GB" dirty="0" err="1"/>
              <a:t>hbm</a:t>
            </a:r>
            <a:r>
              <a:rPr lang="en-GB" dirty="0"/>
              <a:t> file as:</a:t>
            </a:r>
          </a:p>
          <a:p>
            <a:r>
              <a:rPr lang="en-GB" dirty="0" err="1"/>
              <a:t>hibernate.cfg.xml</a:t>
            </a:r>
            <a:endParaRPr lang="en-GB" dirty="0"/>
          </a:p>
          <a:p>
            <a:r>
              <a:rPr lang="en-GB" dirty="0"/>
              <a:t>&lt;mapping resource="</a:t>
            </a:r>
            <a:r>
              <a:rPr lang="en-GB" dirty="0" err="1"/>
              <a:t>emp.hbm.xml</a:t>
            </a:r>
            <a:r>
              <a:rPr lang="en-GB" dirty="0"/>
              <a:t>"/&gt;  </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82</a:t>
            </a:fld>
            <a:endParaRPr lang="en-US" alt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CACHING</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83</a:t>
            </a:fld>
            <a:endParaRPr lang="en-US"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r>
            <a:br>
              <a:rPr lang="en-GB" dirty="0"/>
            </a:br>
            <a:r>
              <a:rPr lang="en-US" dirty="0"/>
              <a:t> </a:t>
            </a:r>
            <a:br>
              <a:rPr lang="en-US" dirty="0"/>
            </a:br>
            <a:r>
              <a:rPr lang="en-US" dirty="0"/>
              <a:t>Caching in Hibernate</a:t>
            </a:r>
            <a:br>
              <a:rPr lang="en-US" dirty="0"/>
            </a:br>
            <a:r>
              <a:rPr lang="en-US" dirty="0"/>
              <a:t/>
            </a:r>
            <a:br>
              <a:rPr lang="en-US" dirty="0"/>
            </a:br>
            <a:r>
              <a:rPr lang="en-GB" dirty="0"/>
              <a:t/>
            </a:r>
            <a:br>
              <a:rPr lang="en-GB" dirty="0"/>
            </a:br>
            <a:endParaRPr lang="en-US" dirty="0"/>
          </a:p>
        </p:txBody>
      </p:sp>
      <p:sp>
        <p:nvSpPr>
          <p:cNvPr id="3" name="Content Placeholder 2"/>
          <p:cNvSpPr>
            <a:spLocks noGrp="1"/>
          </p:cNvSpPr>
          <p:nvPr>
            <p:ph idx="1"/>
          </p:nvPr>
        </p:nvSpPr>
        <p:spPr/>
        <p:txBody>
          <a:bodyPr/>
          <a:lstStyle/>
          <a:p>
            <a:r>
              <a:rPr lang="en-GB" dirty="0"/>
              <a:t>Hibernate caching improves the performance of the application by pooling the object in the cache. It is useful when we have to fetch the same data multiple times.</a:t>
            </a:r>
          </a:p>
          <a:p>
            <a:r>
              <a:rPr lang="en-GB" dirty="0"/>
              <a:t>There are mainly two types of caching:</a:t>
            </a:r>
          </a:p>
          <a:p>
            <a:r>
              <a:rPr lang="en-GB" dirty="0"/>
              <a:t>First Level Cache, and</a:t>
            </a:r>
          </a:p>
          <a:p>
            <a:r>
              <a:rPr lang="en-GB" dirty="0"/>
              <a:t>Second Level Cache</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84</a:t>
            </a:fld>
            <a:endParaRPr lang="en-US"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caching scheme </a:t>
            </a:r>
          </a:p>
        </p:txBody>
      </p:sp>
      <p:sp>
        <p:nvSpPr>
          <p:cNvPr id="3" name="Content Placeholder 2"/>
          <p:cNvSpPr>
            <a:spLocks noGrp="1"/>
          </p:cNvSpPr>
          <p:nvPr>
            <p:ph idx="1"/>
          </p:nvPr>
        </p:nvSpPr>
        <p:spPr/>
        <p:txBody>
          <a:bodyPr/>
          <a:lstStyle/>
          <a:p>
            <a:pPr>
              <a:buNone/>
            </a:pPr>
            <a:r>
              <a:rPr lang="en-IN" dirty="0"/>
              <a:t> </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85</a:t>
            </a:fld>
            <a:endParaRPr lang="en-US" altLang="en-US"/>
          </a:p>
        </p:txBody>
      </p:sp>
      <p:pic>
        <p:nvPicPr>
          <p:cNvPr id="5" name="Picture 4" descr="Hibernate Caching"/>
          <p:cNvPicPr/>
          <p:nvPr/>
        </p:nvPicPr>
        <p:blipFill>
          <a:blip r:embed="rId2"/>
          <a:srcRect/>
          <a:stretch>
            <a:fillRect/>
          </a:stretch>
        </p:blipFill>
        <p:spPr bwMode="auto">
          <a:xfrm>
            <a:off x="3167042" y="2143116"/>
            <a:ext cx="4537075" cy="34556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Level Cache/ Session cache</a:t>
            </a:r>
          </a:p>
        </p:txBody>
      </p:sp>
      <p:sp>
        <p:nvSpPr>
          <p:cNvPr id="3" name="Content Placeholder 2"/>
          <p:cNvSpPr>
            <a:spLocks noGrp="1"/>
          </p:cNvSpPr>
          <p:nvPr>
            <p:ph idx="1"/>
          </p:nvPr>
        </p:nvSpPr>
        <p:spPr>
          <a:xfrm>
            <a:off x="838200" y="1357298"/>
            <a:ext cx="10515600" cy="4819665"/>
          </a:xfrm>
        </p:spPr>
        <p:txBody>
          <a:bodyPr/>
          <a:lstStyle/>
          <a:p>
            <a:r>
              <a:rPr lang="en-GB" b="1" dirty="0"/>
              <a:t> </a:t>
            </a:r>
            <a:r>
              <a:rPr lang="en-GB" dirty="0"/>
              <a:t>Session object holds the first level cache data. It is enabled by default. The first level cache data will not be available to entire application. An application can use many session object.</a:t>
            </a:r>
          </a:p>
          <a:p>
            <a:r>
              <a:rPr lang="en-GB" dirty="0"/>
              <a:t> a mandatory cache through which all requests must pass. The Session object keeps an object under its own power before committing it to the database.</a:t>
            </a:r>
          </a:p>
          <a:p>
            <a:r>
              <a:rPr lang="en-GB" dirty="0"/>
              <a:t>If you issue multiple updates to an object, Hibernate tries to delay doing the update as long as possible to reduce the number of update SQL statements issued. If you close the session, all the objects being cached are lost and either persisted or updated in the database.</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86</a:t>
            </a:fld>
            <a:endParaRPr lang="en-US"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Level Cache</a:t>
            </a:r>
            <a:br>
              <a:rPr lang="en-US" dirty="0"/>
            </a:br>
            <a:endParaRPr lang="en-US" dirty="0"/>
          </a:p>
        </p:txBody>
      </p:sp>
      <p:sp>
        <p:nvSpPr>
          <p:cNvPr id="3" name="Content Placeholder 2"/>
          <p:cNvSpPr>
            <a:spLocks noGrp="1"/>
          </p:cNvSpPr>
          <p:nvPr>
            <p:ph idx="1"/>
          </p:nvPr>
        </p:nvSpPr>
        <p:spPr>
          <a:xfrm>
            <a:off x="838200" y="1214422"/>
            <a:ext cx="10515600" cy="4962541"/>
          </a:xfrm>
        </p:spPr>
        <p:txBody>
          <a:bodyPr/>
          <a:lstStyle/>
          <a:p>
            <a:r>
              <a:rPr lang="en-GB" dirty="0"/>
              <a:t>Hibernate uses first-level cache by default and you have nothing to do to use first-level cache. Let's go straight to the optional second-level cache. Not all classes benefit from caching, so it's important to be able to disable the second-level cache</a:t>
            </a:r>
          </a:p>
          <a:p>
            <a:r>
              <a:rPr lang="en-GB" dirty="0" err="1"/>
              <a:t>SessionFactory</a:t>
            </a:r>
            <a:r>
              <a:rPr lang="en-GB" dirty="0"/>
              <a:t> object holds the second level cache data. The data stored in the second level cache will be available to entire application. But we need to enable it </a:t>
            </a:r>
            <a:r>
              <a:rPr lang="en-GB" dirty="0" err="1"/>
              <a:t>explicitely</a:t>
            </a:r>
            <a:r>
              <a:rPr lang="en-GB" dirty="0"/>
              <a:t>.</a:t>
            </a:r>
          </a:p>
          <a:p>
            <a:r>
              <a:rPr lang="en-GB" b="1" dirty="0"/>
              <a:t>Hibernate second level cache</a:t>
            </a:r>
            <a:r>
              <a:rPr lang="en-GB" dirty="0"/>
              <a:t> uses </a:t>
            </a:r>
            <a:r>
              <a:rPr lang="en-GB" i="1" dirty="0"/>
              <a:t>a common cache for all the session object of a session factory</a:t>
            </a:r>
            <a:r>
              <a:rPr lang="en-GB" dirty="0"/>
              <a:t>. It is useful if you have multiple session objects from a session factory.</a:t>
            </a:r>
          </a:p>
          <a:p>
            <a:r>
              <a:rPr lang="en-GB" b="1" dirty="0" err="1"/>
              <a:t>SessionFactory</a:t>
            </a:r>
            <a:r>
              <a:rPr lang="en-GB" dirty="0"/>
              <a:t> holds the second level cache data. It is global for all the session objects and not enabled by default.</a:t>
            </a:r>
          </a:p>
          <a:p>
            <a:endParaRPr lang="en-GB" dirty="0"/>
          </a:p>
          <a:p>
            <a:pPr>
              <a:buNone/>
            </a:pPr>
            <a:r>
              <a:rPr lang="en-GB" dirty="0"/>
              <a:t> </a:t>
            </a: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87</a:t>
            </a:fld>
            <a:endParaRPr lang="en-US" alt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026" y="357166"/>
            <a:ext cx="10515600" cy="777859"/>
          </a:xfrm>
        </p:spPr>
        <p:txBody>
          <a:bodyPr/>
          <a:lstStyle/>
          <a:p>
            <a:r>
              <a:rPr lang="en-US" dirty="0"/>
              <a:t>Cache Provider</a:t>
            </a:r>
            <a:br>
              <a:rPr lang="en-US" dirty="0"/>
            </a:br>
            <a:endParaRPr lang="en-US" dirty="0"/>
          </a:p>
        </p:txBody>
      </p:sp>
      <p:graphicFrame>
        <p:nvGraphicFramePr>
          <p:cNvPr id="6" name="Content Placeholder 5"/>
          <p:cNvGraphicFramePr>
            <a:graphicFrameLocks noGrp="1"/>
          </p:cNvGraphicFramePr>
          <p:nvPr>
            <p:ph idx="1"/>
          </p:nvPr>
        </p:nvGraphicFramePr>
        <p:xfrm>
          <a:off x="738150" y="1428736"/>
          <a:ext cx="10515600" cy="3205480"/>
        </p:xfrm>
        <a:graphic>
          <a:graphicData uri="http://schemas.openxmlformats.org/drawingml/2006/table">
            <a:tbl>
              <a:tblPr firstRow="1" bandRow="1">
                <a:tableStyleId>{5C22544A-7EE6-4342-B048-85BDC9FD1C3A}</a:tableStyleId>
              </a:tblPr>
              <a:tblGrid>
                <a:gridCol w="1857388">
                  <a:extLst>
                    <a:ext uri="{9D8B030D-6E8A-4147-A177-3AD203B41FA5}">
                      <a16:colId xmlns:a16="http://schemas.microsoft.com/office/drawing/2014/main" xmlns="" val="20000"/>
                    </a:ext>
                  </a:extLst>
                </a:gridCol>
                <a:gridCol w="8658212">
                  <a:extLst>
                    <a:ext uri="{9D8B030D-6E8A-4147-A177-3AD203B41FA5}">
                      <a16:colId xmlns:a16="http://schemas.microsoft.com/office/drawing/2014/main" xmlns="" val="20001"/>
                    </a:ext>
                  </a:extLst>
                </a:gridCol>
              </a:tblGrid>
              <a:tr h="370840">
                <a:tc>
                  <a:txBody>
                    <a:bodyPr/>
                    <a:lstStyle/>
                    <a:p>
                      <a:r>
                        <a:rPr lang="en-IN" dirty="0"/>
                        <a:t>Provider</a:t>
                      </a:r>
                      <a:endParaRPr lang="en-US" dirty="0"/>
                    </a:p>
                  </a:txBody>
                  <a:tcPr/>
                </a:tc>
                <a:tc>
                  <a:txBody>
                    <a:bodyPr/>
                    <a:lstStyle/>
                    <a:p>
                      <a:r>
                        <a:rPr lang="en-IN" dirty="0"/>
                        <a:t>Description</a:t>
                      </a:r>
                      <a:endParaRPr lang="en-US" dirty="0"/>
                    </a:p>
                  </a:txBody>
                  <a:tcPr/>
                </a:tc>
                <a:extLst>
                  <a:ext uri="{0D108BD9-81ED-4DB2-BD59-A6C34878D82A}">
                    <a16:rowId xmlns:a16="http://schemas.microsoft.com/office/drawing/2014/main" xmlns="" val="10000"/>
                  </a:ext>
                </a:extLst>
              </a:tr>
              <a:tr h="370840">
                <a:tc>
                  <a:txBody>
                    <a:bodyPr/>
                    <a:lstStyle/>
                    <a:p>
                      <a:r>
                        <a:rPr lang="en-US" sz="1800" b="1" i="0" kern="1200" dirty="0" err="1">
                          <a:solidFill>
                            <a:schemeClr val="dk1"/>
                          </a:solidFill>
                          <a:latin typeface="+mn-lt"/>
                          <a:ea typeface="+mn-ea"/>
                          <a:cs typeface="+mn-cs"/>
                        </a:rPr>
                        <a:t>EHCache</a:t>
                      </a:r>
                      <a:endParaRPr lang="en-US" dirty="0"/>
                    </a:p>
                  </a:txBody>
                  <a:tcPr/>
                </a:tc>
                <a:tc>
                  <a:txBody>
                    <a:bodyPr/>
                    <a:lstStyle/>
                    <a:p>
                      <a:r>
                        <a:rPr lang="en-GB" sz="1800" b="0" i="0" kern="1200" dirty="0">
                          <a:solidFill>
                            <a:schemeClr val="dk1"/>
                          </a:solidFill>
                          <a:latin typeface="+mn-lt"/>
                          <a:ea typeface="+mn-ea"/>
                          <a:cs typeface="+mn-cs"/>
                        </a:rPr>
                        <a:t>It can cache in memory or on disk and clustered caching and it supports the optional Hibernate query result cache</a:t>
                      </a:r>
                      <a:endParaRPr lang="en-US" dirty="0"/>
                    </a:p>
                  </a:txBody>
                  <a:tcPr/>
                </a:tc>
                <a:extLst>
                  <a:ext uri="{0D108BD9-81ED-4DB2-BD59-A6C34878D82A}">
                    <a16:rowId xmlns:a16="http://schemas.microsoft.com/office/drawing/2014/main" xmlns="" val="10001"/>
                  </a:ext>
                </a:extLst>
              </a:tr>
              <a:tr h="370840">
                <a:tc>
                  <a:txBody>
                    <a:bodyPr/>
                    <a:lstStyle/>
                    <a:p>
                      <a:r>
                        <a:rPr lang="en-US" sz="1800" b="1" i="0" kern="1200" dirty="0" err="1">
                          <a:solidFill>
                            <a:schemeClr val="dk1"/>
                          </a:solidFill>
                          <a:latin typeface="+mn-lt"/>
                          <a:ea typeface="+mn-ea"/>
                          <a:cs typeface="+mn-cs"/>
                        </a:rPr>
                        <a:t>OSCache</a:t>
                      </a:r>
                      <a:endParaRPr lang="en-US" dirty="0"/>
                    </a:p>
                  </a:txBody>
                  <a:tcPr/>
                </a:tc>
                <a:tc>
                  <a:txBody>
                    <a:bodyPr/>
                    <a:lstStyle/>
                    <a:p>
                      <a:r>
                        <a:rPr lang="en-GB" sz="1800" b="0" i="0" kern="1200" dirty="0">
                          <a:solidFill>
                            <a:schemeClr val="dk1"/>
                          </a:solidFill>
                          <a:latin typeface="+mn-lt"/>
                          <a:ea typeface="+mn-ea"/>
                          <a:cs typeface="+mn-cs"/>
                        </a:rPr>
                        <a:t>Supports caching to memory and disk in a single JVM with a rich set of expiration policies and query cache support.</a:t>
                      </a:r>
                      <a:endParaRPr lang="en-US" dirty="0"/>
                    </a:p>
                  </a:txBody>
                  <a:tcPr/>
                </a:tc>
                <a:extLst>
                  <a:ext uri="{0D108BD9-81ED-4DB2-BD59-A6C34878D82A}">
                    <a16:rowId xmlns:a16="http://schemas.microsoft.com/office/drawing/2014/main" xmlns="" val="10002"/>
                  </a:ext>
                </a:extLst>
              </a:tr>
              <a:tr h="370840">
                <a:tc>
                  <a:txBody>
                    <a:bodyPr/>
                    <a:lstStyle/>
                    <a:p>
                      <a:r>
                        <a:rPr lang="en-US" sz="1800" b="1" i="0" kern="1200" dirty="0" err="1">
                          <a:solidFill>
                            <a:schemeClr val="dk1"/>
                          </a:solidFill>
                          <a:latin typeface="+mn-lt"/>
                          <a:ea typeface="+mn-ea"/>
                          <a:cs typeface="+mn-cs"/>
                        </a:rPr>
                        <a:t>warmCache</a:t>
                      </a:r>
                      <a:endParaRPr lang="en-US" dirty="0"/>
                    </a:p>
                  </a:txBody>
                  <a:tcPr/>
                </a:tc>
                <a:tc>
                  <a:txBody>
                    <a:bodyPr/>
                    <a:lstStyle/>
                    <a:p>
                      <a:r>
                        <a:rPr lang="en-GB" sz="1800" b="0" i="0" kern="1200" dirty="0">
                          <a:solidFill>
                            <a:schemeClr val="dk1"/>
                          </a:solidFill>
                          <a:latin typeface="+mn-lt"/>
                          <a:ea typeface="+mn-ea"/>
                          <a:cs typeface="+mn-cs"/>
                        </a:rPr>
                        <a:t>A cluster cache based on </a:t>
                      </a:r>
                      <a:r>
                        <a:rPr lang="en-GB" sz="1800" b="0" i="0" kern="1200" dirty="0" err="1">
                          <a:solidFill>
                            <a:schemeClr val="dk1"/>
                          </a:solidFill>
                          <a:latin typeface="+mn-lt"/>
                          <a:ea typeface="+mn-ea"/>
                          <a:cs typeface="+mn-cs"/>
                        </a:rPr>
                        <a:t>JGroups</a:t>
                      </a:r>
                      <a:r>
                        <a:rPr lang="en-GB" sz="1800" b="0" i="0" kern="1200" dirty="0">
                          <a:solidFill>
                            <a:schemeClr val="dk1"/>
                          </a:solidFill>
                          <a:latin typeface="+mn-lt"/>
                          <a:ea typeface="+mn-ea"/>
                          <a:cs typeface="+mn-cs"/>
                        </a:rPr>
                        <a:t>. It uses clustered invalidation, but doesn't support the Hibernate query cache.</a:t>
                      </a:r>
                      <a:endParaRPr lang="en-US" dirty="0"/>
                    </a:p>
                  </a:txBody>
                  <a:tcPr/>
                </a:tc>
                <a:extLst>
                  <a:ext uri="{0D108BD9-81ED-4DB2-BD59-A6C34878D82A}">
                    <a16:rowId xmlns:a16="http://schemas.microsoft.com/office/drawing/2014/main" xmlns="" val="10003"/>
                  </a:ext>
                </a:extLst>
              </a:tr>
              <a:tr h="370840">
                <a:tc>
                  <a:txBody>
                    <a:bodyPr/>
                    <a:lstStyle/>
                    <a:p>
                      <a:r>
                        <a:rPr lang="en-US" sz="1800" b="1" i="0" kern="1200" dirty="0" err="1">
                          <a:solidFill>
                            <a:schemeClr val="dk1"/>
                          </a:solidFill>
                          <a:latin typeface="+mn-lt"/>
                          <a:ea typeface="+mn-ea"/>
                          <a:cs typeface="+mn-cs"/>
                        </a:rPr>
                        <a:t>JBoss</a:t>
                      </a:r>
                      <a:r>
                        <a:rPr lang="en-US" sz="1800" b="1" i="0" kern="1200" dirty="0">
                          <a:solidFill>
                            <a:schemeClr val="dk1"/>
                          </a:solidFill>
                          <a:latin typeface="+mn-lt"/>
                          <a:ea typeface="+mn-ea"/>
                          <a:cs typeface="+mn-cs"/>
                        </a:rPr>
                        <a:t> Cache</a:t>
                      </a:r>
                      <a:endParaRPr lang="en-US" dirty="0"/>
                    </a:p>
                  </a:txBody>
                  <a:tcPr/>
                </a:tc>
                <a:tc>
                  <a:txBody>
                    <a:bodyPr/>
                    <a:lstStyle/>
                    <a:p>
                      <a:r>
                        <a:rPr lang="en-GB" sz="1800" b="0" i="0" kern="1200" dirty="0">
                          <a:solidFill>
                            <a:schemeClr val="dk1"/>
                          </a:solidFill>
                          <a:latin typeface="+mn-lt"/>
                          <a:ea typeface="+mn-ea"/>
                          <a:cs typeface="+mn-cs"/>
                        </a:rPr>
                        <a:t>A fully transactional replicated clustered cache also based on the </a:t>
                      </a:r>
                      <a:r>
                        <a:rPr lang="en-GB" sz="1800" b="0" i="0" kern="1200" dirty="0" err="1">
                          <a:solidFill>
                            <a:schemeClr val="dk1"/>
                          </a:solidFill>
                          <a:latin typeface="+mn-lt"/>
                          <a:ea typeface="+mn-ea"/>
                          <a:cs typeface="+mn-cs"/>
                        </a:rPr>
                        <a:t>JGroups</a:t>
                      </a:r>
                      <a:r>
                        <a:rPr lang="en-GB" sz="1800" b="0" i="0" kern="1200" dirty="0">
                          <a:solidFill>
                            <a:schemeClr val="dk1"/>
                          </a:solidFill>
                          <a:latin typeface="+mn-lt"/>
                          <a:ea typeface="+mn-ea"/>
                          <a:cs typeface="+mn-cs"/>
                        </a:rPr>
                        <a:t> multicast library. It supports replication or invalidation, synchronous or asynchronous communication, and optimistic and pessimistic locking. The Hibernate query cache is supported.</a:t>
                      </a:r>
                      <a:endParaRPr lang="en-US" dirty="0"/>
                    </a:p>
                  </a:txBody>
                  <a:tcPr/>
                </a:tc>
                <a:extLst>
                  <a:ext uri="{0D108BD9-81ED-4DB2-BD59-A6C34878D82A}">
                    <a16:rowId xmlns:a16="http://schemas.microsoft.com/office/drawing/2014/main" xmlns="" val="10004"/>
                  </a:ext>
                </a:extLst>
              </a:tr>
            </a:tbl>
          </a:graphicData>
        </a:graphic>
      </p:graphicFrame>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88</a:t>
            </a:fld>
            <a:endParaRPr lang="en-US"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Performance and Concurrency</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89</a:t>
            </a:fld>
            <a:endParaRPr lang="en-US"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421"/>
          </a:xfrm>
        </p:spPr>
        <p:txBody>
          <a:bodyPr/>
          <a:lstStyle/>
          <a:p>
            <a:r>
              <a:rPr lang="en-US" dirty="0"/>
              <a:t>Advantages of Hibernate Framework</a:t>
            </a:r>
          </a:p>
        </p:txBody>
      </p:sp>
      <p:sp>
        <p:nvSpPr>
          <p:cNvPr id="3" name="Content Placeholder 2"/>
          <p:cNvSpPr>
            <a:spLocks noGrp="1"/>
          </p:cNvSpPr>
          <p:nvPr>
            <p:ph idx="1"/>
          </p:nvPr>
        </p:nvSpPr>
        <p:spPr>
          <a:xfrm>
            <a:off x="838200" y="1142984"/>
            <a:ext cx="10515600" cy="5033979"/>
          </a:xfrm>
        </p:spPr>
        <p:txBody>
          <a:bodyPr/>
          <a:lstStyle/>
          <a:p>
            <a:pPr>
              <a:buNone/>
            </a:pPr>
            <a:r>
              <a:rPr lang="en-GB" dirty="0"/>
              <a:t> </a:t>
            </a:r>
            <a:r>
              <a:rPr lang="en-GB" sz="2000" dirty="0"/>
              <a:t>1) Open Source and Lightweight</a:t>
            </a:r>
          </a:p>
          <a:p>
            <a:pPr>
              <a:buNone/>
            </a:pPr>
            <a:r>
              <a:rPr lang="en-GB" sz="2000" dirty="0"/>
              <a:t>Hibernate framework is open source under the LGPL license and lightweight.</a:t>
            </a:r>
          </a:p>
          <a:p>
            <a:pPr>
              <a:buNone/>
            </a:pPr>
            <a:r>
              <a:rPr lang="en-GB" sz="2000" dirty="0"/>
              <a:t>2) Fast Performance</a:t>
            </a:r>
          </a:p>
          <a:p>
            <a:pPr>
              <a:buNone/>
            </a:pPr>
            <a:r>
              <a:rPr lang="en-GB" sz="2000" dirty="0"/>
              <a:t>The performance of hibernate framework is fast because cache is internally used in hibernate framework. There are two types of cache in hibernate framework first level cache and second level cache. First level cache is enabled by default.</a:t>
            </a:r>
          </a:p>
          <a:p>
            <a:pPr>
              <a:buNone/>
            </a:pPr>
            <a:r>
              <a:rPr lang="en-GB" sz="2000" dirty="0"/>
              <a:t>3) Database Independent Query</a:t>
            </a:r>
          </a:p>
          <a:p>
            <a:pPr>
              <a:buNone/>
            </a:pPr>
            <a:r>
              <a:rPr lang="en-GB" sz="2000" dirty="0"/>
              <a:t>HQL (Hibernate Query Language) is the object-oriented version of SQL. It generates the database independent queries. So you don't need to write database specific queries. Before Hibernate, if database is changed for the project, we need to change the SQL query as well that leads to the maintenance problem.</a:t>
            </a:r>
          </a:p>
          <a:p>
            <a:pPr>
              <a:buNone/>
            </a:pPr>
            <a:r>
              <a:rPr lang="en-GB" sz="2000" dirty="0"/>
              <a:t>4) Automatic Table Creation</a:t>
            </a:r>
          </a:p>
          <a:p>
            <a:pPr>
              <a:buNone/>
            </a:pPr>
            <a:r>
              <a:rPr lang="en-GB" sz="2000" dirty="0"/>
              <a:t>Hibernate framework provides the facility to create the tables of the database automatically. So there is no need to create tables in the database manually.</a:t>
            </a:r>
          </a:p>
          <a:p>
            <a:pPr>
              <a:buNone/>
            </a:pPr>
            <a:r>
              <a:rPr lang="en-GB" sz="2000" dirty="0"/>
              <a:t>5) Simplifies Complex Join</a:t>
            </a:r>
          </a:p>
          <a:p>
            <a:pPr>
              <a:buNone/>
            </a:pPr>
            <a:r>
              <a:rPr lang="en-GB" sz="2000" dirty="0"/>
              <a:t>Fetching data from multiple tables is easy in hibernate framework.</a:t>
            </a:r>
          </a:p>
          <a:p>
            <a:pPr>
              <a:buNone/>
            </a:pPr>
            <a:r>
              <a:rPr lang="en-GB" sz="2000" dirty="0"/>
              <a:t>6) Provides Query Statistics and Database Status</a:t>
            </a:r>
          </a:p>
          <a:p>
            <a:pPr>
              <a:buNone/>
            </a:pPr>
            <a:r>
              <a:rPr lang="en-GB" sz="2000" dirty="0"/>
              <a:t>Hibernate supports Query cache and provide statistics about query and database status.</a:t>
            </a:r>
          </a:p>
          <a:p>
            <a:endParaRPr lang="en-GB" sz="2000" dirty="0"/>
          </a:p>
          <a:p>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9</a:t>
            </a:fld>
            <a:endParaRPr lang="en-US"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US" dirty="0"/>
              <a:t/>
            </a:r>
            <a:br>
              <a:rPr lang="en-US" dirty="0"/>
            </a:br>
            <a:r>
              <a:rPr lang="en-US" dirty="0"/>
              <a:t>Performance and Concurrency Strategies</a:t>
            </a:r>
            <a:br>
              <a:rPr lang="en-US" dirty="0"/>
            </a:br>
            <a:r>
              <a:rPr lang="en-US" dirty="0"/>
              <a:t/>
            </a:r>
            <a:br>
              <a:rPr lang="en-US" dirty="0"/>
            </a:br>
            <a:endParaRPr lang="en-US" dirty="0"/>
          </a:p>
        </p:txBody>
      </p:sp>
      <p:sp>
        <p:nvSpPr>
          <p:cNvPr id="3" name="Content Placeholder 2"/>
          <p:cNvSpPr>
            <a:spLocks noGrp="1"/>
          </p:cNvSpPr>
          <p:nvPr>
            <p:ph idx="1"/>
          </p:nvPr>
        </p:nvSpPr>
        <p:spPr>
          <a:xfrm>
            <a:off x="838200" y="928670"/>
            <a:ext cx="10515600" cy="5248293"/>
          </a:xfrm>
        </p:spPr>
        <p:txBody>
          <a:bodyPr/>
          <a:lstStyle/>
          <a:p>
            <a:r>
              <a:rPr lang="en-GB" dirty="0"/>
              <a:t>A concurrency strategy is a mediator, which is responsible for storing items of data in the cache and retrieving them from the cache.</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90</a:t>
            </a:fld>
            <a:endParaRPr lang="en-US" altLang="en-US"/>
          </a:p>
        </p:txBody>
      </p:sp>
      <p:graphicFrame>
        <p:nvGraphicFramePr>
          <p:cNvPr id="5" name="Table 4"/>
          <p:cNvGraphicFramePr>
            <a:graphicFrameLocks noGrp="1"/>
          </p:cNvGraphicFramePr>
          <p:nvPr/>
        </p:nvGraphicFramePr>
        <p:xfrm>
          <a:off x="1452530" y="2143116"/>
          <a:ext cx="9787006" cy="3588825"/>
        </p:xfrm>
        <a:graphic>
          <a:graphicData uri="http://schemas.openxmlformats.org/drawingml/2006/table">
            <a:tbl>
              <a:tblPr firstRow="1" bandRow="1">
                <a:tableStyleId>{5C22544A-7EE6-4342-B048-85BDC9FD1C3A}</a:tableStyleId>
              </a:tblPr>
              <a:tblGrid>
                <a:gridCol w="1978442">
                  <a:extLst>
                    <a:ext uri="{9D8B030D-6E8A-4147-A177-3AD203B41FA5}">
                      <a16:colId xmlns:a16="http://schemas.microsoft.com/office/drawing/2014/main" xmlns="" val="20000"/>
                    </a:ext>
                  </a:extLst>
                </a:gridCol>
                <a:gridCol w="7808564">
                  <a:extLst>
                    <a:ext uri="{9D8B030D-6E8A-4147-A177-3AD203B41FA5}">
                      <a16:colId xmlns:a16="http://schemas.microsoft.com/office/drawing/2014/main" xmlns="" val="20001"/>
                    </a:ext>
                  </a:extLst>
                </a:gridCol>
              </a:tblGrid>
              <a:tr h="337897">
                <a:tc>
                  <a:txBody>
                    <a:bodyPr/>
                    <a:lstStyle/>
                    <a:p>
                      <a:r>
                        <a:rPr lang="en-US" dirty="0"/>
                        <a:t>Strategy</a:t>
                      </a:r>
                    </a:p>
                  </a:txBody>
                  <a:tcPr/>
                </a:tc>
                <a:tc>
                  <a:txBody>
                    <a:bodyPr/>
                    <a:lstStyle/>
                    <a:p>
                      <a:r>
                        <a:rPr lang="en-IN" dirty="0"/>
                        <a:t> </a:t>
                      </a:r>
                      <a:r>
                        <a:rPr lang="en-IN" dirty="0" err="1"/>
                        <a:t>Usuage</a:t>
                      </a:r>
                      <a:endParaRPr lang="en-US" dirty="0"/>
                    </a:p>
                  </a:txBody>
                  <a:tcPr/>
                </a:tc>
                <a:extLst>
                  <a:ext uri="{0D108BD9-81ED-4DB2-BD59-A6C34878D82A}">
                    <a16:rowId xmlns:a16="http://schemas.microsoft.com/office/drawing/2014/main" xmlns="" val="10000"/>
                  </a:ext>
                </a:extLst>
              </a:tr>
              <a:tr h="591319">
                <a:tc>
                  <a:txBody>
                    <a:bodyPr/>
                    <a:lstStyle/>
                    <a:p>
                      <a:r>
                        <a:rPr lang="en-US" sz="1800" b="1" i="0" kern="1200" dirty="0">
                          <a:solidFill>
                            <a:schemeClr val="dk1"/>
                          </a:solidFill>
                          <a:latin typeface="+mn-lt"/>
                          <a:ea typeface="+mn-ea"/>
                          <a:cs typeface="+mn-cs"/>
                        </a:rPr>
                        <a:t>read-only</a:t>
                      </a:r>
                      <a:endParaRPr lang="en-US" dirty="0"/>
                    </a:p>
                  </a:txBody>
                  <a:tcPr/>
                </a:tc>
                <a:tc>
                  <a:txBody>
                    <a:bodyPr/>
                    <a:lstStyle/>
                    <a:p>
                      <a:r>
                        <a:rPr lang="en-GB" sz="1800" b="0" i="0" kern="1200" dirty="0">
                          <a:solidFill>
                            <a:schemeClr val="dk1"/>
                          </a:solidFill>
                          <a:latin typeface="+mn-lt"/>
                          <a:ea typeface="+mn-ea"/>
                          <a:cs typeface="+mn-cs"/>
                        </a:rPr>
                        <a:t>caching will work for read only operation. suitable for data, which never changes. Use it for reference data only.</a:t>
                      </a:r>
                      <a:endParaRPr lang="en-US" dirty="0"/>
                    </a:p>
                  </a:txBody>
                  <a:tcPr/>
                </a:tc>
                <a:extLst>
                  <a:ext uri="{0D108BD9-81ED-4DB2-BD59-A6C34878D82A}">
                    <a16:rowId xmlns:a16="http://schemas.microsoft.com/office/drawing/2014/main" xmlns="" val="10001"/>
                  </a:ext>
                </a:extLst>
              </a:tr>
              <a:tr h="844741">
                <a:tc>
                  <a:txBody>
                    <a:bodyPr/>
                    <a:lstStyle/>
                    <a:p>
                      <a:r>
                        <a:rPr lang="en-US" sz="1800" b="1" i="0" kern="1200" dirty="0">
                          <a:solidFill>
                            <a:schemeClr val="dk1"/>
                          </a:solidFill>
                          <a:latin typeface="+mn-lt"/>
                          <a:ea typeface="+mn-ea"/>
                          <a:cs typeface="+mn-cs"/>
                        </a:rPr>
                        <a:t>read-write</a:t>
                      </a:r>
                      <a:endParaRPr lang="en-US" dirty="0"/>
                    </a:p>
                  </a:txBody>
                  <a:tcPr/>
                </a:tc>
                <a:tc>
                  <a:txBody>
                    <a:bodyPr/>
                    <a:lstStyle/>
                    <a:p>
                      <a:r>
                        <a:rPr lang="en-GB" sz="1800" b="0" i="0" kern="1200" dirty="0">
                          <a:solidFill>
                            <a:schemeClr val="dk1"/>
                          </a:solidFill>
                          <a:latin typeface="+mn-lt"/>
                          <a:ea typeface="+mn-ea"/>
                          <a:cs typeface="+mn-cs"/>
                        </a:rPr>
                        <a:t>caching will work for read and write, can be used simultaneously. it is critical to prevent stale data in concurrent transactions, in the rare case of an update.</a:t>
                      </a:r>
                      <a:endParaRPr lang="en-US" dirty="0"/>
                    </a:p>
                  </a:txBody>
                  <a:tcPr/>
                </a:tc>
                <a:extLst>
                  <a:ext uri="{0D108BD9-81ED-4DB2-BD59-A6C34878D82A}">
                    <a16:rowId xmlns:a16="http://schemas.microsoft.com/office/drawing/2014/main" xmlns="" val="10002"/>
                  </a:ext>
                </a:extLst>
              </a:tr>
              <a:tr h="1098164">
                <a:tc>
                  <a:txBody>
                    <a:bodyPr/>
                    <a:lstStyle/>
                    <a:p>
                      <a:r>
                        <a:rPr lang="en-US" sz="1800" b="1" i="0" kern="1200" dirty="0" err="1">
                          <a:solidFill>
                            <a:schemeClr val="dk1"/>
                          </a:solidFill>
                          <a:latin typeface="+mn-lt"/>
                          <a:ea typeface="+mn-ea"/>
                          <a:cs typeface="+mn-cs"/>
                        </a:rPr>
                        <a:t>nonstrict</a:t>
                      </a:r>
                      <a:r>
                        <a:rPr lang="en-US" sz="1800" b="1" i="0" kern="1200" dirty="0">
                          <a:solidFill>
                            <a:schemeClr val="dk1"/>
                          </a:solidFill>
                          <a:latin typeface="+mn-lt"/>
                          <a:ea typeface="+mn-ea"/>
                          <a:cs typeface="+mn-cs"/>
                        </a:rPr>
                        <a:t>-read-write</a:t>
                      </a:r>
                      <a:endParaRPr lang="en-US" dirty="0"/>
                    </a:p>
                  </a:txBody>
                  <a:tcPr/>
                </a:tc>
                <a:tc>
                  <a:txBody>
                    <a:bodyPr/>
                    <a:lstStyle/>
                    <a:p>
                      <a:r>
                        <a:rPr lang="en-GB" sz="1800" b="0" i="0" kern="1200" dirty="0">
                          <a:solidFill>
                            <a:schemeClr val="dk1"/>
                          </a:solidFill>
                          <a:latin typeface="+mn-lt"/>
                          <a:ea typeface="+mn-ea"/>
                          <a:cs typeface="+mn-cs"/>
                        </a:rPr>
                        <a:t>caching will work for read and write but one at a time.  no guarantee of consistency between the cache and the database. Use this strategy if data hardly ever changes and a small likelihood of stale data is not of critical concern.</a:t>
                      </a:r>
                      <a:endParaRPr lang="en-US" dirty="0"/>
                    </a:p>
                  </a:txBody>
                  <a:tcPr/>
                </a:tc>
                <a:extLst>
                  <a:ext uri="{0D108BD9-81ED-4DB2-BD59-A6C34878D82A}">
                    <a16:rowId xmlns:a16="http://schemas.microsoft.com/office/drawing/2014/main" xmlns="" val="10003"/>
                  </a:ext>
                </a:extLst>
              </a:tr>
              <a:tr h="342590">
                <a:tc>
                  <a:txBody>
                    <a:bodyPr/>
                    <a:lstStyle/>
                    <a:p>
                      <a:r>
                        <a:rPr lang="en-US" sz="1800" b="1" i="0" kern="1200" dirty="0">
                          <a:solidFill>
                            <a:schemeClr val="dk1"/>
                          </a:solidFill>
                          <a:latin typeface="+mn-lt"/>
                          <a:ea typeface="+mn-ea"/>
                          <a:cs typeface="+mn-cs"/>
                        </a:rPr>
                        <a:t>Transactional</a:t>
                      </a:r>
                      <a:endParaRPr lang="en-US" dirty="0"/>
                    </a:p>
                  </a:txBody>
                  <a:tcPr/>
                </a:tc>
                <a:tc>
                  <a:txBody>
                    <a:bodyPr/>
                    <a:lstStyle/>
                    <a:p>
                      <a:r>
                        <a:rPr lang="en-GB" sz="1800" b="0" i="0" kern="1200" dirty="0">
                          <a:solidFill>
                            <a:schemeClr val="dk1"/>
                          </a:solidFill>
                          <a:latin typeface="+mn-lt"/>
                          <a:ea typeface="+mn-ea"/>
                          <a:cs typeface="+mn-cs"/>
                        </a:rPr>
                        <a:t>caching will work for transaction. for read-mostly data where it is critical to prevent stale data in concurrent transactions, in the rare case of an update.</a:t>
                      </a:r>
                      <a:endParaRPr lang="en-US" dirty="0"/>
                    </a:p>
                  </a:txBody>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2173"/>
          </a:xfrm>
        </p:spPr>
        <p:txBody>
          <a:bodyPr/>
          <a:lstStyle/>
          <a:p>
            <a:r>
              <a:rPr lang="en-US" dirty="0"/>
              <a:t>compatibility matrix</a:t>
            </a:r>
            <a:r>
              <a:rPr lang="en-GB" dirty="0"/>
              <a:t/>
            </a:r>
            <a:br>
              <a:rPr lang="en-GB" dirty="0"/>
            </a:br>
            <a:endParaRPr lang="en-US" dirty="0"/>
          </a:p>
        </p:txBody>
      </p:sp>
      <p:graphicFrame>
        <p:nvGraphicFramePr>
          <p:cNvPr id="5" name="Content Placeholder 4"/>
          <p:cNvGraphicFramePr>
            <a:graphicFrameLocks noGrp="1"/>
          </p:cNvGraphicFramePr>
          <p:nvPr>
            <p:ph idx="1"/>
          </p:nvPr>
        </p:nvGraphicFramePr>
        <p:xfrm>
          <a:off x="809588" y="2071678"/>
          <a:ext cx="9858445" cy="2643207"/>
        </p:xfrm>
        <a:graphic>
          <a:graphicData uri="http://schemas.openxmlformats.org/drawingml/2006/table">
            <a:tbl>
              <a:tblPr firstRow="1" bandRow="1">
                <a:tableStyleId>{5C22544A-7EE6-4342-B048-85BDC9FD1C3A}</a:tableStyleId>
              </a:tblPr>
              <a:tblGrid>
                <a:gridCol w="1971689">
                  <a:extLst>
                    <a:ext uri="{9D8B030D-6E8A-4147-A177-3AD203B41FA5}">
                      <a16:colId xmlns:a16="http://schemas.microsoft.com/office/drawing/2014/main" xmlns="" val="20000"/>
                    </a:ext>
                  </a:extLst>
                </a:gridCol>
                <a:gridCol w="1971689">
                  <a:extLst>
                    <a:ext uri="{9D8B030D-6E8A-4147-A177-3AD203B41FA5}">
                      <a16:colId xmlns:a16="http://schemas.microsoft.com/office/drawing/2014/main" xmlns="" val="20001"/>
                    </a:ext>
                  </a:extLst>
                </a:gridCol>
                <a:gridCol w="1971689">
                  <a:extLst>
                    <a:ext uri="{9D8B030D-6E8A-4147-A177-3AD203B41FA5}">
                      <a16:colId xmlns:a16="http://schemas.microsoft.com/office/drawing/2014/main" xmlns="" val="20002"/>
                    </a:ext>
                  </a:extLst>
                </a:gridCol>
                <a:gridCol w="1971689">
                  <a:extLst>
                    <a:ext uri="{9D8B030D-6E8A-4147-A177-3AD203B41FA5}">
                      <a16:colId xmlns:a16="http://schemas.microsoft.com/office/drawing/2014/main" xmlns="" val="20003"/>
                    </a:ext>
                  </a:extLst>
                </a:gridCol>
                <a:gridCol w="1971689">
                  <a:extLst>
                    <a:ext uri="{9D8B030D-6E8A-4147-A177-3AD203B41FA5}">
                      <a16:colId xmlns:a16="http://schemas.microsoft.com/office/drawing/2014/main" xmlns="" val="20004"/>
                    </a:ext>
                  </a:extLst>
                </a:gridCol>
              </a:tblGrid>
              <a:tr h="827015">
                <a:tc>
                  <a:txBody>
                    <a:bodyPr/>
                    <a:lstStyle/>
                    <a:p>
                      <a:pPr algn="l" fontAlgn="t"/>
                      <a:r>
                        <a:rPr lang="en-US" dirty="0">
                          <a:solidFill>
                            <a:srgbClr val="000000"/>
                          </a:solidFill>
                          <a:latin typeface="times new roman"/>
                        </a:rPr>
                        <a:t>Implementation</a:t>
                      </a:r>
                    </a:p>
                  </a:txBody>
                  <a:tcPr marL="114300" marR="114300" marT="114300" marB="114300"/>
                </a:tc>
                <a:tc>
                  <a:txBody>
                    <a:bodyPr/>
                    <a:lstStyle/>
                    <a:p>
                      <a:pPr algn="l" fontAlgn="t"/>
                      <a:r>
                        <a:rPr lang="en-US">
                          <a:solidFill>
                            <a:srgbClr val="000000"/>
                          </a:solidFill>
                          <a:latin typeface="times new roman"/>
                        </a:rPr>
                        <a:t>read-only</a:t>
                      </a:r>
                    </a:p>
                  </a:txBody>
                  <a:tcPr marL="114300" marR="114300" marT="114300" marB="114300"/>
                </a:tc>
                <a:tc>
                  <a:txBody>
                    <a:bodyPr/>
                    <a:lstStyle/>
                    <a:p>
                      <a:pPr algn="l" fontAlgn="t"/>
                      <a:r>
                        <a:rPr lang="en-US">
                          <a:solidFill>
                            <a:srgbClr val="000000"/>
                          </a:solidFill>
                          <a:latin typeface="times new roman"/>
                        </a:rPr>
                        <a:t>nonstrict-read-write</a:t>
                      </a:r>
                    </a:p>
                  </a:txBody>
                  <a:tcPr marL="114300" marR="114300" marT="114300" marB="114300"/>
                </a:tc>
                <a:tc>
                  <a:txBody>
                    <a:bodyPr/>
                    <a:lstStyle/>
                    <a:p>
                      <a:pPr algn="l" fontAlgn="t"/>
                      <a:r>
                        <a:rPr lang="en-US">
                          <a:solidFill>
                            <a:srgbClr val="000000"/>
                          </a:solidFill>
                          <a:latin typeface="times new roman"/>
                        </a:rPr>
                        <a:t>read-write</a:t>
                      </a:r>
                    </a:p>
                  </a:txBody>
                  <a:tcPr marL="114300" marR="114300" marT="114300" marB="114300"/>
                </a:tc>
                <a:tc>
                  <a:txBody>
                    <a:bodyPr/>
                    <a:lstStyle/>
                    <a:p>
                      <a:pPr algn="l" fontAlgn="t"/>
                      <a:r>
                        <a:rPr lang="en-US">
                          <a:solidFill>
                            <a:srgbClr val="000000"/>
                          </a:solidFill>
                          <a:latin typeface="times new roman"/>
                        </a:rPr>
                        <a:t>transactional</a:t>
                      </a:r>
                    </a:p>
                  </a:txBody>
                  <a:tcPr marL="114300" marR="114300" marT="114300" marB="114300"/>
                </a:tc>
                <a:extLst>
                  <a:ext uri="{0D108BD9-81ED-4DB2-BD59-A6C34878D82A}">
                    <a16:rowId xmlns:a16="http://schemas.microsoft.com/office/drawing/2014/main" xmlns="" val="10000"/>
                  </a:ext>
                </a:extLst>
              </a:tr>
              <a:tr h="454048">
                <a:tc>
                  <a:txBody>
                    <a:bodyPr/>
                    <a:lstStyle/>
                    <a:p>
                      <a:pPr algn="just" fontAlgn="t"/>
                      <a:r>
                        <a:rPr lang="en-US">
                          <a:solidFill>
                            <a:srgbClr val="333333"/>
                          </a:solidFill>
                          <a:latin typeface="inter-regular"/>
                        </a:rPr>
                        <a:t>EH Cache</a:t>
                      </a:r>
                    </a:p>
                  </a:txBody>
                  <a:tcPr marL="76200" marR="76200" marT="76200" marB="76200"/>
                </a:tc>
                <a:tc>
                  <a:txBody>
                    <a:bodyPr/>
                    <a:lstStyle/>
                    <a:p>
                      <a:pPr algn="just" fontAlgn="t"/>
                      <a:r>
                        <a:rPr lang="en-US">
                          <a:solidFill>
                            <a:srgbClr val="333333"/>
                          </a:solidFill>
                          <a:latin typeface="inter-regular"/>
                        </a:rPr>
                        <a:t>Yes</a:t>
                      </a:r>
                    </a:p>
                  </a:txBody>
                  <a:tcPr marL="76200" marR="76200" marT="76200" marB="76200"/>
                </a:tc>
                <a:tc>
                  <a:txBody>
                    <a:bodyPr/>
                    <a:lstStyle/>
                    <a:p>
                      <a:pPr algn="just" fontAlgn="t"/>
                      <a:r>
                        <a:rPr lang="en-US">
                          <a:solidFill>
                            <a:srgbClr val="333333"/>
                          </a:solidFill>
                          <a:latin typeface="inter-regular"/>
                        </a:rPr>
                        <a:t>Yes</a:t>
                      </a:r>
                    </a:p>
                  </a:txBody>
                  <a:tcPr marL="76200" marR="76200" marT="76200" marB="76200"/>
                </a:tc>
                <a:tc>
                  <a:txBody>
                    <a:bodyPr/>
                    <a:lstStyle/>
                    <a:p>
                      <a:pPr algn="just" fontAlgn="t"/>
                      <a:r>
                        <a:rPr lang="en-US">
                          <a:solidFill>
                            <a:srgbClr val="333333"/>
                          </a:solidFill>
                          <a:latin typeface="inter-regular"/>
                        </a:rPr>
                        <a:t>Yes</a:t>
                      </a:r>
                    </a:p>
                  </a:txBody>
                  <a:tcPr marL="76200" marR="76200" marT="76200" marB="76200"/>
                </a:tc>
                <a:tc>
                  <a:txBody>
                    <a:bodyPr/>
                    <a:lstStyle/>
                    <a:p>
                      <a:pPr algn="just" fontAlgn="t"/>
                      <a:r>
                        <a:rPr lang="en-US">
                          <a:solidFill>
                            <a:srgbClr val="333333"/>
                          </a:solidFill>
                          <a:latin typeface="inter-regular"/>
                        </a:rPr>
                        <a:t>No</a:t>
                      </a:r>
                    </a:p>
                  </a:txBody>
                  <a:tcPr marL="76200" marR="76200" marT="76200" marB="76200"/>
                </a:tc>
                <a:extLst>
                  <a:ext uri="{0D108BD9-81ED-4DB2-BD59-A6C34878D82A}">
                    <a16:rowId xmlns:a16="http://schemas.microsoft.com/office/drawing/2014/main" xmlns="" val="10001"/>
                  </a:ext>
                </a:extLst>
              </a:tr>
              <a:tr h="454048">
                <a:tc>
                  <a:txBody>
                    <a:bodyPr/>
                    <a:lstStyle/>
                    <a:p>
                      <a:pPr algn="just" fontAlgn="t"/>
                      <a:r>
                        <a:rPr lang="en-US">
                          <a:solidFill>
                            <a:srgbClr val="333333"/>
                          </a:solidFill>
                          <a:latin typeface="inter-regular"/>
                        </a:rPr>
                        <a:t>OS Cache</a:t>
                      </a:r>
                    </a:p>
                  </a:txBody>
                  <a:tcPr marL="76200" marR="76200" marT="76200" marB="76200"/>
                </a:tc>
                <a:tc>
                  <a:txBody>
                    <a:bodyPr/>
                    <a:lstStyle/>
                    <a:p>
                      <a:pPr algn="just" fontAlgn="t"/>
                      <a:r>
                        <a:rPr lang="en-US">
                          <a:solidFill>
                            <a:srgbClr val="333333"/>
                          </a:solidFill>
                          <a:latin typeface="inter-regular"/>
                        </a:rPr>
                        <a:t>Yes</a:t>
                      </a:r>
                    </a:p>
                  </a:txBody>
                  <a:tcPr marL="76200" marR="76200" marT="76200" marB="76200"/>
                </a:tc>
                <a:tc>
                  <a:txBody>
                    <a:bodyPr/>
                    <a:lstStyle/>
                    <a:p>
                      <a:pPr algn="just" fontAlgn="t"/>
                      <a:r>
                        <a:rPr lang="en-US">
                          <a:solidFill>
                            <a:srgbClr val="333333"/>
                          </a:solidFill>
                          <a:latin typeface="inter-regular"/>
                        </a:rPr>
                        <a:t>Yes</a:t>
                      </a:r>
                    </a:p>
                  </a:txBody>
                  <a:tcPr marL="76200" marR="76200" marT="76200" marB="76200"/>
                </a:tc>
                <a:tc>
                  <a:txBody>
                    <a:bodyPr/>
                    <a:lstStyle/>
                    <a:p>
                      <a:pPr algn="just" fontAlgn="t"/>
                      <a:r>
                        <a:rPr lang="en-US">
                          <a:solidFill>
                            <a:srgbClr val="333333"/>
                          </a:solidFill>
                          <a:latin typeface="inter-regular"/>
                        </a:rPr>
                        <a:t>Yes</a:t>
                      </a:r>
                    </a:p>
                  </a:txBody>
                  <a:tcPr marL="76200" marR="76200" marT="76200" marB="76200"/>
                </a:tc>
                <a:tc>
                  <a:txBody>
                    <a:bodyPr/>
                    <a:lstStyle/>
                    <a:p>
                      <a:pPr algn="just" fontAlgn="t"/>
                      <a:r>
                        <a:rPr lang="en-US">
                          <a:solidFill>
                            <a:srgbClr val="333333"/>
                          </a:solidFill>
                          <a:latin typeface="inter-regular"/>
                        </a:rPr>
                        <a:t>No</a:t>
                      </a:r>
                    </a:p>
                  </a:txBody>
                  <a:tcPr marL="76200" marR="76200" marT="76200" marB="76200"/>
                </a:tc>
                <a:extLst>
                  <a:ext uri="{0D108BD9-81ED-4DB2-BD59-A6C34878D82A}">
                    <a16:rowId xmlns:a16="http://schemas.microsoft.com/office/drawing/2014/main" xmlns="" val="10002"/>
                  </a:ext>
                </a:extLst>
              </a:tr>
              <a:tr h="454048">
                <a:tc>
                  <a:txBody>
                    <a:bodyPr/>
                    <a:lstStyle/>
                    <a:p>
                      <a:pPr algn="just" fontAlgn="t"/>
                      <a:r>
                        <a:rPr lang="en-US">
                          <a:solidFill>
                            <a:srgbClr val="333333"/>
                          </a:solidFill>
                          <a:latin typeface="inter-regular"/>
                        </a:rPr>
                        <a:t>Swarm Cache</a:t>
                      </a:r>
                    </a:p>
                  </a:txBody>
                  <a:tcPr marL="76200" marR="76200" marT="76200" marB="76200"/>
                </a:tc>
                <a:tc>
                  <a:txBody>
                    <a:bodyPr/>
                    <a:lstStyle/>
                    <a:p>
                      <a:pPr algn="just" fontAlgn="t"/>
                      <a:r>
                        <a:rPr lang="en-US">
                          <a:solidFill>
                            <a:srgbClr val="333333"/>
                          </a:solidFill>
                          <a:latin typeface="inter-regular"/>
                        </a:rPr>
                        <a:t>Yes</a:t>
                      </a:r>
                    </a:p>
                  </a:txBody>
                  <a:tcPr marL="76200" marR="76200" marT="76200" marB="76200"/>
                </a:tc>
                <a:tc>
                  <a:txBody>
                    <a:bodyPr/>
                    <a:lstStyle/>
                    <a:p>
                      <a:pPr algn="just" fontAlgn="t"/>
                      <a:r>
                        <a:rPr lang="en-US">
                          <a:solidFill>
                            <a:srgbClr val="333333"/>
                          </a:solidFill>
                          <a:latin typeface="inter-regular"/>
                        </a:rPr>
                        <a:t>Yes</a:t>
                      </a:r>
                    </a:p>
                  </a:txBody>
                  <a:tcPr marL="76200" marR="76200" marT="76200" marB="76200"/>
                </a:tc>
                <a:tc>
                  <a:txBody>
                    <a:bodyPr/>
                    <a:lstStyle/>
                    <a:p>
                      <a:pPr algn="just" fontAlgn="t"/>
                      <a:r>
                        <a:rPr lang="en-US">
                          <a:solidFill>
                            <a:srgbClr val="333333"/>
                          </a:solidFill>
                          <a:latin typeface="inter-regular"/>
                        </a:rPr>
                        <a:t>No</a:t>
                      </a:r>
                    </a:p>
                  </a:txBody>
                  <a:tcPr marL="76200" marR="76200" marT="76200" marB="76200"/>
                </a:tc>
                <a:tc>
                  <a:txBody>
                    <a:bodyPr/>
                    <a:lstStyle/>
                    <a:p>
                      <a:pPr algn="just" fontAlgn="t"/>
                      <a:r>
                        <a:rPr lang="en-US">
                          <a:solidFill>
                            <a:srgbClr val="333333"/>
                          </a:solidFill>
                          <a:latin typeface="inter-regular"/>
                        </a:rPr>
                        <a:t>No</a:t>
                      </a:r>
                    </a:p>
                  </a:txBody>
                  <a:tcPr marL="76200" marR="76200" marT="76200" marB="76200"/>
                </a:tc>
                <a:extLst>
                  <a:ext uri="{0D108BD9-81ED-4DB2-BD59-A6C34878D82A}">
                    <a16:rowId xmlns:a16="http://schemas.microsoft.com/office/drawing/2014/main" xmlns="" val="10003"/>
                  </a:ext>
                </a:extLst>
              </a:tr>
              <a:tr h="454048">
                <a:tc>
                  <a:txBody>
                    <a:bodyPr/>
                    <a:lstStyle/>
                    <a:p>
                      <a:pPr algn="just" fontAlgn="t"/>
                      <a:r>
                        <a:rPr lang="en-US">
                          <a:solidFill>
                            <a:srgbClr val="333333"/>
                          </a:solidFill>
                          <a:latin typeface="inter-regular"/>
                        </a:rPr>
                        <a:t>JBoss Cache</a:t>
                      </a:r>
                    </a:p>
                  </a:txBody>
                  <a:tcPr marL="76200" marR="76200" marT="76200" marB="76200"/>
                </a:tc>
                <a:tc>
                  <a:txBody>
                    <a:bodyPr/>
                    <a:lstStyle/>
                    <a:p>
                      <a:pPr algn="just" fontAlgn="t"/>
                      <a:r>
                        <a:rPr lang="en-US">
                          <a:solidFill>
                            <a:srgbClr val="333333"/>
                          </a:solidFill>
                          <a:latin typeface="inter-regular"/>
                        </a:rPr>
                        <a:t>No</a:t>
                      </a:r>
                    </a:p>
                  </a:txBody>
                  <a:tcPr marL="76200" marR="76200" marT="76200" marB="76200"/>
                </a:tc>
                <a:tc>
                  <a:txBody>
                    <a:bodyPr/>
                    <a:lstStyle/>
                    <a:p>
                      <a:pPr algn="just" fontAlgn="t"/>
                      <a:r>
                        <a:rPr lang="en-US">
                          <a:solidFill>
                            <a:srgbClr val="333333"/>
                          </a:solidFill>
                          <a:latin typeface="inter-regular"/>
                        </a:rPr>
                        <a:t>No</a:t>
                      </a:r>
                    </a:p>
                  </a:txBody>
                  <a:tcPr marL="76200" marR="76200" marT="76200" marB="76200"/>
                </a:tc>
                <a:tc>
                  <a:txBody>
                    <a:bodyPr/>
                    <a:lstStyle/>
                    <a:p>
                      <a:pPr algn="just" fontAlgn="t"/>
                      <a:r>
                        <a:rPr lang="en-US">
                          <a:solidFill>
                            <a:srgbClr val="333333"/>
                          </a:solidFill>
                          <a:latin typeface="inter-regular"/>
                        </a:rPr>
                        <a:t>No</a:t>
                      </a:r>
                    </a:p>
                  </a:txBody>
                  <a:tcPr marL="76200" marR="76200" marT="76200" marB="76200"/>
                </a:tc>
                <a:tc>
                  <a:txBody>
                    <a:bodyPr/>
                    <a:lstStyle/>
                    <a:p>
                      <a:pPr algn="just" fontAlgn="t"/>
                      <a:r>
                        <a:rPr lang="en-US" dirty="0">
                          <a:solidFill>
                            <a:srgbClr val="333333"/>
                          </a:solidFill>
                          <a:latin typeface="inter-regular"/>
                        </a:rPr>
                        <a:t>Y</a:t>
                      </a:r>
                    </a:p>
                  </a:txBody>
                  <a:tcPr marL="76200" marR="76200" marT="76200" marB="76200"/>
                </a:tc>
                <a:extLst>
                  <a:ext uri="{0D108BD9-81ED-4DB2-BD59-A6C34878D82A}">
                    <a16:rowId xmlns:a16="http://schemas.microsoft.com/office/drawing/2014/main" xmlns="" val="10004"/>
                  </a:ext>
                </a:extLst>
              </a:tr>
            </a:tbl>
          </a:graphicData>
        </a:graphic>
      </p:graphicFrame>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91</a:t>
            </a:fld>
            <a:endParaRPr lang="en-US"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35"/>
          </a:xfrm>
        </p:spPr>
        <p:txBody>
          <a:bodyPr/>
          <a:lstStyle/>
          <a:p>
            <a:r>
              <a:rPr lang="en-US" dirty="0"/>
              <a:t>Hibernate – Batch Fetching</a:t>
            </a:r>
            <a:br>
              <a:rPr lang="en-US" dirty="0"/>
            </a:br>
            <a:endParaRPr lang="en-US" dirty="0"/>
          </a:p>
        </p:txBody>
      </p:sp>
      <p:sp>
        <p:nvSpPr>
          <p:cNvPr id="3" name="Content Placeholder 2"/>
          <p:cNvSpPr>
            <a:spLocks noGrp="1"/>
          </p:cNvSpPr>
          <p:nvPr>
            <p:ph idx="1"/>
          </p:nvPr>
        </p:nvSpPr>
        <p:spPr>
          <a:xfrm>
            <a:off x="838200" y="1000108"/>
            <a:ext cx="10515600" cy="5176855"/>
          </a:xfrm>
        </p:spPr>
        <p:txBody>
          <a:bodyPr/>
          <a:lstStyle/>
          <a:p>
            <a:pPr>
              <a:spcBef>
                <a:spcPts val="0"/>
              </a:spcBef>
            </a:pPr>
            <a:r>
              <a:rPr lang="en-GB" sz="2000" dirty="0"/>
              <a:t>if application need to navigate the association to retrieve associated objects Hibernate</a:t>
            </a:r>
            <a:br>
              <a:rPr lang="en-GB" sz="2000" dirty="0"/>
            </a:br>
            <a:r>
              <a:rPr lang="en-GB" sz="2000" dirty="0"/>
              <a:t>uses a fetching strategy</a:t>
            </a:r>
          </a:p>
          <a:p>
            <a:pPr>
              <a:spcBef>
                <a:spcPts val="0"/>
              </a:spcBef>
            </a:pPr>
            <a:r>
              <a:rPr lang="en-GB" sz="2000" dirty="0"/>
              <a:t> Batch fetching is an optimization of the lazy select fetching strategy. There are two ways you can configure batch fetching: on the class level and the collection level.</a:t>
            </a:r>
          </a:p>
          <a:p>
            <a:pPr>
              <a:spcBef>
                <a:spcPts val="0"/>
              </a:spcBef>
            </a:pPr>
            <a:r>
              <a:rPr lang="en-GB" sz="2000" dirty="0"/>
              <a:t>In the O/R mapping metadata, or over-ridden by a particular HQL or Criteria query strategies</a:t>
            </a:r>
            <a:br>
              <a:rPr lang="en-GB" sz="2000" dirty="0"/>
            </a:br>
            <a:r>
              <a:rPr lang="en-GB" sz="2000" dirty="0"/>
              <a:t>can be declared.</a:t>
            </a:r>
            <a:br>
              <a:rPr lang="en-GB" sz="2000" dirty="0"/>
            </a:br>
            <a:r>
              <a:rPr lang="en-GB" sz="2000" dirty="0"/>
              <a:t/>
            </a:r>
            <a:br>
              <a:rPr lang="en-GB" sz="2000" dirty="0"/>
            </a:br>
            <a:r>
              <a:rPr lang="en-GB" sz="2000" dirty="0"/>
              <a:t>In hibernate their are four fetching strategies.</a:t>
            </a:r>
            <a:br>
              <a:rPr lang="en-GB" sz="2000" dirty="0"/>
            </a:br>
            <a:r>
              <a:rPr lang="en-GB" sz="2000" dirty="0"/>
              <a:t/>
            </a:r>
            <a:br>
              <a:rPr lang="en-GB" sz="2000" dirty="0"/>
            </a:br>
            <a:r>
              <a:rPr lang="en-GB" sz="2000" dirty="0"/>
              <a:t>1.fetch "select" (default) - Lazy load all the collections and entities.</a:t>
            </a:r>
            <a:br>
              <a:rPr lang="en-GB" sz="2000" dirty="0"/>
            </a:br>
            <a:r>
              <a:rPr lang="en-GB" sz="2000" dirty="0"/>
              <a:t/>
            </a:r>
            <a:br>
              <a:rPr lang="en-GB" sz="2000" dirty="0"/>
            </a:br>
            <a:r>
              <a:rPr lang="en-GB" sz="2000" dirty="0"/>
              <a:t>2.fetch "join" - always load all the collections and entities and Disable the lazy loading</a:t>
            </a:r>
            <a:br>
              <a:rPr lang="en-GB" sz="2000" dirty="0"/>
            </a:br>
            <a:r>
              <a:rPr lang="en-GB" sz="2000" dirty="0"/>
              <a:t/>
            </a:r>
            <a:br>
              <a:rPr lang="en-GB" sz="2000" dirty="0"/>
            </a:br>
            <a:r>
              <a:rPr lang="en-GB" sz="2000" dirty="0"/>
              <a:t>3.batch size="N" - Fetching up to 'N' collections or entities</a:t>
            </a:r>
            <a:br>
              <a:rPr lang="en-GB" sz="2000" dirty="0"/>
            </a:br>
            <a:r>
              <a:rPr lang="en-GB" sz="2000" dirty="0"/>
              <a:t/>
            </a:r>
            <a:br>
              <a:rPr lang="en-GB" sz="2000" dirty="0"/>
            </a:br>
            <a:r>
              <a:rPr lang="en-GB" sz="2000" dirty="0"/>
              <a:t>4.fetch "</a:t>
            </a:r>
            <a:r>
              <a:rPr lang="en-GB" sz="2000" dirty="0" err="1"/>
              <a:t>subselect</a:t>
            </a:r>
            <a:r>
              <a:rPr lang="en-GB" sz="2000" dirty="0"/>
              <a:t>" = Group its collection into a sub select statement.</a:t>
            </a:r>
          </a:p>
          <a:p>
            <a:pPr>
              <a:spcBef>
                <a:spcPts val="0"/>
              </a:spcBef>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92</a:t>
            </a:fld>
            <a:endParaRPr lang="en-US"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JPA</a:t>
            </a:r>
            <a:endParaRPr lang="en-US" dirty="0"/>
          </a:p>
        </p:txBody>
      </p:sp>
      <p:sp>
        <p:nvSpPr>
          <p:cNvPr id="6" name="Subtitle 5"/>
          <p:cNvSpPr>
            <a:spLocks noGrp="1"/>
          </p:cNvSpPr>
          <p:nvPr>
            <p:ph type="subTitle" idx="1"/>
          </p:nvPr>
        </p:nvSpPr>
        <p:spPr/>
        <p:txBody>
          <a:bodyPr/>
          <a:lstStyle/>
          <a:p>
            <a:r>
              <a:rPr lang="en-GB" dirty="0"/>
              <a:t>Java Persistent API</a:t>
            </a:r>
            <a:br>
              <a:rPr lang="en-GB"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93</a:t>
            </a:fld>
            <a:endParaRPr lang="en-US"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GB" dirty="0"/>
              <a:t>JPA –Definition </a:t>
            </a:r>
            <a:endParaRPr lang="en-US" dirty="0"/>
          </a:p>
        </p:txBody>
      </p:sp>
      <p:sp>
        <p:nvSpPr>
          <p:cNvPr id="3" name="Content Placeholder 2"/>
          <p:cNvSpPr>
            <a:spLocks noGrp="1"/>
          </p:cNvSpPr>
          <p:nvPr>
            <p:ph idx="1"/>
          </p:nvPr>
        </p:nvSpPr>
        <p:spPr>
          <a:xfrm>
            <a:off x="838200" y="1214422"/>
            <a:ext cx="10515600" cy="4962541"/>
          </a:xfrm>
        </p:spPr>
        <p:txBody>
          <a:bodyPr/>
          <a:lstStyle/>
          <a:p>
            <a:r>
              <a:rPr lang="en-GB" dirty="0"/>
              <a:t> </a:t>
            </a:r>
            <a:r>
              <a:rPr lang="en-US" dirty="0"/>
              <a:t>a specification of Java.</a:t>
            </a:r>
          </a:p>
          <a:p>
            <a:r>
              <a:rPr lang="en-GB" dirty="0"/>
              <a:t>It is used to persist data between Java object and relational database. </a:t>
            </a:r>
          </a:p>
          <a:p>
            <a:r>
              <a:rPr lang="en-GB" dirty="0"/>
              <a:t>JPA acts as a bridge between object-oriented domain models and relational database systems.</a:t>
            </a:r>
          </a:p>
          <a:p>
            <a:r>
              <a:rPr lang="en-GB" dirty="0"/>
              <a:t>it doesn't perform any operation by itself. It requires an implementation. So, ORM tools like Hibernate, </a:t>
            </a:r>
            <a:r>
              <a:rPr lang="en-GB" dirty="0" err="1"/>
              <a:t>TopLink</a:t>
            </a:r>
            <a:r>
              <a:rPr lang="en-GB" dirty="0"/>
              <a:t> and </a:t>
            </a:r>
            <a:r>
              <a:rPr lang="en-GB" dirty="0" err="1"/>
              <a:t>iBatis</a:t>
            </a:r>
            <a:r>
              <a:rPr lang="en-GB" dirty="0"/>
              <a:t> implements JPA specifications for data persistence.</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94</a:t>
            </a:fld>
            <a:endParaRPr lang="en-US"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2173"/>
          </a:xfrm>
        </p:spPr>
        <p:txBody>
          <a:bodyPr/>
          <a:lstStyle/>
          <a:p>
            <a:r>
              <a:rPr lang="en-GB" dirty="0"/>
              <a:t> </a:t>
            </a:r>
            <a:br>
              <a:rPr lang="en-GB" dirty="0"/>
            </a:br>
            <a:r>
              <a:rPr lang="en-GB" dirty="0"/>
              <a:t/>
            </a:r>
            <a:br>
              <a:rPr lang="en-GB" dirty="0"/>
            </a:br>
            <a:r>
              <a:rPr lang="en-US" dirty="0"/>
              <a:t>JPA Versions</a:t>
            </a:r>
            <a:br>
              <a:rPr lang="en-US" dirty="0"/>
            </a:br>
            <a:r>
              <a:rPr lang="en-GB" dirty="0"/>
              <a:t/>
            </a:r>
            <a:br>
              <a:rPr lang="en-GB" dirty="0"/>
            </a:br>
            <a:endParaRPr lang="en-US" dirty="0"/>
          </a:p>
        </p:txBody>
      </p:sp>
      <p:sp>
        <p:nvSpPr>
          <p:cNvPr id="3" name="Content Placeholder 2"/>
          <p:cNvSpPr>
            <a:spLocks noGrp="1"/>
          </p:cNvSpPr>
          <p:nvPr>
            <p:ph idx="1"/>
          </p:nvPr>
        </p:nvSpPr>
        <p:spPr>
          <a:xfrm>
            <a:off x="838200" y="1214422"/>
            <a:ext cx="10515600" cy="4962541"/>
          </a:xfrm>
        </p:spPr>
        <p:txBody>
          <a:bodyPr/>
          <a:lstStyle/>
          <a:p>
            <a:r>
              <a:rPr lang="en-GB" dirty="0"/>
              <a:t>JPA 1.0 was released in 2006 as a part of EJB 3.0 specification.</a:t>
            </a:r>
          </a:p>
          <a:p>
            <a:r>
              <a:rPr lang="en-GB" sz="2000" dirty="0"/>
              <a:t>JPA 2.0 - This version was released in the last of 2009. Following are the important features of this version: -</a:t>
            </a:r>
          </a:p>
          <a:p>
            <a:pPr lvl="1"/>
            <a:r>
              <a:rPr lang="en-GB" sz="2000" dirty="0"/>
              <a:t>It supports validation.</a:t>
            </a:r>
          </a:p>
          <a:p>
            <a:pPr lvl="1"/>
            <a:r>
              <a:rPr lang="en-GB" sz="2000" dirty="0"/>
              <a:t>It expands the functionality of object-relational mapping.</a:t>
            </a:r>
          </a:p>
          <a:p>
            <a:pPr lvl="1"/>
            <a:r>
              <a:rPr lang="en-GB" sz="2000" dirty="0"/>
              <a:t>It shares the object of cache support.</a:t>
            </a:r>
          </a:p>
          <a:p>
            <a:r>
              <a:rPr lang="en-GB" sz="2000" dirty="0"/>
              <a:t>JPA 2.1 - The JPA 2.1 was released in 2013 with the following features: -</a:t>
            </a:r>
          </a:p>
          <a:p>
            <a:pPr lvl="1"/>
            <a:r>
              <a:rPr lang="en-GB" sz="2000" dirty="0"/>
              <a:t>It allows fetching of objects.</a:t>
            </a:r>
          </a:p>
          <a:p>
            <a:pPr lvl="1"/>
            <a:r>
              <a:rPr lang="en-GB" sz="2000" dirty="0"/>
              <a:t>It provides support for criteria update/delete.</a:t>
            </a:r>
          </a:p>
          <a:p>
            <a:pPr lvl="1"/>
            <a:r>
              <a:rPr lang="en-GB" sz="2000" dirty="0"/>
              <a:t>It generates schema.</a:t>
            </a:r>
          </a:p>
          <a:p>
            <a:r>
              <a:rPr lang="en-GB" sz="2000" dirty="0"/>
              <a:t>JPA 2.2 - The JPA 2.2 was released as a development of </a:t>
            </a:r>
            <a:r>
              <a:rPr lang="en-GB" sz="2000" dirty="0" err="1"/>
              <a:t>maintainenece</a:t>
            </a:r>
            <a:r>
              <a:rPr lang="en-GB" sz="2000" dirty="0"/>
              <a:t> in 2017. Some of its important feature are: -</a:t>
            </a:r>
          </a:p>
          <a:p>
            <a:pPr lvl="1"/>
            <a:r>
              <a:rPr lang="en-GB" sz="2000" dirty="0"/>
              <a:t>It supports Java 8 Date and Time.</a:t>
            </a:r>
          </a:p>
          <a:p>
            <a:pPr lvl="1"/>
            <a:r>
              <a:rPr lang="en-GB" sz="2000" dirty="0"/>
              <a:t>It provides @Repeatable annotation that can be used when we want to apply the same annotations to a declaration or type use.</a:t>
            </a:r>
          </a:p>
          <a:p>
            <a:pPr lvl="1"/>
            <a:r>
              <a:rPr lang="en-GB" sz="2000" dirty="0"/>
              <a:t>It allows JPA annotation to be used in meta-annotations.</a:t>
            </a:r>
          </a:p>
          <a:p>
            <a:pPr lvl="1"/>
            <a:r>
              <a:rPr lang="en-GB" sz="2000" dirty="0"/>
              <a:t>It provides an ability to stream a query result.</a:t>
            </a:r>
          </a:p>
          <a:p>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95</a:t>
            </a:fld>
            <a:endParaRPr lang="en-US"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297"/>
          </a:xfrm>
        </p:spPr>
        <p:txBody>
          <a:bodyPr/>
          <a:lstStyle/>
          <a:p>
            <a:r>
              <a:rPr lang="en-US" dirty="0"/>
              <a:t>JPA Installation</a:t>
            </a:r>
            <a:br>
              <a:rPr lang="en-US" dirty="0"/>
            </a:br>
            <a:r>
              <a:rPr lang="en-GB" dirty="0"/>
              <a:t/>
            </a:r>
            <a:br>
              <a:rPr lang="en-GB" dirty="0"/>
            </a:br>
            <a:endParaRPr lang="en-US" dirty="0"/>
          </a:p>
        </p:txBody>
      </p:sp>
      <p:sp>
        <p:nvSpPr>
          <p:cNvPr id="3" name="Content Placeholder 2"/>
          <p:cNvSpPr>
            <a:spLocks noGrp="1"/>
          </p:cNvSpPr>
          <p:nvPr>
            <p:ph idx="1"/>
          </p:nvPr>
        </p:nvSpPr>
        <p:spPr>
          <a:xfrm>
            <a:off x="838200" y="1000108"/>
            <a:ext cx="10515600" cy="5176855"/>
          </a:xfrm>
        </p:spPr>
        <p:txBody>
          <a:bodyPr/>
          <a:lstStyle/>
          <a:p>
            <a:r>
              <a:rPr lang="en-GB" dirty="0"/>
              <a:t>Open eclipse and click on File&gt;New&gt;JPA Project.</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96</a:t>
            </a:fld>
            <a:endParaRPr lang="en-US" altLang="en-US"/>
          </a:p>
        </p:txBody>
      </p:sp>
      <p:pic>
        <p:nvPicPr>
          <p:cNvPr id="6" name="Picture 5" descr="JPA Installation"/>
          <p:cNvPicPr/>
          <p:nvPr/>
        </p:nvPicPr>
        <p:blipFill>
          <a:blip r:embed="rId2"/>
          <a:srcRect/>
          <a:stretch>
            <a:fillRect/>
          </a:stretch>
        </p:blipFill>
        <p:spPr bwMode="auto">
          <a:xfrm>
            <a:off x="2309786" y="1643050"/>
            <a:ext cx="5767705" cy="46424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JPA Installation</a:t>
            </a:r>
            <a:br>
              <a:rPr lang="en-GB" dirty="0"/>
            </a:br>
            <a:endParaRPr lang="en-US" dirty="0"/>
          </a:p>
        </p:txBody>
      </p:sp>
      <p:sp>
        <p:nvSpPr>
          <p:cNvPr id="3" name="Content Placeholder 2"/>
          <p:cNvSpPr>
            <a:spLocks noGrp="1"/>
          </p:cNvSpPr>
          <p:nvPr>
            <p:ph idx="1"/>
          </p:nvPr>
        </p:nvSpPr>
        <p:spPr>
          <a:xfrm>
            <a:off x="838200" y="1214422"/>
            <a:ext cx="10515600" cy="4962541"/>
          </a:xfrm>
        </p:spPr>
        <p:txBody>
          <a:bodyPr/>
          <a:lstStyle/>
          <a:p>
            <a:pPr>
              <a:spcBef>
                <a:spcPts val="0"/>
              </a:spcBef>
              <a:buNone/>
            </a:pPr>
            <a:r>
              <a:rPr lang="en-GB" sz="2000" dirty="0"/>
              <a:t>Specify any particular project name (here, we named </a:t>
            </a:r>
            <a:r>
              <a:rPr lang="en-GB" sz="2000" dirty="0" err="1"/>
              <a:t>JPAProject</a:t>
            </a:r>
            <a:r>
              <a:rPr lang="en-GB" sz="2000" dirty="0"/>
              <a:t>) and click next.</a:t>
            </a:r>
          </a:p>
          <a:p>
            <a:pPr>
              <a:spcBef>
                <a:spcPts val="0"/>
              </a:spcBef>
              <a:buNone/>
            </a:pPr>
            <a:endParaRPr lang="en-US" sz="2000"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97</a:t>
            </a:fld>
            <a:endParaRPr lang="en-US" altLang="en-US"/>
          </a:p>
        </p:txBody>
      </p:sp>
      <p:pic>
        <p:nvPicPr>
          <p:cNvPr id="5" name="Picture 4" descr="JPA Installation"/>
          <p:cNvPicPr/>
          <p:nvPr/>
        </p:nvPicPr>
        <p:blipFill>
          <a:blip r:embed="rId2"/>
          <a:srcRect/>
          <a:stretch>
            <a:fillRect/>
          </a:stretch>
        </p:blipFill>
        <p:spPr bwMode="auto">
          <a:xfrm>
            <a:off x="3524232" y="1714488"/>
            <a:ext cx="5046980" cy="72802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59"/>
          </a:xfrm>
        </p:spPr>
        <p:txBody>
          <a:bodyPr/>
          <a:lstStyle/>
          <a:p>
            <a:pPr algn="ctr"/>
            <a:r>
              <a:rPr lang="en-US" dirty="0"/>
              <a:t>JPA Installation</a:t>
            </a:r>
            <a:br>
              <a:rPr lang="en-US" dirty="0"/>
            </a:br>
            <a:endParaRPr lang="en-US" dirty="0"/>
          </a:p>
        </p:txBody>
      </p:sp>
      <p:sp>
        <p:nvSpPr>
          <p:cNvPr id="3" name="Content Placeholder 2"/>
          <p:cNvSpPr>
            <a:spLocks noGrp="1"/>
          </p:cNvSpPr>
          <p:nvPr>
            <p:ph idx="1"/>
          </p:nvPr>
        </p:nvSpPr>
        <p:spPr>
          <a:xfrm>
            <a:off x="838200" y="1142984"/>
            <a:ext cx="10515600" cy="5033979"/>
          </a:xfrm>
        </p:spPr>
        <p:txBody>
          <a:bodyPr/>
          <a:lstStyle/>
          <a:p>
            <a:r>
              <a:rPr lang="en-US" dirty="0"/>
              <a:t>Again, click next.</a:t>
            </a:r>
          </a:p>
          <a:p>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98</a:t>
            </a:fld>
            <a:endParaRPr lang="en-US" altLang="en-US"/>
          </a:p>
        </p:txBody>
      </p:sp>
      <p:pic>
        <p:nvPicPr>
          <p:cNvPr id="5" name="Picture 4" descr="JPA Installation"/>
          <p:cNvPicPr/>
          <p:nvPr/>
        </p:nvPicPr>
        <p:blipFill>
          <a:blip r:embed="rId2"/>
          <a:srcRect/>
          <a:stretch>
            <a:fillRect/>
          </a:stretch>
        </p:blipFill>
        <p:spPr bwMode="auto">
          <a:xfrm>
            <a:off x="4310050" y="1071546"/>
            <a:ext cx="5081905" cy="66909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JPA Installation</a:t>
            </a:r>
            <a:endParaRPr lang="en-US" dirty="0"/>
          </a:p>
        </p:txBody>
      </p:sp>
      <p:sp>
        <p:nvSpPr>
          <p:cNvPr id="3" name="Content Placeholder 2"/>
          <p:cNvSpPr>
            <a:spLocks noGrp="1"/>
          </p:cNvSpPr>
          <p:nvPr>
            <p:ph idx="1"/>
          </p:nvPr>
        </p:nvSpPr>
        <p:spPr/>
        <p:txBody>
          <a:bodyPr/>
          <a:lstStyle/>
          <a:p>
            <a:r>
              <a:rPr lang="en-GB" dirty="0"/>
              <a:t>Click on download library icon (here, enclosed within black box).</a:t>
            </a:r>
          </a:p>
          <a:p>
            <a:r>
              <a:rPr lang="en-GB" dirty="0"/>
              <a:t/>
            </a:r>
            <a:br>
              <a:rPr lang="en-GB" dirty="0"/>
            </a:br>
            <a:endParaRPr lang="en-US" dirty="0"/>
          </a:p>
        </p:txBody>
      </p:sp>
      <p:sp>
        <p:nvSpPr>
          <p:cNvPr id="4" name="Slide Number Placeholder 3"/>
          <p:cNvSpPr>
            <a:spLocks noGrp="1"/>
          </p:cNvSpPr>
          <p:nvPr>
            <p:ph type="sldNum" sz="quarter" idx="12"/>
          </p:nvPr>
        </p:nvSpPr>
        <p:spPr/>
        <p:txBody>
          <a:bodyPr/>
          <a:lstStyle/>
          <a:p>
            <a:pPr>
              <a:defRPr/>
            </a:pPr>
            <a:fld id="{A01CA5F2-CD08-4EF5-BAD9-872B7BB27165}" type="slidenum">
              <a:rPr lang="en-US" altLang="en-US" smtClean="0"/>
              <a:pPr>
                <a:defRPr/>
              </a:pPr>
              <a:t>99</a:t>
            </a:fld>
            <a:endParaRPr lang="en-US" altLang="en-US"/>
          </a:p>
        </p:txBody>
      </p:sp>
      <p:pic>
        <p:nvPicPr>
          <p:cNvPr id="5" name="Picture 4" descr="JPA Installation"/>
          <p:cNvPicPr/>
          <p:nvPr/>
        </p:nvPicPr>
        <p:blipFill>
          <a:blip r:embed="rId2"/>
          <a:srcRect/>
          <a:stretch>
            <a:fillRect/>
          </a:stretch>
        </p:blipFill>
        <p:spPr bwMode="auto">
          <a:xfrm>
            <a:off x="4738678" y="2214554"/>
            <a:ext cx="3710305" cy="49326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18690</TotalTime>
  <Words>7649</Words>
  <Application>Microsoft Office PowerPoint</Application>
  <PresentationFormat>Widescreen</PresentationFormat>
  <Paragraphs>4122</Paragraphs>
  <Slides>232</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232</vt:i4>
      </vt:variant>
    </vt:vector>
  </HeadingPairs>
  <TitlesOfParts>
    <vt:vector size="242" baseType="lpstr">
      <vt:lpstr>Arial</vt:lpstr>
      <vt:lpstr>Calibri</vt:lpstr>
      <vt:lpstr>Calibri Light</vt:lpstr>
      <vt:lpstr>Courier New</vt:lpstr>
      <vt:lpstr>inherit</vt:lpstr>
      <vt:lpstr>inter-regular</vt:lpstr>
      <vt:lpstr>times new roman</vt:lpstr>
      <vt:lpstr>Wingdings</vt:lpstr>
      <vt:lpstr>Office Theme</vt:lpstr>
      <vt:lpstr>Packager Shell Object</vt:lpstr>
      <vt:lpstr>Module 3 </vt:lpstr>
      <vt:lpstr> Content to be discussed</vt:lpstr>
      <vt:lpstr>  Hibernate Framework  </vt:lpstr>
      <vt:lpstr>Pros and Cons of JDBC </vt:lpstr>
      <vt:lpstr>Why Object Relational Mapping (ORM)? </vt:lpstr>
      <vt:lpstr> Java Class with proper constructors and associated public function and  objects are to be stored and retrieved into the following RDBMS table </vt:lpstr>
      <vt:lpstr>Problems  between object link with table</vt:lpstr>
      <vt:lpstr>ORM </vt:lpstr>
      <vt:lpstr>Advantages of Hibernate Framework</vt:lpstr>
      <vt:lpstr>Supported Databases </vt:lpstr>
      <vt:lpstr>Supported Technologies </vt:lpstr>
      <vt:lpstr>Hibernate Architecture</vt:lpstr>
      <vt:lpstr>Hibernate Architecture</vt:lpstr>
      <vt:lpstr>lOW Level Architecture</vt:lpstr>
      <vt:lpstr>Elements of Hibernate Architecture</vt:lpstr>
      <vt:lpstr>SessionFactory </vt:lpstr>
      <vt:lpstr>Session  </vt:lpstr>
      <vt:lpstr>Transaction </vt:lpstr>
      <vt:lpstr>Query </vt:lpstr>
      <vt:lpstr>Criteria  </vt:lpstr>
      <vt:lpstr>Hibernate using XML</vt:lpstr>
      <vt:lpstr> Hibernate Example using XML in Eclipse  </vt:lpstr>
      <vt:lpstr>Step 1 &amp; 2 </vt:lpstr>
      <vt:lpstr>Select JAR file</vt:lpstr>
      <vt:lpstr>3) Create the Persistent class</vt:lpstr>
      <vt:lpstr>4. Create Database Tables </vt:lpstr>
      <vt:lpstr>  5. Create the mapping file for Persistent class  </vt:lpstr>
      <vt:lpstr>6. Create the Configuration file</vt:lpstr>
      <vt:lpstr>7. Create the Application class that retrieves or stores the persistent object</vt:lpstr>
      <vt:lpstr>Hibernate Properties </vt:lpstr>
      <vt:lpstr>databases dialect property</vt:lpstr>
      <vt:lpstr>hibernate.cfg.xml </vt:lpstr>
      <vt:lpstr>8.  Run the application</vt:lpstr>
      <vt:lpstr>Hibernate using Annotation </vt:lpstr>
      <vt:lpstr>Hibernate using Anotation </vt:lpstr>
      <vt:lpstr>Example to create the hibernate application with Annotation </vt:lpstr>
      <vt:lpstr> </vt:lpstr>
      <vt:lpstr> Now, select catalog type: internal and maven archetype - quickstart of 1.1 version. Then, click next.</vt:lpstr>
      <vt:lpstr> Now, specify the name of Group Id and Artifact Id. The Group Id contains package name (e.g. com.javatpoint) and Artifact Id contains project name (e.g. HibernateAnnotation). Then click Finish.  </vt:lpstr>
      <vt:lpstr>  2) Add project information and configuration in pom.xml file.  </vt:lpstr>
      <vt:lpstr>  3) Create the Persistence class. </vt:lpstr>
      <vt:lpstr> To create the Persistence class, right click on src/main/java - New - Class - specify the class name with package - finish.</vt:lpstr>
      <vt:lpstr> 4) Create the Configuration file </vt:lpstr>
      <vt:lpstr> 5) Create the class that retrieves or stores the persistent object.  </vt:lpstr>
      <vt:lpstr>6) Run the application</vt:lpstr>
      <vt:lpstr>Web Application with Hibernate </vt:lpstr>
      <vt:lpstr>Web Application with Hibernate (using XML) </vt:lpstr>
      <vt:lpstr>Example to create web application using hibernate </vt:lpstr>
      <vt:lpstr> User.java</vt:lpstr>
      <vt:lpstr>UserDao.java </vt:lpstr>
      <vt:lpstr> register.jsp </vt:lpstr>
      <vt:lpstr> user.hbm.xml </vt:lpstr>
      <vt:lpstr>hibernate.cfg.xml </vt:lpstr>
      <vt:lpstr>Output</vt:lpstr>
      <vt:lpstr>PowerPoint Presentation</vt:lpstr>
      <vt:lpstr>Generator classes in Hibernate </vt:lpstr>
      <vt:lpstr>SQL Dialects in Hibernate </vt:lpstr>
      <vt:lpstr>List of SQL Dialects/There are many Dialects classes defined for RDBMS in the org.hibernate.dialect package. </vt:lpstr>
      <vt:lpstr>HQL</vt:lpstr>
      <vt:lpstr>Definition</vt:lpstr>
      <vt:lpstr>Query Interface </vt:lpstr>
      <vt:lpstr>Example</vt:lpstr>
      <vt:lpstr>Example</vt:lpstr>
      <vt:lpstr>Example</vt:lpstr>
      <vt:lpstr>Example</vt:lpstr>
      <vt:lpstr>HCQL</vt:lpstr>
      <vt:lpstr>HCQL - Definition</vt:lpstr>
      <vt:lpstr>Criteria Interface</vt:lpstr>
      <vt:lpstr>Restrictions class</vt:lpstr>
      <vt:lpstr>Order class</vt:lpstr>
      <vt:lpstr>Examples </vt:lpstr>
      <vt:lpstr>HCQL with Projection  </vt:lpstr>
      <vt:lpstr>Hibernate Named Query</vt:lpstr>
      <vt:lpstr>Hibernate Named Query by annotation  </vt:lpstr>
      <vt:lpstr>Example of Hibernate Named Query by annotation </vt:lpstr>
      <vt:lpstr>Employee.java  </vt:lpstr>
      <vt:lpstr>  hibernate.cfg.xml  </vt:lpstr>
      <vt:lpstr>FetchData.java </vt:lpstr>
      <vt:lpstr>Hibernate Named Query by mapping file  </vt:lpstr>
      <vt:lpstr>emp.hbm.xml  </vt:lpstr>
      <vt:lpstr>The persistent class-Employee.java</vt:lpstr>
      <vt:lpstr> mapping resource in the hbm file as:   </vt:lpstr>
      <vt:lpstr>CACHING</vt:lpstr>
      <vt:lpstr>   Caching in Hibernate   </vt:lpstr>
      <vt:lpstr>multilevel caching scheme </vt:lpstr>
      <vt:lpstr>First Level Cache/ Session cache</vt:lpstr>
      <vt:lpstr>Second Level Cache </vt:lpstr>
      <vt:lpstr>Cache Provider </vt:lpstr>
      <vt:lpstr>Performance and Concurrency</vt:lpstr>
      <vt:lpstr> Performance and Concurrency Strategies  </vt:lpstr>
      <vt:lpstr>compatibility matrix </vt:lpstr>
      <vt:lpstr>Hibernate – Batch Fetching </vt:lpstr>
      <vt:lpstr>JPA</vt:lpstr>
      <vt:lpstr>JPA –Definition </vt:lpstr>
      <vt:lpstr>   JPA Versions  </vt:lpstr>
      <vt:lpstr>JPA Installation  </vt:lpstr>
      <vt:lpstr>JPA Installation </vt:lpstr>
      <vt:lpstr>JPA Installation </vt:lpstr>
      <vt:lpstr>JPA Installation</vt:lpstr>
      <vt:lpstr>JPA Installation</vt:lpstr>
      <vt:lpstr>JPA Installation </vt:lpstr>
      <vt:lpstr>JPA Installation</vt:lpstr>
      <vt:lpstr>  JPA – ORM(Object Relational Mapping)  </vt:lpstr>
      <vt:lpstr>  ORM Frameworks  </vt:lpstr>
      <vt:lpstr>Mapping</vt:lpstr>
      <vt:lpstr> Mapping Directions  </vt:lpstr>
      <vt:lpstr>Types of Mapping</vt:lpstr>
      <vt:lpstr>JPA Entity</vt:lpstr>
      <vt:lpstr>Entity Properties</vt:lpstr>
      <vt:lpstr>Entity Metadata  </vt:lpstr>
      <vt:lpstr>  JPA Creating an Entity  </vt:lpstr>
      <vt:lpstr> </vt:lpstr>
      <vt:lpstr>JPA Entity Manager</vt:lpstr>
      <vt:lpstr>Steps to persist an entity object. </vt:lpstr>
      <vt:lpstr>Step </vt:lpstr>
      <vt:lpstr> Step </vt:lpstr>
      <vt:lpstr> Entity Operations  </vt:lpstr>
      <vt:lpstr> Inserting an Entity </vt:lpstr>
      <vt:lpstr> StudentEntity.java</vt:lpstr>
      <vt:lpstr> Persistence.xml</vt:lpstr>
      <vt:lpstr>PersistStudent.java</vt:lpstr>
      <vt:lpstr>Output </vt:lpstr>
      <vt:lpstr>Finding an entity</vt:lpstr>
      <vt:lpstr> StudentEntity.java</vt:lpstr>
      <vt:lpstr>Persistence.xml</vt:lpstr>
      <vt:lpstr>FindStudent.java</vt:lpstr>
      <vt:lpstr>Output </vt:lpstr>
      <vt:lpstr>Update an Entity</vt:lpstr>
      <vt:lpstr> StudentEntity.java </vt:lpstr>
      <vt:lpstr>Persistence.xml</vt:lpstr>
      <vt:lpstr>UpdateStudent.java </vt:lpstr>
      <vt:lpstr>Output</vt:lpstr>
      <vt:lpstr>Deleting an Entity</vt:lpstr>
      <vt:lpstr>StudentEntity.java</vt:lpstr>
      <vt:lpstr>Persistence.xml</vt:lpstr>
      <vt:lpstr>Deletion.java</vt:lpstr>
      <vt:lpstr>Output </vt:lpstr>
      <vt:lpstr> Collection Mapping  </vt:lpstr>
      <vt:lpstr>Collection Types</vt:lpstr>
      <vt:lpstr> JPA List Mapping  </vt:lpstr>
      <vt:lpstr>Employee.java</vt:lpstr>
      <vt:lpstr>  Address.java</vt:lpstr>
      <vt:lpstr>Persistence.xml </vt:lpstr>
      <vt:lpstr>ListMapping.java </vt:lpstr>
      <vt:lpstr>Output </vt:lpstr>
      <vt:lpstr>JPA Set Mapping</vt:lpstr>
      <vt:lpstr>Employee.java</vt:lpstr>
      <vt:lpstr>Address.java</vt:lpstr>
      <vt:lpstr>Persistence.xml</vt:lpstr>
      <vt:lpstr>SetMapping.java</vt:lpstr>
      <vt:lpstr>Output </vt:lpstr>
      <vt:lpstr> JPA Map Mapping  </vt:lpstr>
      <vt:lpstr>Employee.java </vt:lpstr>
      <vt:lpstr>Address.java</vt:lpstr>
      <vt:lpstr>Persistence.xml</vt:lpstr>
      <vt:lpstr>MapMapping.java</vt:lpstr>
      <vt:lpstr>Output</vt:lpstr>
      <vt:lpstr>JPA One-To-One Mapping</vt:lpstr>
      <vt:lpstr>Student.java </vt:lpstr>
      <vt:lpstr>Library.java</vt:lpstr>
      <vt:lpstr>Persistence.xml </vt:lpstr>
      <vt:lpstr>OneToOneExample.java</vt:lpstr>
      <vt:lpstr> Output</vt:lpstr>
      <vt:lpstr>JPA One-To-Many Mapping</vt:lpstr>
      <vt:lpstr>Student.java  </vt:lpstr>
      <vt:lpstr>Library.java  </vt:lpstr>
      <vt:lpstr>Persistence.xml</vt:lpstr>
      <vt:lpstr> OneToManyExample.java</vt:lpstr>
      <vt:lpstr>Output</vt:lpstr>
      <vt:lpstr>JPA Many-To-One Mapping</vt:lpstr>
      <vt:lpstr>Student.java</vt:lpstr>
      <vt:lpstr>Library.java</vt:lpstr>
      <vt:lpstr>Persistence.xml</vt:lpstr>
      <vt:lpstr>ManyToOneExample.java</vt:lpstr>
      <vt:lpstr>Output</vt:lpstr>
      <vt:lpstr>JPA Many-To-Many Mapping </vt:lpstr>
      <vt:lpstr>Student.java</vt:lpstr>
      <vt:lpstr>Library.java</vt:lpstr>
      <vt:lpstr>Persistence.xml</vt:lpstr>
      <vt:lpstr>ManyToManyExample.java</vt:lpstr>
      <vt:lpstr>Output</vt:lpstr>
      <vt:lpstr>JPQL</vt:lpstr>
      <vt:lpstr>Definition</vt:lpstr>
      <vt:lpstr>JPQL Features </vt:lpstr>
      <vt:lpstr>Creating Queries in JPQL </vt:lpstr>
      <vt:lpstr>JPA JPQL Basic Operations </vt:lpstr>
      <vt:lpstr>JPQL Dynamic Query Example </vt:lpstr>
      <vt:lpstr>Persistence.xml</vt:lpstr>
      <vt:lpstr>FetchColumn.java</vt:lpstr>
      <vt:lpstr>Output</vt:lpstr>
      <vt:lpstr>JPQL Static Query Example </vt:lpstr>
      <vt:lpstr>Persistence.xml</vt:lpstr>
      <vt:lpstr>FetchColumn.java</vt:lpstr>
      <vt:lpstr>Output</vt:lpstr>
      <vt:lpstr>JPA JPQL Bulk Data Operations </vt:lpstr>
      <vt:lpstr>StudentEntity.java</vt:lpstr>
      <vt:lpstr>Persistence.xml</vt:lpstr>
      <vt:lpstr>JPQL Fetch/FetchData.java </vt:lpstr>
      <vt:lpstr>Output</vt:lpstr>
      <vt:lpstr>JPQL Update UpdateData.java</vt:lpstr>
      <vt:lpstr>Output</vt:lpstr>
      <vt:lpstr>JPQL Delete DeleteData.java</vt:lpstr>
      <vt:lpstr>Output</vt:lpstr>
      <vt:lpstr>JPA JPQL Advanced Operations </vt:lpstr>
      <vt:lpstr>JPQL Advanced Query Examples </vt:lpstr>
      <vt:lpstr>Persistence.xml</vt:lpstr>
      <vt:lpstr>JPQL Filter </vt:lpstr>
      <vt:lpstr>Output</vt:lpstr>
      <vt:lpstr>JPQL Aggregate </vt:lpstr>
      <vt:lpstr>Output</vt:lpstr>
      <vt:lpstr>JPQL Sorting </vt:lpstr>
      <vt:lpstr>Output</vt:lpstr>
      <vt:lpstr>JPA Criteria API </vt:lpstr>
      <vt:lpstr>Steps to create Criteria Query </vt:lpstr>
      <vt:lpstr>Methods of Criteria API Query Clauses </vt:lpstr>
      <vt:lpstr>JPA Criteria SELECT Clause</vt:lpstr>
      <vt:lpstr>StudentEntity.java</vt:lpstr>
      <vt:lpstr>Persistence.xml</vt:lpstr>
      <vt:lpstr>Selecting Single Expression</vt:lpstr>
      <vt:lpstr>Output</vt:lpstr>
      <vt:lpstr>Selecting Multiple Expression</vt:lpstr>
      <vt:lpstr>Output</vt:lpstr>
      <vt:lpstr>JPA ORDER BY Clause </vt:lpstr>
      <vt:lpstr>StudentEntity.java</vt:lpstr>
      <vt:lpstr>Persistence.xml</vt:lpstr>
      <vt:lpstr>Sorting in ascending order</vt:lpstr>
      <vt:lpstr>output:  </vt:lpstr>
      <vt:lpstr>Sorting in descending order</vt:lpstr>
      <vt:lpstr>output:</vt:lpstr>
      <vt:lpstr>JPA Criteria WHERE Clause </vt:lpstr>
      <vt:lpstr>JPA Criteria GROUP BY Clause </vt:lpstr>
      <vt:lpstr>JPA Criteria Having clause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 Techniques</dc:title>
  <dc:creator>admin</dc:creator>
  <cp:lastModifiedBy>Microsoft account</cp:lastModifiedBy>
  <cp:revision>1008</cp:revision>
  <dcterms:created xsi:type="dcterms:W3CDTF">2007-08-28T09:12:38Z</dcterms:created>
  <dcterms:modified xsi:type="dcterms:W3CDTF">2024-04-27T12:08:35Z</dcterms:modified>
</cp:coreProperties>
</file>